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2.xml" ContentType="application/vnd.openxmlformats-officedocument.drawingml.chartshapes+xml"/>
  <Override PartName="/ppt/charts/chart1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27" r:id="rId2"/>
    <p:sldId id="260" r:id="rId3"/>
    <p:sldId id="256" r:id="rId4"/>
    <p:sldId id="257" r:id="rId5"/>
    <p:sldId id="259" r:id="rId6"/>
    <p:sldId id="262" r:id="rId7"/>
    <p:sldId id="291" r:id="rId8"/>
    <p:sldId id="264" r:id="rId9"/>
    <p:sldId id="286" r:id="rId10"/>
    <p:sldId id="283" r:id="rId11"/>
    <p:sldId id="285" r:id="rId12"/>
    <p:sldId id="292" r:id="rId13"/>
    <p:sldId id="267" r:id="rId14"/>
    <p:sldId id="273" r:id="rId15"/>
    <p:sldId id="288" r:id="rId16"/>
    <p:sldId id="296" r:id="rId17"/>
    <p:sldId id="293" r:id="rId18"/>
    <p:sldId id="295" r:id="rId19"/>
    <p:sldId id="263" r:id="rId20"/>
    <p:sldId id="272" r:id="rId21"/>
    <p:sldId id="266" r:id="rId22"/>
    <p:sldId id="276" r:id="rId23"/>
    <p:sldId id="287" r:id="rId24"/>
    <p:sldId id="297" r:id="rId25"/>
    <p:sldId id="294" r:id="rId26"/>
    <p:sldId id="278" r:id="rId27"/>
    <p:sldId id="275" r:id="rId28"/>
    <p:sldId id="271" r:id="rId29"/>
    <p:sldId id="326" r:id="rId30"/>
    <p:sldId id="281" r:id="rId31"/>
    <p:sldId id="289" r:id="rId32"/>
    <p:sldId id="299" r:id="rId33"/>
    <p:sldId id="300" r:id="rId34"/>
    <p:sldId id="302" r:id="rId35"/>
    <p:sldId id="301" r:id="rId36"/>
    <p:sldId id="303" r:id="rId37"/>
    <p:sldId id="304" r:id="rId38"/>
    <p:sldId id="305" r:id="rId39"/>
    <p:sldId id="306" r:id="rId40"/>
    <p:sldId id="307" r:id="rId41"/>
    <p:sldId id="308" r:id="rId42"/>
    <p:sldId id="309" r:id="rId43"/>
    <p:sldId id="313" r:id="rId44"/>
    <p:sldId id="314" r:id="rId45"/>
    <p:sldId id="261" r:id="rId46"/>
    <p:sldId id="329" r:id="rId47"/>
    <p:sldId id="258" r:id="rId48"/>
    <p:sldId id="315" r:id="rId49"/>
    <p:sldId id="316" r:id="rId50"/>
    <p:sldId id="317" r:id="rId51"/>
    <p:sldId id="318" r:id="rId52"/>
    <p:sldId id="319" r:id="rId53"/>
    <p:sldId id="320" r:id="rId54"/>
    <p:sldId id="321" r:id="rId55"/>
    <p:sldId id="322" r:id="rId56"/>
    <p:sldId id="324" r:id="rId57"/>
    <p:sldId id="325" r:id="rId58"/>
    <p:sldId id="328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966FF"/>
    <a:srgbClr val="F8F200"/>
    <a:srgbClr val="FFFF66"/>
    <a:srgbClr val="0066FF"/>
    <a:srgbClr val="B00000"/>
    <a:srgbClr val="3399FF"/>
    <a:srgbClr val="214283"/>
    <a:srgbClr val="FFCC99"/>
    <a:srgbClr val="33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7" d="100"/>
        <a:sy n="147" d="100"/>
      </p:scale>
      <p:origin x="0" y="-57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HIVA\Desktop\PAB%20data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SHIVA\Desktop\PAB%20data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Z:\70years%20of%20Publ\DNML\RC-Final-2013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Z:\70years%20of%20Publ\DNML\RC-Final-2013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Z:\70years%20of%20Publ\DNML\RC-Final-2013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3145974438016264E-3"/>
          <c:y val="7.0536096781005822E-2"/>
          <c:w val="0.74589502455096357"/>
          <c:h val="0.87795007412039339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5497-4C11-88E7-A2905BA8F24B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5497-4C11-88E7-A2905BA8F24B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5497-4C11-88E7-A2905BA8F24B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5497-4C11-88E7-A2905BA8F24B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5497-4C11-88E7-A2905BA8F24B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5497-4C11-88E7-A2905BA8F24B}"/>
              </c:ext>
            </c:extLst>
          </c:dPt>
          <c:dLbls>
            <c:dLbl>
              <c:idx val="3"/>
              <c:layout>
                <c:manualLayout>
                  <c:x val="5.2004627154632131E-2"/>
                  <c:y val="-0.105310642621285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497-4C11-88E7-A2905BA8F24B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'[Chart in Microsoft PowerPoint]Sheet2'!$C$35:$C$39</c:f>
              <c:strCache>
                <c:ptCount val="5"/>
                <c:pt idx="0">
                  <c:v>Group IV Scientific</c:v>
                </c:pt>
                <c:pt idx="1">
                  <c:v>Group III Technical</c:v>
                </c:pt>
                <c:pt idx="2">
                  <c:v>Group II Technical</c:v>
                </c:pt>
                <c:pt idx="3">
                  <c:v>Group I Technical</c:v>
                </c:pt>
                <c:pt idx="4">
                  <c:v>Administration</c:v>
                </c:pt>
              </c:strCache>
            </c:strRef>
          </c:cat>
          <c:val>
            <c:numRef>
              <c:f>'[Chart in Microsoft PowerPoint]Sheet2'!$D$35:$D$39</c:f>
              <c:numCache>
                <c:formatCode>General</c:formatCode>
                <c:ptCount val="5"/>
                <c:pt idx="0">
                  <c:v>120</c:v>
                </c:pt>
                <c:pt idx="1">
                  <c:v>44</c:v>
                </c:pt>
                <c:pt idx="2">
                  <c:v>27</c:v>
                </c:pt>
                <c:pt idx="3">
                  <c:v>10</c:v>
                </c:pt>
                <c:pt idx="4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497-4C11-88E7-A2905BA8F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467419334378369"/>
          <c:y val="0.14860452120904244"/>
          <c:w val="0.25111113059642609"/>
          <c:h val="0.61969792838395199"/>
        </c:manualLayout>
      </c:layout>
      <c:overlay val="0"/>
      <c:txPr>
        <a:bodyPr/>
        <a:lstStyle/>
        <a:p>
          <a:pPr>
            <a:defRPr sz="20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188373715276205"/>
          <c:y val="4.7097692280126217E-2"/>
          <c:w val="0.40912584569008636"/>
          <c:h val="0.68240299938583859"/>
        </c:manualLayout>
      </c:layout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'Failure Analysis'!$N$4:$N$9</c:f>
              <c:strCache>
                <c:ptCount val="6"/>
                <c:pt idx="0">
                  <c:v>Power</c:v>
                </c:pt>
                <c:pt idx="1">
                  <c:v>Oil</c:v>
                </c:pt>
                <c:pt idx="2">
                  <c:v>Defence</c:v>
                </c:pt>
                <c:pt idx="3">
                  <c:v>Rail</c:v>
                </c:pt>
                <c:pt idx="4">
                  <c:v>Steel</c:v>
                </c:pt>
                <c:pt idx="5">
                  <c:v>Miscellaneous</c:v>
                </c:pt>
              </c:strCache>
            </c:strRef>
          </c:cat>
          <c:val>
            <c:numRef>
              <c:f>'Failure Analysis'!$O$4:$O$9</c:f>
              <c:numCache>
                <c:formatCode>General</c:formatCode>
                <c:ptCount val="6"/>
                <c:pt idx="0">
                  <c:v>72.075000000000003</c:v>
                </c:pt>
                <c:pt idx="1">
                  <c:v>53.700189999999999</c:v>
                </c:pt>
                <c:pt idx="2">
                  <c:v>97.05</c:v>
                </c:pt>
                <c:pt idx="3">
                  <c:v>37.25</c:v>
                </c:pt>
                <c:pt idx="4">
                  <c:v>19.600000000000001</c:v>
                </c:pt>
                <c:pt idx="5">
                  <c:v>53.435000000000002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74-4303-BC7C-55732B63D7ED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2.3804664111802286E-2"/>
          <c:y val="0.71156275973842043"/>
          <c:w val="0.9761952737418802"/>
          <c:h val="0.28377972216731234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6896645246578"/>
          <c:y val="6.7977468672657818E-2"/>
          <c:w val="0.59650668072263269"/>
          <c:h val="0.71433218632124074"/>
        </c:manualLayout>
      </c:layout>
      <c:doughnut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RLA!$J$2:$J$5</c:f>
              <c:strCache>
                <c:ptCount val="4"/>
                <c:pt idx="0">
                  <c:v>Oil</c:v>
                </c:pt>
                <c:pt idx="1">
                  <c:v>Steel</c:v>
                </c:pt>
                <c:pt idx="2">
                  <c:v>Power</c:v>
                </c:pt>
                <c:pt idx="3">
                  <c:v>Strategic</c:v>
                </c:pt>
              </c:strCache>
            </c:strRef>
          </c:cat>
          <c:val>
            <c:numRef>
              <c:f>RLA!$L$2:$L$5</c:f>
              <c:numCache>
                <c:formatCode>General</c:formatCode>
                <c:ptCount val="4"/>
                <c:pt idx="0">
                  <c:v>145.60102000000001</c:v>
                </c:pt>
                <c:pt idx="1">
                  <c:v>54.400190000000002</c:v>
                </c:pt>
                <c:pt idx="2">
                  <c:v>13.6485</c:v>
                </c:pt>
                <c:pt idx="3">
                  <c:v>45.689600000000006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71-4760-91F0-83EDB8D8C38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4.3112493673542467E-2"/>
          <c:y val="0.83831607178892942"/>
          <c:w val="0.95147823081386029"/>
          <c:h val="0.10820373613163477"/>
        </c:manualLayout>
      </c:layout>
      <c:overlay val="0"/>
    </c:legend>
    <c:plotVisOnly val="1"/>
    <c:dispBlanksAs val="gap"/>
    <c:showDLblsOverMax val="0"/>
  </c:chart>
  <c:spPr>
    <a:ln w="38100">
      <a:noFill/>
    </a:ln>
  </c:spPr>
  <c:txPr>
    <a:bodyPr/>
    <a:lstStyle/>
    <a:p>
      <a:pPr>
        <a:defRPr sz="2000"/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dLbl>
              <c:idx val="0"/>
              <c:layout>
                <c:manualLayout>
                  <c:x val="1.0049538686609181E-2"/>
                  <c:y val="0.106766891166707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7C-49D0-97B8-E0630595B4C7}"/>
                </c:ext>
              </c:extLst>
            </c:dLbl>
            <c:dLbl>
              <c:idx val="1"/>
              <c:layout>
                <c:manualLayout>
                  <c:x val="1.406935416125284E-2"/>
                  <c:y val="0.145914751261166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7C-49D0-97B8-E0630595B4C7}"/>
                </c:ext>
              </c:extLst>
            </c:dLbl>
            <c:dLbl>
              <c:idx val="2"/>
              <c:layout>
                <c:manualLayout>
                  <c:x val="1.6079261898574674E-2"/>
                  <c:y val="0.185062611355625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7C-49D0-97B8-E0630595B4C7}"/>
                </c:ext>
              </c:extLst>
            </c:dLbl>
            <c:dLbl>
              <c:idx val="3"/>
              <c:layout>
                <c:manualLayout>
                  <c:x val="1.6079261898574674E-2"/>
                  <c:y val="0.192180404100072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7C-49D0-97B8-E0630595B4C7}"/>
                </c:ext>
              </c:extLst>
            </c:dLbl>
            <c:dLbl>
              <c:idx val="4"/>
              <c:layout>
                <c:manualLayout>
                  <c:x val="6.0297232119655075E-3"/>
                  <c:y val="0.206415989588967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7C-49D0-97B8-E0630595B4C7}"/>
                </c:ext>
              </c:extLst>
            </c:dLbl>
            <c:dLbl>
              <c:idx val="5"/>
              <c:layout>
                <c:manualLayout>
                  <c:x val="7.9798819008894111E-3"/>
                  <c:y val="0.266719594498660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7C-49D0-97B8-E0630595B4C7}"/>
                </c:ext>
              </c:extLst>
            </c:dLbl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 sz="16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Sheet2!$A$230:$A$235</c:f>
              <c:strCache>
                <c:ptCount val="6"/>
                <c:pt idx="0">
                  <c:v>2016-17</c:v>
                </c:pt>
                <c:pt idx="1">
                  <c:v>2017-18</c:v>
                </c:pt>
                <c:pt idx="2">
                  <c:v>2018-19</c:v>
                </c:pt>
                <c:pt idx="3">
                  <c:v>2019-20</c:v>
                </c:pt>
                <c:pt idx="4">
                  <c:v>2020-21</c:v>
                </c:pt>
                <c:pt idx="5">
                  <c:v>2021-22</c:v>
                </c:pt>
              </c:strCache>
            </c:strRef>
          </c:cat>
          <c:val>
            <c:numRef>
              <c:f>Sheet2!$B$230:$B$235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5</c:v>
                </c:pt>
                <c:pt idx="4">
                  <c:v>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67C-49D0-97B8-E0630595B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gapDepth val="60"/>
        <c:shape val="cylinder"/>
        <c:axId val="342892928"/>
        <c:axId val="342894464"/>
        <c:axId val="0"/>
      </c:bar3DChart>
      <c:catAx>
        <c:axId val="34289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0">
                <a:solidFill>
                  <a:srgbClr val="214283"/>
                </a:solidFill>
              </a:defRPr>
            </a:pPr>
            <a:endParaRPr lang="en-US"/>
          </a:p>
        </c:txPr>
        <c:crossAx val="342894464"/>
        <c:crosses val="autoZero"/>
        <c:auto val="1"/>
        <c:lblAlgn val="ctr"/>
        <c:lblOffset val="100"/>
        <c:noMultiLvlLbl val="0"/>
      </c:catAx>
      <c:valAx>
        <c:axId val="3428944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42892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  <a:effectLst/>
        <a:sp3d>
          <a:contourClr>
            <a:schemeClr val="accent2">
              <a:lumMod val="40000"/>
              <a:lumOff val="60000"/>
            </a:schemeClr>
          </a:contourClr>
        </a:sp3d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2.2201376625201998E-3"/>
                  <c:y val="7.5904903422608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097-4B41-B13B-61E4F5D1D231}"/>
                </c:ext>
              </c:extLst>
            </c:dLbl>
            <c:dLbl>
              <c:idx val="1"/>
              <c:layout>
                <c:manualLayout>
                  <c:x val="-4.4402753250403553E-3"/>
                  <c:y val="9.03629802650097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97-4B41-B13B-61E4F5D1D231}"/>
                </c:ext>
              </c:extLst>
            </c:dLbl>
            <c:dLbl>
              <c:idx val="2"/>
              <c:layout>
                <c:manualLayout>
                  <c:x val="-4.4402753250404759E-3"/>
                  <c:y val="8.31339418438090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097-4B41-B13B-61E4F5D1D231}"/>
                </c:ext>
              </c:extLst>
            </c:dLbl>
            <c:dLbl>
              <c:idx val="3"/>
              <c:layout>
                <c:manualLayout>
                  <c:x val="-4.4402753250403961E-3"/>
                  <c:y val="0.112050095528612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97-4B41-B13B-61E4F5D1D231}"/>
                </c:ext>
              </c:extLst>
            </c:dLbl>
            <c:dLbl>
              <c:idx val="4"/>
              <c:layout>
                <c:manualLayout>
                  <c:x val="-1.6280821447709497E-16"/>
                  <c:y val="0.112050237832517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rgbClr val="FFFF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259538288284351E-2"/>
                      <c:h val="9.63269369625003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B097-4B41-B13B-61E4F5D1D2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Sheet2!$D$230:$D$234</c:f>
              <c:strCache>
                <c:ptCount val="5"/>
                <c:pt idx="0">
                  <c:v>2016-17</c:v>
                </c:pt>
                <c:pt idx="1">
                  <c:v>2017-18</c:v>
                </c:pt>
                <c:pt idx="2">
                  <c:v>2018-19</c:v>
                </c:pt>
                <c:pt idx="3">
                  <c:v>2019-20</c:v>
                </c:pt>
                <c:pt idx="4">
                  <c:v>2020-21</c:v>
                </c:pt>
              </c:strCache>
            </c:strRef>
          </c:cat>
          <c:val>
            <c:numRef>
              <c:f>Sheet2!$E$230:$E$234</c:f>
              <c:numCache>
                <c:formatCode>General</c:formatCode>
                <c:ptCount val="5"/>
                <c:pt idx="0">
                  <c:v>10</c:v>
                </c:pt>
                <c:pt idx="1">
                  <c:v>4</c:v>
                </c:pt>
                <c:pt idx="2">
                  <c:v>5</c:v>
                </c:pt>
                <c:pt idx="3">
                  <c:v>10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97-4B41-B13B-61E4F5D1D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3087360"/>
        <c:axId val="343097344"/>
        <c:axId val="0"/>
      </c:bar3DChart>
      <c:catAx>
        <c:axId val="34308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097344"/>
        <c:crosses val="autoZero"/>
        <c:auto val="1"/>
        <c:lblAlgn val="ctr"/>
        <c:lblOffset val="100"/>
        <c:noMultiLvlLbl val="0"/>
      </c:catAx>
      <c:valAx>
        <c:axId val="34309734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34308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accent6">
            <a:lumMod val="60000"/>
            <a:lumOff val="40000"/>
          </a:schemeClr>
        </a:solidFill>
        <a:ln>
          <a:solidFill>
            <a:sysClr val="windowText" lastClr="000000"/>
          </a:solidFill>
        </a:ln>
      </c:spPr>
    </c:floor>
    <c:sideWall>
      <c:thickness val="0"/>
      <c:spPr>
        <a:ln>
          <a:solidFill>
            <a:sysClr val="windowText" lastClr="000000"/>
          </a:solidFill>
        </a:ln>
      </c:spPr>
    </c:sideWall>
    <c:backWall>
      <c:thickness val="0"/>
      <c:spPr>
        <a:ln>
          <a:solidFill>
            <a:sysClr val="windowText" lastClr="000000"/>
          </a:solidFill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0.2362712263815409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68-438F-B6F3-996630C5FA07}"/>
                </c:ext>
              </c:extLst>
            </c:dLbl>
            <c:dLbl>
              <c:idx val="1"/>
              <c:layout>
                <c:manualLayout>
                  <c:x val="2.7749572995251792E-3"/>
                  <c:y val="0.23163845723680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68-438F-B6F3-996630C5FA07}"/>
                </c:ext>
              </c:extLst>
            </c:dLbl>
            <c:dLbl>
              <c:idx val="2"/>
              <c:layout>
                <c:manualLayout>
                  <c:x val="0"/>
                  <c:y val="0.25016953381574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68-438F-B6F3-996630C5FA07}"/>
                </c:ext>
              </c:extLst>
            </c:dLbl>
            <c:dLbl>
              <c:idx val="3"/>
              <c:layout>
                <c:manualLayout>
                  <c:x val="2.7749572995251792E-3"/>
                  <c:y val="0.185310765789443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68-438F-B6F3-996630C5FA07}"/>
                </c:ext>
              </c:extLst>
            </c:dLbl>
            <c:dLbl>
              <c:idx val="4"/>
              <c:layout>
                <c:manualLayout>
                  <c:x val="-1.0174725892290589E-16"/>
                  <c:y val="0.1343503051973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68-438F-B6F3-996630C5FA07}"/>
                </c:ext>
              </c:extLst>
            </c:dLbl>
            <c:dLbl>
              <c:idx val="5"/>
              <c:layout>
                <c:manualLayout>
                  <c:x val="-5.5005714963850989E-3"/>
                  <c:y val="0.12841545940125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D68-438F-B6F3-996630C5FA07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sz="2000" b="1" i="0" u="none" strike="noStrike" baseline="0">
                    <a:solidFill>
                      <a:schemeClr val="bg1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Sheet2!$A$218:$A$223</c:f>
              <c:strCache>
                <c:ptCount val="6"/>
                <c:pt idx="0">
                  <c:v>2016-17</c:v>
                </c:pt>
                <c:pt idx="1">
                  <c:v>2017-18</c:v>
                </c:pt>
                <c:pt idx="2">
                  <c:v>2018-19</c:v>
                </c:pt>
                <c:pt idx="3">
                  <c:v>2019-20</c:v>
                </c:pt>
                <c:pt idx="4">
                  <c:v>2020-21</c:v>
                </c:pt>
                <c:pt idx="5">
                  <c:v>2021-22*</c:v>
                </c:pt>
              </c:strCache>
            </c:strRef>
          </c:cat>
          <c:val>
            <c:numRef>
              <c:f>Sheet2!$B$218:$B$223</c:f>
              <c:numCache>
                <c:formatCode>General</c:formatCode>
                <c:ptCount val="6"/>
                <c:pt idx="0">
                  <c:v>17</c:v>
                </c:pt>
                <c:pt idx="1">
                  <c:v>20</c:v>
                </c:pt>
                <c:pt idx="2">
                  <c:v>24</c:v>
                </c:pt>
                <c:pt idx="3">
                  <c:v>23</c:v>
                </c:pt>
                <c:pt idx="4">
                  <c:v>21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68-438F-B6F3-996630C5F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shape val="box"/>
        <c:axId val="337598336"/>
        <c:axId val="337599872"/>
        <c:axId val="0"/>
      </c:bar3DChart>
      <c:catAx>
        <c:axId val="337598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37599872"/>
        <c:crosses val="autoZero"/>
        <c:auto val="1"/>
        <c:lblAlgn val="ctr"/>
        <c:lblOffset val="100"/>
        <c:noMultiLvlLbl val="0"/>
      </c:catAx>
      <c:valAx>
        <c:axId val="337599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375983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solidFill>
        <a:sysClr val="windowText" lastClr="000000"/>
      </a:solidFill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22000">
              <a:schemeClr val="accent2">
                <a:lumMod val="45000"/>
                <a:lumOff val="55000"/>
              </a:schemeClr>
            </a:gs>
            <a:gs pos="6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932641597370434E-2"/>
          <c:y val="0.12208677183965612"/>
          <c:w val="0.89796276400029451"/>
          <c:h val="0.7533968968164693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'All data'!$J$208</c:f>
              <c:strCache>
                <c:ptCount val="1"/>
                <c:pt idx="0">
                  <c:v>SCI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-7.9059346010547883E-17"/>
                  <c:y val="-3.2225589274714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1DF-47DC-B260-1ADCE5DD4663}"/>
                </c:ext>
              </c:extLst>
            </c:dLbl>
            <c:dLbl>
              <c:idx val="3"/>
              <c:layout>
                <c:manualLayout>
                  <c:x val="4.3123777805923304E-3"/>
                  <c:y val="-2.81973906153755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DF-47DC-B260-1ADCE5DD4663}"/>
                </c:ext>
              </c:extLst>
            </c:dLbl>
            <c:dLbl>
              <c:idx val="4"/>
              <c:layout>
                <c:manualLayout>
                  <c:x val="0"/>
                  <c:y val="-2.41691919560361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1DF-47DC-B260-1ADCE5DD4663}"/>
                </c:ext>
              </c:extLst>
            </c:dLbl>
            <c:dLbl>
              <c:idx val="5"/>
              <c:layout>
                <c:manualLayout>
                  <c:x val="0"/>
                  <c:y val="-4.4310185252732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DF-47DC-B260-1ADCE5DD4663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  <c15:showLeaderLines val="0"/>
              </c:ext>
            </c:extLst>
          </c:dLbls>
          <c:cat>
            <c:numRef>
              <c:f>'All data'!$G$209:$G$214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'All data'!$J$209:$J$214</c:f>
              <c:numCache>
                <c:formatCode>General</c:formatCode>
                <c:ptCount val="6"/>
                <c:pt idx="0">
                  <c:v>116</c:v>
                </c:pt>
                <c:pt idx="1">
                  <c:v>100</c:v>
                </c:pt>
                <c:pt idx="2">
                  <c:v>125</c:v>
                </c:pt>
                <c:pt idx="3">
                  <c:v>123</c:v>
                </c:pt>
                <c:pt idx="4">
                  <c:v>124</c:v>
                </c:pt>
                <c:pt idx="5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DF-47DC-B260-1ADCE5DD4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shape val="cylinder"/>
        <c:axId val="189474352"/>
        <c:axId val="1"/>
        <c:axId val="0"/>
      </c:bar3DChart>
      <c:catAx>
        <c:axId val="189474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94743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22000">
              <a:schemeClr val="accent2">
                <a:lumMod val="45000"/>
                <a:lumOff val="55000"/>
              </a:schemeClr>
            </a:gs>
            <a:gs pos="6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182814641581664E-2"/>
          <c:y val="0.12208675164455071"/>
          <c:w val="0.91798759692791521"/>
          <c:h val="0.6037368748169575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1.9464720194647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2E3-49DD-8C6E-947D5F98E36D}"/>
                </c:ext>
              </c:extLst>
            </c:dLbl>
            <c:dLbl>
              <c:idx val="1"/>
              <c:layout>
                <c:manualLayout>
                  <c:x val="0"/>
                  <c:y val="-3.2441200324412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E3-49DD-8C6E-947D5F98E36D}"/>
                </c:ext>
              </c:extLst>
            </c:dLbl>
            <c:dLbl>
              <c:idx val="2"/>
              <c:layout>
                <c:manualLayout>
                  <c:x val="-8.1294239135220525E-17"/>
                  <c:y val="-2.9197080291970802E-2"/>
                </c:manualLayout>
              </c:layout>
              <c:spPr>
                <a:solidFill>
                  <a:prstClr val="white"/>
                </a:solidFill>
                <a:ln>
                  <a:solidFill>
                    <a:prstClr val="black">
                      <a:lumMod val="65000"/>
                      <a:lumOff val="35000"/>
                    </a:prstClr>
                  </a:solidFill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2000"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EllipseCallout">
                      <a:avLst/>
                    </a:prstGeom>
                  </c15:spPr>
                  <c15:layout>
                    <c:manualLayout>
                      <c:w val="0.1305072173184218"/>
                      <c:h val="0.1457493725693047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62E3-49DD-8C6E-947D5F98E36D}"/>
                </c:ext>
              </c:extLst>
            </c:dLbl>
            <c:dLbl>
              <c:idx val="3"/>
              <c:layout>
                <c:manualLayout>
                  <c:x val="0"/>
                  <c:y val="-6.4882400648824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E3-49DD-8C6E-947D5F98E36D}"/>
                </c:ext>
              </c:extLst>
            </c:dLbl>
            <c:dLbl>
              <c:idx val="4"/>
              <c:layout>
                <c:manualLayout>
                  <c:x val="8.1294239135220525E-17"/>
                  <c:y val="-3.2441200324412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2E3-49DD-8C6E-947D5F98E36D}"/>
                </c:ext>
              </c:extLst>
            </c:dLbl>
            <c:dLbl>
              <c:idx val="5"/>
              <c:layout>
                <c:manualLayout>
                  <c:x val="0"/>
                  <c:y val="-6.1638280616382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E3-49DD-8C6E-947D5F98E36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  <c15:showLeaderLines val="0"/>
              </c:ext>
            </c:extLst>
          </c:dLbls>
          <c:cat>
            <c:numRef>
              <c:f>'All data'!$G$209:$G$214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'All data'!$L$209:$L$214</c:f>
              <c:numCache>
                <c:formatCode>0.00</c:formatCode>
                <c:ptCount val="6"/>
                <c:pt idx="0">
                  <c:v>1.9</c:v>
                </c:pt>
                <c:pt idx="1">
                  <c:v>2.0299999999999998</c:v>
                </c:pt>
                <c:pt idx="2">
                  <c:v>2.17</c:v>
                </c:pt>
                <c:pt idx="3">
                  <c:v>2.46</c:v>
                </c:pt>
                <c:pt idx="4">
                  <c:v>3.7</c:v>
                </c:pt>
                <c:pt idx="5">
                  <c:v>3.49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E3-49DD-8C6E-947D5F98E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shape val="cylinder"/>
        <c:axId val="189474352"/>
        <c:axId val="1"/>
        <c:axId val="0"/>
      </c:bar3DChart>
      <c:catAx>
        <c:axId val="1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1894743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22000">
              <a:schemeClr val="accent2">
                <a:lumMod val="45000"/>
                <a:lumOff val="55000"/>
              </a:schemeClr>
            </a:gs>
            <a:gs pos="6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7078661335522477E-2"/>
          <c:y val="0.12208675164455071"/>
          <c:w val="0.94109194219718961"/>
          <c:h val="0.60373687481695759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3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4.1660265820116046E-17"/>
                  <c:y val="-2.8880862777242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F8-4DB8-A846-B61F4E0E05B8}"/>
                </c:ext>
              </c:extLst>
            </c:dLbl>
            <c:dLbl>
              <c:idx val="1"/>
              <c:layout>
                <c:manualLayout>
                  <c:x val="4.1660265820116046E-17"/>
                  <c:y val="-2.88808627772424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F8-4DB8-A846-B61F4E0E05B8}"/>
                </c:ext>
              </c:extLst>
            </c:dLbl>
            <c:dLbl>
              <c:idx val="2"/>
              <c:layout>
                <c:manualLayout>
                  <c:x val="4.5448087726976515E-3"/>
                  <c:y val="-1.92539085181616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F8-4DB8-A846-B61F4E0E05B8}"/>
                </c:ext>
              </c:extLst>
            </c:dLbl>
            <c:dLbl>
              <c:idx val="3"/>
              <c:layout>
                <c:manualLayout>
                  <c:x val="6.8172131590464773E-3"/>
                  <c:y val="-3.8507817036323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F8-4DB8-A846-B61F4E0E05B8}"/>
                </c:ext>
              </c:extLst>
            </c:dLbl>
            <c:dLbl>
              <c:idx val="4"/>
              <c:layout>
                <c:manualLayout>
                  <c:x val="2.2724043863488258E-3"/>
                  <c:y val="-1.9253908518161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2F8-4DB8-A846-B61F4E0E05B8}"/>
                </c:ext>
              </c:extLst>
            </c:dLbl>
            <c:dLbl>
              <c:idx val="5"/>
              <c:layout>
                <c:manualLayout>
                  <c:x val="4.5448087726976515E-3"/>
                  <c:y val="-1.6044923765134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F8-4DB8-A846-B61F4E0E05B8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EllipseCallout">
                    <a:avLst/>
                  </a:prstGeom>
                </c15:spPr>
                <c15:showLeaderLines val="0"/>
              </c:ext>
            </c:extLst>
          </c:dLbls>
          <c:cat>
            <c:numRef>
              <c:f>'All data'!$G$209:$G$214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'All data'!$M$209:$M$214</c:f>
              <c:numCache>
                <c:formatCode>General</c:formatCode>
                <c:ptCount val="6"/>
                <c:pt idx="0">
                  <c:v>13.1</c:v>
                </c:pt>
                <c:pt idx="1">
                  <c:v>15.1</c:v>
                </c:pt>
                <c:pt idx="2">
                  <c:v>17.2</c:v>
                </c:pt>
                <c:pt idx="3">
                  <c:v>18.3</c:v>
                </c:pt>
                <c:pt idx="4">
                  <c:v>20.2</c:v>
                </c:pt>
                <c:pt idx="5">
                  <c:v>21.7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F8-4DB8-A846-B61F4E0E0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shape val="cylinder"/>
        <c:axId val="189474352"/>
        <c:axId val="1"/>
        <c:axId val="0"/>
      </c:bar3DChart>
      <c:catAx>
        <c:axId val="18947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5400000" vert="horz"/>
          <a:lstStyle/>
          <a:p>
            <a:pPr>
              <a:defRPr sz="2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94743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3.3456503721568012E-2"/>
          <c:w val="0.99613326354692955"/>
          <c:h val="0.86866515426432678"/>
        </c:manualLayout>
      </c:layout>
      <c:bar3DChart>
        <c:barDir val="col"/>
        <c:grouping val="clustered"/>
        <c:varyColors val="0"/>
        <c:ser>
          <c:idx val="1"/>
          <c:order val="0"/>
          <c:tx>
            <c:strRef>
              <c:f>Sheet3!$D$155</c:f>
              <c:strCache>
                <c:ptCount val="1"/>
                <c:pt idx="0">
                  <c:v>ECF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6957027953727185E-3"/>
                  <c:y val="0.12656344651199541"/>
                </c:manualLayout>
              </c:layout>
              <c:spPr>
                <a:noFill/>
              </c:spPr>
              <c:txPr>
                <a:bodyPr rot="-5400000" vert="horz"/>
                <a:lstStyle/>
                <a:p>
                  <a:pPr algn="ctr">
                    <a:defRPr sz="18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4B1-440E-BDCD-4E631BCF95AA}"/>
                </c:ext>
              </c:extLst>
            </c:dLbl>
            <c:dLbl>
              <c:idx val="1"/>
              <c:layout>
                <c:manualLayout>
                  <c:x val="-5.0871083861182024E-3"/>
                  <c:y val="0.12053661572570991"/>
                </c:manualLayout>
              </c:layout>
              <c:spPr>
                <a:noFill/>
              </c:spPr>
              <c:txPr>
                <a:bodyPr rot="-5400000" vert="horz"/>
                <a:lstStyle/>
                <a:p>
                  <a:pPr algn="ctr">
                    <a:defRPr sz="18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B1-440E-BDCD-4E631BCF95AA}"/>
                </c:ext>
              </c:extLst>
            </c:dLbl>
            <c:dLbl>
              <c:idx val="2"/>
              <c:layout>
                <c:manualLayout>
                  <c:x val="-1.8901072730319947E-5"/>
                  <c:y val="9.8515856834890891E-2"/>
                </c:manualLayout>
              </c:layout>
              <c:spPr>
                <a:noFill/>
              </c:spPr>
              <c:txPr>
                <a:bodyPr rot="-5400000" vert="horz"/>
                <a:lstStyle/>
                <a:p>
                  <a:pPr algn="ctr">
                    <a:defRPr sz="18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4B1-440E-BDCD-4E631BCF95AA}"/>
                </c:ext>
              </c:extLst>
            </c:dLbl>
            <c:dLbl>
              <c:idx val="3"/>
              <c:layout>
                <c:manualLayout>
                  <c:x val="-1.6957027953727341E-3"/>
                  <c:y val="0.13259027729828091"/>
                </c:manualLayout>
              </c:layout>
              <c:spPr>
                <a:noFill/>
              </c:spPr>
              <c:txPr>
                <a:bodyPr rot="-5400000" vert="horz"/>
                <a:lstStyle/>
                <a:p>
                  <a:pPr algn="ctr">
                    <a:defRPr sz="18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B1-440E-BDCD-4E631BCF95AA}"/>
                </c:ext>
              </c:extLst>
            </c:dLbl>
            <c:dLbl>
              <c:idx val="4"/>
              <c:layout>
                <c:manualLayout>
                  <c:x val="-3.3914055907454683E-3"/>
                  <c:y val="0.12053661572570991"/>
                </c:manualLayout>
              </c:layout>
              <c:spPr>
                <a:noFill/>
              </c:spPr>
              <c:txPr>
                <a:bodyPr rot="-5400000" vert="horz"/>
                <a:lstStyle/>
                <a:p>
                  <a:pPr algn="ctr">
                    <a:defRPr sz="18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4B1-440E-BDCD-4E631BCF95AA}"/>
                </c:ext>
              </c:extLst>
            </c:dLbl>
            <c:dLbl>
              <c:idx val="5"/>
              <c:layout>
                <c:manualLayout>
                  <c:x val="-7.7485720826495311E-17"/>
                  <c:y val="8.9687541705591886E-2"/>
                </c:manualLayout>
              </c:layout>
              <c:spPr>
                <a:noFill/>
              </c:spPr>
              <c:txPr>
                <a:bodyPr rot="-5400000" vert="horz"/>
                <a:lstStyle/>
                <a:p>
                  <a:pPr algn="ctr">
                    <a:defRPr sz="1800" b="1" i="0" u="none" strike="noStrike" baseline="0">
                      <a:solidFill>
                        <a:srgbClr val="FFFFFF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B1-440E-BDCD-4E631BCF95AA}"/>
                </c:ext>
              </c:extLst>
            </c:dLbl>
            <c:dLbl>
              <c:idx val="6"/>
              <c:layout>
                <c:manualLayout>
                  <c:x val="3.358522250209846E-3"/>
                  <c:y val="7.775378498690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4B1-440E-BDCD-4E631BCF95AA}"/>
                </c:ext>
              </c:extLst>
            </c:dLbl>
            <c:dLbl>
              <c:idx val="7"/>
              <c:layout>
                <c:manualLayout>
                  <c:x val="0"/>
                  <c:y val="7.775378498690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4B1-440E-BDCD-4E631BCF95AA}"/>
                </c:ext>
              </c:extLst>
            </c:dLbl>
            <c:dLbl>
              <c:idx val="8"/>
              <c:layout>
                <c:manualLayout>
                  <c:x val="0"/>
                  <c:y val="8.2937370652701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4B1-440E-BDCD-4E631BCF95AA}"/>
                </c:ext>
              </c:extLst>
            </c:dLbl>
            <c:dLbl>
              <c:idx val="9"/>
              <c:layout>
                <c:manualLayout>
                  <c:x val="-5.0377833753148613E-3"/>
                  <c:y val="8.2937370652701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4B1-440E-BDCD-4E631BCF95AA}"/>
                </c:ext>
              </c:extLst>
            </c:dLbl>
            <c:dLbl>
              <c:idx val="10"/>
              <c:layout>
                <c:manualLayout>
                  <c:x val="0"/>
                  <c:y val="7.77537849869073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54B1-440E-BDCD-4E631BCF95AA}"/>
                </c:ext>
              </c:extLst>
            </c:dLbl>
            <c:spPr>
              <a:noFill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 algn="ctr">
                  <a:defRPr sz="1800" b="1" i="0" u="none" strike="noStrike" baseline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Sheet3!$B$156:$B$167</c:f>
              <c:strCache>
                <c:ptCount val="11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  <c:pt idx="10">
                  <c:v>2020-21</c:v>
                </c:pt>
              </c:strCache>
            </c:strRef>
          </c:cat>
          <c:val>
            <c:numRef>
              <c:f>Sheet3!$D$156:$D$167</c:f>
              <c:numCache>
                <c:formatCode>0</c:formatCode>
                <c:ptCount val="11"/>
                <c:pt idx="0">
                  <c:v>2060.7800000000002</c:v>
                </c:pt>
                <c:pt idx="1">
                  <c:v>1859</c:v>
                </c:pt>
                <c:pt idx="2">
                  <c:v>1947.47</c:v>
                </c:pt>
                <c:pt idx="3">
                  <c:v>1758</c:v>
                </c:pt>
                <c:pt idx="4">
                  <c:v>3011</c:v>
                </c:pt>
                <c:pt idx="5">
                  <c:v>1812</c:v>
                </c:pt>
                <c:pt idx="6" formatCode="General">
                  <c:v>2139</c:v>
                </c:pt>
                <c:pt idx="7">
                  <c:v>4080</c:v>
                </c:pt>
                <c:pt idx="8">
                  <c:v>4555</c:v>
                </c:pt>
                <c:pt idx="9">
                  <c:v>3024</c:v>
                </c:pt>
                <c:pt idx="10">
                  <c:v>2194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54B1-440E-BDCD-4E631BCF95AA}"/>
            </c:ext>
          </c:extLst>
        </c:ser>
        <c:ser>
          <c:idx val="2"/>
          <c:order val="1"/>
          <c:tx>
            <c:strRef>
              <c:f>Sheet3!$E$155</c:f>
              <c:strCache>
                <c:ptCount val="1"/>
                <c:pt idx="0">
                  <c:v>Industrial ECF 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1.7050106162765158E-3"/>
                  <c:y val="8.2709695716001605E-2"/>
                </c:manualLayout>
              </c:layout>
              <c:spPr/>
              <c:txPr>
                <a:bodyPr rot="-5400000" vert="horz" anchor="ctr" anchorCtr="1"/>
                <a:lstStyle/>
                <a:p>
                  <a:pPr>
                    <a:defRPr sz="1800" b="1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54B1-440E-BDCD-4E631BCF95AA}"/>
                </c:ext>
              </c:extLst>
            </c:dLbl>
            <c:dLbl>
              <c:idx val="1"/>
              <c:layout>
                <c:manualLayout>
                  <c:x val="3.1699070160608428E-3"/>
                  <c:y val="8.4624649673028005E-2"/>
                </c:manualLayout>
              </c:layout>
              <c:spPr/>
              <c:txPr>
                <a:bodyPr rot="-5400000" vert="horz" anchor="ctr" anchorCtr="1"/>
                <a:lstStyle/>
                <a:p>
                  <a:pPr>
                    <a:defRPr sz="1800" b="1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3295688260860887E-2"/>
                      <c:h val="7.070982917389563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54B1-440E-BDCD-4E631BCF95AA}"/>
                </c:ext>
              </c:extLst>
            </c:dLbl>
            <c:dLbl>
              <c:idx val="2"/>
              <c:layout>
                <c:manualLayout>
                  <c:x val="6.2517038525315571E-17"/>
                  <c:y val="0.12467532467532474"/>
                </c:manualLayout>
              </c:layout>
              <c:spPr/>
              <c:txPr>
                <a:bodyPr rot="-5400000" vert="horz" anchor="ctr" anchorCtr="1"/>
                <a:lstStyle/>
                <a:p>
                  <a:pPr>
                    <a:defRPr sz="1800" b="1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54B1-440E-BDCD-4E631BCF95AA}"/>
                </c:ext>
              </c:extLst>
            </c:dLbl>
            <c:dLbl>
              <c:idx val="3"/>
              <c:layout>
                <c:manualLayout>
                  <c:x val="0"/>
                  <c:y val="0.12467532467532468"/>
                </c:manualLayout>
              </c:layout>
              <c:spPr/>
              <c:txPr>
                <a:bodyPr rot="-5400000" vert="horz" anchor="ctr" anchorCtr="1"/>
                <a:lstStyle/>
                <a:p>
                  <a:pPr>
                    <a:defRPr sz="1800" b="1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4B1-440E-BDCD-4E631BCF95AA}"/>
                </c:ext>
              </c:extLst>
            </c:dLbl>
            <c:dLbl>
              <c:idx val="4"/>
              <c:layout>
                <c:manualLayout>
                  <c:x val="1.2503407705063114E-16"/>
                  <c:y val="0.11428571428571428"/>
                </c:manualLayout>
              </c:layout>
              <c:spPr/>
              <c:txPr>
                <a:bodyPr rot="-5400000" vert="horz" anchor="ctr" anchorCtr="1"/>
                <a:lstStyle/>
                <a:p>
                  <a:pPr>
                    <a:defRPr sz="1800" b="1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54B1-440E-BDCD-4E631BCF95AA}"/>
                </c:ext>
              </c:extLst>
            </c:dLbl>
            <c:dLbl>
              <c:idx val="5"/>
              <c:layout>
                <c:manualLayout>
                  <c:x val="5.083915176283438E-3"/>
                  <c:y val="9.1794007740557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4B1-440E-BDCD-4E631BCF95AA}"/>
                </c:ext>
              </c:extLst>
            </c:dLbl>
            <c:dLbl>
              <c:idx val="6"/>
              <c:layout>
                <c:manualLayout>
                  <c:x val="6.7170445004198151E-3"/>
                  <c:y val="9.0712749151391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4B1-440E-BDCD-4E631BCF95AA}"/>
                </c:ext>
              </c:extLst>
            </c:dLbl>
            <c:dLbl>
              <c:idx val="7"/>
              <c:layout>
                <c:manualLayout>
                  <c:x val="5.0377833753148613E-3"/>
                  <c:y val="8.81209563184949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4B1-440E-BDCD-4E631BCF95AA}"/>
                </c:ext>
              </c:extLst>
            </c:dLbl>
            <c:dLbl>
              <c:idx val="8"/>
              <c:layout>
                <c:manualLayout>
                  <c:x val="0"/>
                  <c:y val="9.3304541984288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54B1-440E-BDCD-4E631BCF95AA}"/>
                </c:ext>
              </c:extLst>
            </c:dLbl>
            <c:dLbl>
              <c:idx val="9"/>
              <c:layout>
                <c:manualLayout>
                  <c:x val="0"/>
                  <c:y val="9.33045419842888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4B1-440E-BDCD-4E631BCF95AA}"/>
                </c:ext>
              </c:extLst>
            </c:dLbl>
            <c:dLbl>
              <c:idx val="10"/>
              <c:layout>
                <c:manualLayout>
                  <c:x val="0"/>
                  <c:y val="9.0712749151391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54B1-440E-BDCD-4E631BCF95AA}"/>
                </c:ext>
              </c:extLst>
            </c:dLbl>
            <c:spPr>
              <a:noFill/>
              <a:ln w="25400">
                <a:noFill/>
              </a:ln>
            </c:spPr>
            <c:txPr>
              <a:bodyPr rot="-5400000" vert="horz" anchor="ctr" anchorCtr="1"/>
              <a:lstStyle/>
              <a:p>
                <a:pPr>
                  <a:defRPr sz="1800" b="1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Sheet3!$B$156:$B$167</c:f>
              <c:strCache>
                <c:ptCount val="11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  <c:pt idx="10">
                  <c:v>2020-21</c:v>
                </c:pt>
              </c:strCache>
            </c:strRef>
          </c:cat>
          <c:val>
            <c:numRef>
              <c:f>Sheet3!$E$156:$E$167</c:f>
              <c:numCache>
                <c:formatCode>0</c:formatCode>
                <c:ptCount val="11"/>
                <c:pt idx="0">
                  <c:v>632.44000000000005</c:v>
                </c:pt>
                <c:pt idx="1">
                  <c:v>701.78</c:v>
                </c:pt>
                <c:pt idx="2">
                  <c:v>1036.4100000000001</c:v>
                </c:pt>
                <c:pt idx="3">
                  <c:v>1552</c:v>
                </c:pt>
                <c:pt idx="4">
                  <c:v>1999</c:v>
                </c:pt>
                <c:pt idx="5">
                  <c:v>1632</c:v>
                </c:pt>
                <c:pt idx="6" formatCode="General">
                  <c:v>1613</c:v>
                </c:pt>
                <c:pt idx="7">
                  <c:v>3111</c:v>
                </c:pt>
                <c:pt idx="8">
                  <c:v>3712</c:v>
                </c:pt>
                <c:pt idx="9">
                  <c:v>2590</c:v>
                </c:pt>
                <c:pt idx="10">
                  <c:v>2009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54B1-440E-BDCD-4E631BCF9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2"/>
        <c:shape val="box"/>
        <c:axId val="451298816"/>
        <c:axId val="1"/>
        <c:axId val="0"/>
      </c:bar3DChart>
      <c:catAx>
        <c:axId val="451298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20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45129881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8.5036042092371575E-2"/>
          <c:y val="0.17796610169491525"/>
          <c:w val="0.291043639885251"/>
          <c:h val="7.415687975443748E-2"/>
        </c:manualLayout>
      </c:layout>
      <c:overlay val="0"/>
      <c:txPr>
        <a:bodyPr/>
        <a:lstStyle/>
        <a:p>
          <a:pPr>
            <a:defRPr sz="2400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30"/>
      <c:depthPercent val="100"/>
      <c:rAngAx val="1"/>
    </c:view3D>
    <c:floor>
      <c:thickness val="0"/>
      <c:spPr>
        <a:solidFill>
          <a:schemeClr val="accent6">
            <a:lumMod val="20000"/>
            <a:lumOff val="80000"/>
          </a:schemeClr>
        </a:solidFill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7266655398270782E-2"/>
          <c:y val="4.6395914236969871E-2"/>
          <c:w val="0.95062158996024959"/>
          <c:h val="0.828053487149460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Sheet3!$C$195</c:f>
              <c:strCache>
                <c:ptCount val="1"/>
                <c:pt idx="0">
                  <c:v>Geneartion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-4.1407910419176694E-3"/>
                  <c:y val="5.5170134790351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CE-4A4E-9EC1-D81D91CBC17B}"/>
                </c:ext>
              </c:extLst>
            </c:dLbl>
            <c:dLbl>
              <c:idx val="1"/>
              <c:layout>
                <c:manualLayout>
                  <c:x val="-2.0703955209588499E-3"/>
                  <c:y val="6.5687732489933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CE-4A4E-9EC1-D81D91CBC17B}"/>
                </c:ext>
              </c:extLst>
            </c:dLbl>
            <c:dLbl>
              <c:idx val="2"/>
              <c:layout>
                <c:manualLayout>
                  <c:x val="0"/>
                  <c:y val="0.101574067408560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CE-4A4E-9EC1-D81D91CBC17B}"/>
                </c:ext>
              </c:extLst>
            </c:dLbl>
            <c:dLbl>
              <c:idx val="3"/>
              <c:layout>
                <c:manualLayout>
                  <c:x val="0"/>
                  <c:y val="0.119205298013245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FCE-4A4E-9EC1-D81D91CBC17B}"/>
                </c:ext>
              </c:extLst>
            </c:dLbl>
            <c:dLbl>
              <c:idx val="4"/>
              <c:layout>
                <c:manualLayout>
                  <c:x val="0"/>
                  <c:y val="7.5499743702627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CE-4A4E-9EC1-D81D91CBC17B}"/>
                </c:ext>
              </c:extLst>
            </c:dLbl>
            <c:dLbl>
              <c:idx val="5"/>
              <c:layout>
                <c:manualLayout>
                  <c:x val="0"/>
                  <c:y val="8.6092715231788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FCE-4A4E-9EC1-D81D91CBC17B}"/>
                </c:ext>
              </c:extLst>
            </c:dLbl>
            <c:dLbl>
              <c:idx val="6"/>
              <c:layout>
                <c:manualLayout>
                  <c:x val="-7.6928912866714045E-17"/>
                  <c:y val="9.798918036133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0FCE-4A4E-9EC1-D81D91CBC17B}"/>
                </c:ext>
              </c:extLst>
            </c:dLbl>
            <c:dLbl>
              <c:idx val="8"/>
              <c:layout>
                <c:manualLayout>
                  <c:x val="3.2912783973184632E-3"/>
                  <c:y val="7.810106255790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CE-4A4E-9EC1-D81D91CBC17B}"/>
                </c:ext>
              </c:extLst>
            </c:dLbl>
            <c:dLbl>
              <c:idx val="9"/>
              <c:layout>
                <c:manualLayout>
                  <c:x val="1.6456391986592316E-3"/>
                  <c:y val="8.7289422858831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FCE-4A4E-9EC1-D81D91CBC17B}"/>
                </c:ext>
              </c:extLst>
            </c:dLbl>
            <c:dLbl>
              <c:idx val="10"/>
              <c:layout>
                <c:manualLayout>
                  <c:x val="-1.2067881380972193E-16"/>
                  <c:y val="9.18836030092966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FCE-4A4E-9EC1-D81D91CBC17B}"/>
                </c:ext>
              </c:extLst>
            </c:dLbl>
            <c:spPr>
              <a:noFill/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Sheet3!$B$196:$B$206</c:f>
              <c:strCache>
                <c:ptCount val="11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  <c:pt idx="10">
                  <c:v>2020-21</c:v>
                </c:pt>
              </c:strCache>
            </c:strRef>
          </c:cat>
          <c:val>
            <c:numRef>
              <c:f>Sheet3!$C$196:$C$206</c:f>
              <c:numCache>
                <c:formatCode>0</c:formatCode>
                <c:ptCount val="11"/>
                <c:pt idx="0">
                  <c:v>474.6</c:v>
                </c:pt>
                <c:pt idx="1">
                  <c:v>419.9</c:v>
                </c:pt>
                <c:pt idx="2">
                  <c:v>1184.0999999999999</c:v>
                </c:pt>
                <c:pt idx="3">
                  <c:v>1057.2</c:v>
                </c:pt>
                <c:pt idx="4">
                  <c:v>837.5</c:v>
                </c:pt>
                <c:pt idx="5">
                  <c:v>1417.4</c:v>
                </c:pt>
                <c:pt idx="6">
                  <c:v>854.8</c:v>
                </c:pt>
                <c:pt idx="7">
                  <c:v>678.8</c:v>
                </c:pt>
                <c:pt idx="8">
                  <c:v>1651.8</c:v>
                </c:pt>
                <c:pt idx="9">
                  <c:v>1882.5</c:v>
                </c:pt>
                <c:pt idx="10">
                  <c:v>2192.8000000000002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FCE-4A4E-9EC1-D81D91CBC17B}"/>
            </c:ext>
          </c:extLst>
        </c:ser>
        <c:ser>
          <c:idx val="1"/>
          <c:order val="1"/>
          <c:tx>
            <c:strRef>
              <c:f>Sheet3!$D$195</c:f>
              <c:strCache>
                <c:ptCount val="1"/>
                <c:pt idx="0">
                  <c:v>Expenditure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solidFill>
                <a:srgbClr val="FFFF00"/>
              </a:solidFill>
              <a:ln w="25400">
                <a:noFill/>
              </a:ln>
            </c:spPr>
            <c:txPr>
              <a:bodyPr rot="-5400000" vert="horz"/>
              <a:lstStyle/>
              <a:p>
                <a:pPr>
                  <a:defRPr sz="18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Sheet3!$B$196:$B$206</c:f>
              <c:strCache>
                <c:ptCount val="11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  <c:pt idx="10">
                  <c:v>2020-21</c:v>
                </c:pt>
              </c:strCache>
            </c:strRef>
          </c:cat>
          <c:val>
            <c:numRef>
              <c:f>Sheet3!$D$196:$D$206</c:f>
              <c:numCache>
                <c:formatCode>0</c:formatCode>
                <c:ptCount val="11"/>
                <c:pt idx="0">
                  <c:v>183.4</c:v>
                </c:pt>
                <c:pt idx="1">
                  <c:v>272.60000000000002</c:v>
                </c:pt>
                <c:pt idx="2">
                  <c:v>367.11</c:v>
                </c:pt>
                <c:pt idx="3">
                  <c:v>816.44</c:v>
                </c:pt>
                <c:pt idx="4">
                  <c:v>961.4</c:v>
                </c:pt>
                <c:pt idx="5">
                  <c:v>887.8</c:v>
                </c:pt>
                <c:pt idx="6">
                  <c:v>422.7</c:v>
                </c:pt>
                <c:pt idx="7">
                  <c:v>410.4</c:v>
                </c:pt>
                <c:pt idx="8">
                  <c:v>131</c:v>
                </c:pt>
                <c:pt idx="9">
                  <c:v>467.9</c:v>
                </c:pt>
                <c:pt idx="10">
                  <c:v>513.5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FCE-4A4E-9EC1-D81D91CBC17B}"/>
            </c:ext>
          </c:extLst>
        </c:ser>
        <c:ser>
          <c:idx val="2"/>
          <c:order val="2"/>
          <c:tx>
            <c:strRef>
              <c:f>Sheet3!$E$195</c:f>
              <c:strCache>
                <c:ptCount val="1"/>
                <c:pt idx="0">
                  <c:v>Closing Balance</c:v>
                </c:pt>
              </c:strCache>
            </c:strRef>
          </c:tx>
          <c:spPr>
            <a:solidFill>
              <a:srgbClr val="00B0F0">
                <a:alpha val="94000"/>
              </a:srgbClr>
            </a:solidFill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2.9137344415399859E-3"/>
                  <c:y val="7.5199494133738387E-2"/>
                </c:manualLayout>
              </c:layout>
              <c:spPr/>
              <c:txPr>
                <a:bodyPr rot="-5400000" vertOverflow="overflow" horzOverflow="overflow" vert="horz" anchor="ctr" anchorCtr="0">
                  <a:spAutoFit/>
                </a:bodyPr>
                <a:lstStyle/>
                <a:p>
                  <a:pPr>
                    <a:defRPr sz="1800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FCE-4A4E-9EC1-D81D91CBC17B}"/>
                </c:ext>
              </c:extLst>
            </c:dLbl>
            <c:dLbl>
              <c:idx val="1"/>
              <c:layout>
                <c:manualLayout>
                  <c:x val="5.8772655796968162E-3"/>
                  <c:y val="6.6011133832808738E-2"/>
                </c:manualLayout>
              </c:layout>
              <c:spPr/>
              <c:txPr>
                <a:bodyPr rot="-5400000" vertOverflow="overflow" horzOverflow="overflow" vert="horz" anchor="ctr" anchorCtr="0">
                  <a:spAutoFit/>
                </a:bodyPr>
                <a:lstStyle/>
                <a:p>
                  <a:pPr>
                    <a:defRPr sz="1800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FCE-4A4E-9EC1-D81D91CBC17B}"/>
                </c:ext>
              </c:extLst>
            </c:dLbl>
            <c:dLbl>
              <c:idx val="2"/>
              <c:layout>
                <c:manualLayout>
                  <c:x val="2.7777777777777779E-3"/>
                  <c:y val="0.14351851851851852"/>
                </c:manualLayout>
              </c:layout>
              <c:spPr/>
              <c:txPr>
                <a:bodyPr rot="-5400000" vertOverflow="overflow" horzOverflow="overflow" vert="horz" anchor="ctr" anchorCtr="0">
                  <a:spAutoFit/>
                </a:bodyPr>
                <a:lstStyle/>
                <a:p>
                  <a:pPr>
                    <a:defRPr sz="1800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FCE-4A4E-9EC1-D81D91CBC17B}"/>
                </c:ext>
              </c:extLst>
            </c:dLbl>
            <c:dLbl>
              <c:idx val="3"/>
              <c:layout>
                <c:manualLayout>
                  <c:x val="2.7777777777777779E-3"/>
                  <c:y val="0.13425925925925927"/>
                </c:manualLayout>
              </c:layout>
              <c:spPr/>
              <c:txPr>
                <a:bodyPr rot="-5400000" vertOverflow="overflow" horzOverflow="overflow" vert="horz" anchor="ctr" anchorCtr="0">
                  <a:spAutoFit/>
                </a:bodyPr>
                <a:lstStyle/>
                <a:p>
                  <a:pPr>
                    <a:defRPr sz="1800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FCE-4A4E-9EC1-D81D91CBC17B}"/>
                </c:ext>
              </c:extLst>
            </c:dLbl>
            <c:dLbl>
              <c:idx val="4"/>
              <c:layout>
                <c:manualLayout>
                  <c:x val="5.4504347726931097E-3"/>
                  <c:y val="0.1069423850017021"/>
                </c:manualLayout>
              </c:layout>
              <c:spPr/>
              <c:txPr>
                <a:bodyPr rot="-5400000" vertOverflow="overflow" horzOverflow="overflow" vert="horz" anchor="ctr" anchorCtr="0">
                  <a:spAutoFit/>
                </a:bodyPr>
                <a:lstStyle/>
                <a:p>
                  <a:pPr>
                    <a:defRPr sz="1800">
                      <a:solidFill>
                        <a:srgbClr val="FFFF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FCE-4A4E-9EC1-D81D91CBC17B}"/>
                </c:ext>
              </c:extLst>
            </c:dLbl>
            <c:dLbl>
              <c:idx val="5"/>
              <c:layout>
                <c:manualLayout>
                  <c:x val="0"/>
                  <c:y val="0.103641086729800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FCE-4A4E-9EC1-D81D91CBC17B}"/>
                </c:ext>
              </c:extLst>
            </c:dLbl>
            <c:dLbl>
              <c:idx val="6"/>
              <c:layout>
                <c:manualLayout>
                  <c:x val="4.936917595977695E-3"/>
                  <c:y val="9.1883603009296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FCE-4A4E-9EC1-D81D91CBC17B}"/>
                </c:ext>
              </c:extLst>
            </c:dLbl>
            <c:dLbl>
              <c:idx val="7"/>
              <c:layout>
                <c:manualLayout>
                  <c:x val="1.6456391986592316E-3"/>
                  <c:y val="8.72894228588317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0FCE-4A4E-9EC1-D81D91CBC17B}"/>
                </c:ext>
              </c:extLst>
            </c:dLbl>
            <c:dLbl>
              <c:idx val="8"/>
              <c:layout>
                <c:manualLayout>
                  <c:x val="4.7339454540500774E-5"/>
                  <c:y val="7.77000466525134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FCE-4A4E-9EC1-D81D91CBC17B}"/>
                </c:ext>
              </c:extLst>
            </c:dLbl>
            <c:dLbl>
              <c:idx val="9"/>
              <c:layout>
                <c:manualLayout>
                  <c:x val="6.1166662125711798E-4"/>
                  <c:y val="9.8774805013423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FCE-4A4E-9EC1-D81D91CBC17B}"/>
                </c:ext>
              </c:extLst>
            </c:dLbl>
            <c:dLbl>
              <c:idx val="10"/>
              <c:layout>
                <c:manualLayout>
                  <c:x val="-4.6964825763577423E-4"/>
                  <c:y val="9.6477813071318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0FCE-4A4E-9EC1-D81D91CBC17B}"/>
                </c:ext>
              </c:extLst>
            </c:dLbl>
            <c:spPr>
              <a:noFill/>
              <a:ln w="25400">
                <a:noFill/>
              </a:ln>
            </c:spPr>
            <c:txPr>
              <a:bodyPr rot="-5400000" vertOverflow="overflow" horzOverflow="overflow" vert="horz" anchor="ctr" anchorCtr="0">
                <a:spAutoFit/>
              </a:bodyPr>
              <a:lstStyle/>
              <a:p>
                <a:pPr>
                  <a:defRPr sz="1800">
                    <a:solidFill>
                      <a:srgbClr val="FFFF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Sheet3!$B$196:$B$206</c:f>
              <c:strCache>
                <c:ptCount val="11"/>
                <c:pt idx="0">
                  <c:v>2010-11</c:v>
                </c:pt>
                <c:pt idx="1">
                  <c:v>2011-12</c:v>
                </c:pt>
                <c:pt idx="2">
                  <c:v>2012-13</c:v>
                </c:pt>
                <c:pt idx="3">
                  <c:v>2013-14</c:v>
                </c:pt>
                <c:pt idx="4">
                  <c:v>2014-15</c:v>
                </c:pt>
                <c:pt idx="5">
                  <c:v>2015-16</c:v>
                </c:pt>
                <c:pt idx="6">
                  <c:v>2016-17</c:v>
                </c:pt>
                <c:pt idx="7">
                  <c:v>2017-18</c:v>
                </c:pt>
                <c:pt idx="8">
                  <c:v>2018-19</c:v>
                </c:pt>
                <c:pt idx="9">
                  <c:v>2019-20</c:v>
                </c:pt>
                <c:pt idx="10">
                  <c:v>2020-21</c:v>
                </c:pt>
              </c:strCache>
            </c:strRef>
          </c:cat>
          <c:val>
            <c:numRef>
              <c:f>Sheet3!$E$196:$E$206</c:f>
              <c:numCache>
                <c:formatCode>0</c:formatCode>
                <c:ptCount val="11"/>
                <c:pt idx="0">
                  <c:v>799.15</c:v>
                </c:pt>
                <c:pt idx="1">
                  <c:v>946.4</c:v>
                </c:pt>
                <c:pt idx="2">
                  <c:v>1763.4</c:v>
                </c:pt>
                <c:pt idx="3">
                  <c:v>2004.08</c:v>
                </c:pt>
                <c:pt idx="4">
                  <c:v>1880.21</c:v>
                </c:pt>
                <c:pt idx="5">
                  <c:v>2409.8000000000002</c:v>
                </c:pt>
                <c:pt idx="6">
                  <c:v>1588.3</c:v>
                </c:pt>
                <c:pt idx="7">
                  <c:v>1855.3</c:v>
                </c:pt>
                <c:pt idx="8">
                  <c:v>3423</c:v>
                </c:pt>
                <c:pt idx="9">
                  <c:v>4857.2</c:v>
                </c:pt>
                <c:pt idx="10">
                  <c:v>6554.9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0FCE-4A4E-9EC1-D81D91CBC1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33922496"/>
        <c:axId val="1"/>
        <c:axId val="0"/>
      </c:bar3DChart>
      <c:catAx>
        <c:axId val="533922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0"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53392249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4260022178580931E-2"/>
          <c:y val="0.11727099489720057"/>
          <c:w val="0.21897007956617534"/>
          <c:h val="0.37526335797797655"/>
        </c:manualLayout>
      </c:layout>
      <c:overlay val="0"/>
      <c:txPr>
        <a:bodyPr/>
        <a:lstStyle/>
        <a:p>
          <a:pPr>
            <a:defRPr sz="24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0.33498</cdr:x>
      <cdr:y>0.11073</cdr:y>
    </cdr:from>
    <cdr:to>
      <cdr:x>0.41966</cdr:x>
      <cdr:y>0.47497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86203" y="456838"/>
          <a:ext cx="502093" cy="15027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IN" sz="2800" dirty="0">
              <a:solidFill>
                <a:srgbClr val="C00000"/>
              </a:solidFill>
            </a:rPr>
            <a:t>287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0.53244</cdr:x>
      <cdr:y>0.12871</cdr:y>
    </cdr:from>
    <cdr:to>
      <cdr:x>0.53323</cdr:x>
      <cdr:y>0.99947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6399517" y="771527"/>
          <a:ext cx="9495" cy="5219684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chemeClr val="tx1"/>
          </a:solidFill>
          <a:prstDash val="soli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241AD-7A22-4121-B63F-311B3D9F270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824C8-B6BF-464F-93D6-0EB84A3599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2999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449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716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2085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350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94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937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1512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615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4449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852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34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1DA8F-1B21-4126-9DB5-D9B2E6ECFD9F}" type="datetimeFigureOut">
              <a:rPr lang="en-IN" smtClean="0"/>
              <a:t>11-03-2022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C720E2-9685-4C99-9492-D1007CFDD10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735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17" Type="http://schemas.openxmlformats.org/officeDocument/2006/relationships/image" Target="../media/image50.png"/><Relationship Id="rId2" Type="http://schemas.openxmlformats.org/officeDocument/2006/relationships/image" Target="../media/image35.jpe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5" Type="http://schemas.openxmlformats.org/officeDocument/2006/relationships/image" Target="../media/image48.png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Relationship Id="rId1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1.emf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png"/><Relationship Id="rId9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55"/>
            <a:ext cx="12191999" cy="68599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19125"/>
            <a:ext cx="12192000" cy="769441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70C0"/>
                </a:solidFill>
              </a:rPr>
              <a:t>Performance (2016-2021)</a:t>
            </a:r>
            <a:r>
              <a:rPr lang="en-IN" sz="4400" dirty="0" smtClean="0">
                <a:solidFill>
                  <a:srgbClr val="0070C0"/>
                </a:solidFill>
              </a:rPr>
              <a:t> </a:t>
            </a:r>
            <a:r>
              <a:rPr lang="en-US" sz="4400" dirty="0" smtClean="0">
                <a:solidFill>
                  <a:srgbClr val="0070C0"/>
                </a:solidFill>
              </a:rPr>
              <a:t>&amp; Vision 2030</a:t>
            </a:r>
            <a:endParaRPr lang="en-IN" sz="44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211669"/>
            <a:ext cx="12192000" cy="646331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33CC"/>
                </a:solidFill>
              </a:rPr>
              <a:t>CSIR- National Metallurgical Laboratory</a:t>
            </a:r>
            <a:endParaRPr lang="en-IN" sz="3600" dirty="0">
              <a:solidFill>
                <a:srgbClr val="0033C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5897780"/>
            <a:ext cx="838404" cy="82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54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5093" y="0"/>
            <a:ext cx="29717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Brief History</a:t>
            </a:r>
            <a:endParaRPr lang="en-IN" sz="4000" b="1" dirty="0">
              <a:solidFill>
                <a:srgbClr val="FF0000"/>
              </a:solidFill>
            </a:endParaRPr>
          </a:p>
        </p:txBody>
      </p:sp>
      <p:pic>
        <p:nvPicPr>
          <p:cNvPr id="4" name="Picture 6" descr="C:\Users\S Srikanth\Desktop\diamond-jubilee\Photos (Scanned)-1946-1991\NML Inaugaration Prime Minister Nehr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3" t="3644" r="2855" b="3600"/>
          <a:stretch>
            <a:fillRect/>
          </a:stretch>
        </p:blipFill>
        <p:spPr bwMode="auto">
          <a:xfrm>
            <a:off x="7560859" y="134679"/>
            <a:ext cx="4521912" cy="3058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-03.jpg"/>
          <p:cNvPicPr>
            <a:picLocks noChangeAspect="1"/>
          </p:cNvPicPr>
          <p:nvPr/>
        </p:nvPicPr>
        <p:blipFill>
          <a:blip r:embed="rId3"/>
          <a:srcRect l="41869" r="16318" b="28137"/>
          <a:stretch>
            <a:fillRect/>
          </a:stretch>
        </p:blipFill>
        <p:spPr bwMode="auto">
          <a:xfrm>
            <a:off x="7287904" y="2538484"/>
            <a:ext cx="3609626" cy="3951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" name="Group 14"/>
          <p:cNvGrpSpPr/>
          <p:nvPr/>
        </p:nvGrpSpPr>
        <p:grpSpPr>
          <a:xfrm>
            <a:off x="78747" y="898386"/>
            <a:ext cx="7123432" cy="5509200"/>
            <a:chOff x="164472" y="707886"/>
            <a:chExt cx="7123432" cy="5509200"/>
          </a:xfrm>
        </p:grpSpPr>
        <p:sp>
          <p:nvSpPr>
            <p:cNvPr id="3" name="TextBox 2"/>
            <p:cNvSpPr txBox="1"/>
            <p:nvPr/>
          </p:nvSpPr>
          <p:spPr>
            <a:xfrm>
              <a:off x="164472" y="707886"/>
              <a:ext cx="7123432" cy="5509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Nov 21. 1946</a:t>
              </a:r>
              <a:r>
                <a:rPr lang="en-IN" sz="2600" dirty="0" smtClean="0"/>
                <a:t>	: Foundation stone laid by Hon. C. 		Rajagopalachari</a:t>
              </a:r>
            </a:p>
            <a:p>
              <a:pPr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Nov 26, 1950</a:t>
              </a:r>
              <a:r>
                <a:rPr lang="en-IN" sz="2600" dirty="0" smtClean="0"/>
                <a:t>	: Inauguration by </a:t>
              </a:r>
              <a:r>
                <a:rPr lang="en-IN" sz="2600" dirty="0" err="1" smtClean="0"/>
                <a:t>Pandit</a:t>
              </a:r>
              <a:r>
                <a:rPr lang="en-IN" sz="2600" dirty="0" smtClean="0"/>
                <a:t> Nehru</a:t>
              </a:r>
            </a:p>
            <a:p>
              <a:pPr marL="0" lvl="5">
                <a:spcAft>
                  <a:spcPts val="600"/>
                </a:spcAft>
                <a:buAutoNum type="arabicPlain" startAt="1957"/>
              </a:pPr>
              <a:r>
                <a:rPr lang="en-IN" sz="2600" dirty="0" smtClean="0">
                  <a:solidFill>
                    <a:srgbClr val="FF0000"/>
                  </a:solidFill>
                </a:rPr>
                <a:t> </a:t>
              </a:r>
              <a:r>
                <a:rPr lang="en-IN" sz="2600" dirty="0" smtClean="0"/>
                <a:t>		: First Oxygen steelmaking in India</a:t>
              </a:r>
            </a:p>
            <a:p>
              <a:pPr marL="0" lvl="5"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1963</a:t>
              </a:r>
              <a:r>
                <a:rPr lang="en-IN" sz="2600" dirty="0" smtClean="0"/>
                <a:t>		: Pilot plant in Mineral processing</a:t>
              </a:r>
            </a:p>
            <a:p>
              <a:pPr marL="0" lvl="5"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1972-1987</a:t>
              </a:r>
              <a:r>
                <a:rPr lang="en-IN" sz="2600" dirty="0" smtClean="0"/>
                <a:t>	: Technology for Mg production</a:t>
              </a:r>
            </a:p>
            <a:p>
              <a:pPr marL="0" lvl="5"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1972</a:t>
              </a:r>
              <a:r>
                <a:rPr lang="en-IN" sz="2600" dirty="0" smtClean="0"/>
                <a:t>		: Construction of Creep Facilities</a:t>
              </a:r>
            </a:p>
            <a:p>
              <a:pPr marL="0" lvl="5"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1975-76</a:t>
              </a:r>
              <a:r>
                <a:rPr lang="en-IN" sz="2600" dirty="0" smtClean="0"/>
                <a:t>	: First Commercial sponge iron plant</a:t>
              </a:r>
            </a:p>
            <a:p>
              <a:pPr marL="0" lvl="5"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1990</a:t>
              </a:r>
              <a:r>
                <a:rPr lang="en-IN" sz="2600" dirty="0" smtClean="0"/>
                <a:t> 		: Component Integrity evaluation 			programme with World Bank funding</a:t>
              </a:r>
            </a:p>
            <a:p>
              <a:pPr marL="0" lvl="5">
                <a:spcAft>
                  <a:spcPts val="600"/>
                </a:spcAft>
              </a:pPr>
              <a:r>
                <a:rPr lang="en-IN" sz="2600" dirty="0" smtClean="0">
                  <a:solidFill>
                    <a:srgbClr val="FF0000"/>
                  </a:solidFill>
                </a:rPr>
                <a:t>2004</a:t>
              </a:r>
              <a:r>
                <a:rPr lang="en-IN" sz="2600" dirty="0" smtClean="0"/>
                <a:t> 		: Visit of Hon. APJ Abdul </a:t>
              </a:r>
              <a:r>
                <a:rPr lang="en-IN" sz="2600" dirty="0" err="1" smtClean="0"/>
                <a:t>Kalam</a:t>
              </a:r>
              <a:r>
                <a:rPr lang="en-IN" sz="2600" dirty="0" smtClean="0"/>
                <a:t>, 			president of India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241540" y="1595887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60590" y="2986537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41540" y="3472312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279640" y="3929512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79640" y="4415287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17740" y="5310637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251065" y="2100712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279640" y="2538862"/>
              <a:ext cx="6659592" cy="8626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6230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9026" y="0"/>
            <a:ext cx="5512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Structure &amp; Organization</a:t>
            </a:r>
            <a:endParaRPr lang="en-IN" sz="40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486510"/>
            <a:ext cx="3741349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 smtClean="0"/>
              <a:t>5</a:t>
            </a:r>
            <a:r>
              <a:rPr lang="en-US" sz="2800" dirty="0" smtClean="0"/>
              <a:t> R&amp;D Divisions </a:t>
            </a:r>
            <a:endParaRPr lang="en-US" sz="2800" dirty="0"/>
          </a:p>
          <a:p>
            <a:pPr>
              <a:spcAft>
                <a:spcPts val="1200"/>
              </a:spcAft>
            </a:pPr>
            <a:r>
              <a:rPr lang="en-US" sz="2800" dirty="0" smtClean="0"/>
              <a:t>1 Centre (in Chennai)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3</a:t>
            </a:r>
            <a:r>
              <a:rPr lang="en-US" sz="2800" dirty="0" smtClean="0"/>
              <a:t> R&amp;D Support Divisions</a:t>
            </a:r>
          </a:p>
          <a:p>
            <a:pPr>
              <a:spcAft>
                <a:spcPts val="1200"/>
              </a:spcAft>
            </a:pPr>
            <a:r>
              <a:rPr lang="en-US" sz="3600" dirty="0" smtClean="0"/>
              <a:t>3</a:t>
            </a:r>
            <a:r>
              <a:rPr lang="en-US" sz="2800" dirty="0" smtClean="0"/>
              <a:t> Ministerial Divisions</a:t>
            </a:r>
            <a:endParaRPr lang="en-IN" sz="28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7604836"/>
              </p:ext>
            </p:extLst>
          </p:nvPr>
        </p:nvGraphicFramePr>
        <p:xfrm>
          <a:off x="3714751" y="2028825"/>
          <a:ext cx="8391524" cy="4972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76200" y="4762499"/>
            <a:ext cx="326707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6675" y="5934074"/>
            <a:ext cx="326707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lowchart: Terminator 11"/>
          <p:cNvSpPr/>
          <p:nvPr/>
        </p:nvSpPr>
        <p:spPr>
          <a:xfrm>
            <a:off x="133350" y="1104255"/>
            <a:ext cx="2819400" cy="581670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President - CSIR</a:t>
            </a:r>
            <a:endParaRPr lang="en-US" sz="2800" b="1" dirty="0"/>
          </a:p>
        </p:txBody>
      </p:sp>
      <p:sp>
        <p:nvSpPr>
          <p:cNvPr id="13" name="Flowchart: Terminator 12"/>
          <p:cNvSpPr/>
          <p:nvPr/>
        </p:nvSpPr>
        <p:spPr>
          <a:xfrm>
            <a:off x="3059449" y="1066800"/>
            <a:ext cx="3646151" cy="609600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Vice President - CSIR</a:t>
            </a:r>
            <a:endParaRPr lang="en-US" sz="2800" b="1" dirty="0"/>
          </a:p>
        </p:txBody>
      </p:sp>
      <p:sp>
        <p:nvSpPr>
          <p:cNvPr id="14" name="Flowchart: Terminator 13"/>
          <p:cNvSpPr/>
          <p:nvPr/>
        </p:nvSpPr>
        <p:spPr>
          <a:xfrm>
            <a:off x="6850400" y="1094730"/>
            <a:ext cx="2026900" cy="581670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DG - CSIR</a:t>
            </a:r>
            <a:endParaRPr lang="en-US" sz="2800" b="1" dirty="0"/>
          </a:p>
        </p:txBody>
      </p:sp>
      <p:sp>
        <p:nvSpPr>
          <p:cNvPr id="15" name="Flowchart: Terminator 14"/>
          <p:cNvSpPr/>
          <p:nvPr/>
        </p:nvSpPr>
        <p:spPr>
          <a:xfrm>
            <a:off x="8955424" y="1056630"/>
            <a:ext cx="3017501" cy="581670"/>
          </a:xfrm>
          <a:prstGeom prst="flowChartTerminator">
            <a:avLst/>
          </a:prstGeom>
          <a:solidFill>
            <a:schemeClr val="accent1">
              <a:lumMod val="50000"/>
            </a:schemeClr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Research Council</a:t>
            </a:r>
            <a:endParaRPr lang="en-US" sz="2800" b="1" dirty="0"/>
          </a:p>
        </p:txBody>
      </p:sp>
      <p:sp>
        <p:nvSpPr>
          <p:cNvPr id="16" name="Flowchart: Terminator 15"/>
          <p:cNvSpPr/>
          <p:nvPr/>
        </p:nvSpPr>
        <p:spPr>
          <a:xfrm>
            <a:off x="173375" y="2161530"/>
            <a:ext cx="2026900" cy="581670"/>
          </a:xfrm>
          <a:prstGeom prst="flowChartTerminator">
            <a:avLst/>
          </a:prstGeom>
          <a:solidFill>
            <a:srgbClr val="C000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CSIR-NML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090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85539" y="-19610"/>
            <a:ext cx="2806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R&amp;D Divisions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90759" y="477842"/>
            <a:ext cx="88573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smtClean="0">
                <a:solidFill>
                  <a:srgbClr val="0066CC"/>
                </a:solidFill>
              </a:rPr>
              <a:t>Covering cradle to grave and rebirth of metals &amp; materials</a:t>
            </a:r>
            <a:endParaRPr lang="en-IN" sz="2800" b="1" i="1" dirty="0">
              <a:solidFill>
                <a:srgbClr val="0066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101" y="5239963"/>
            <a:ext cx="11430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b="1" dirty="0" smtClean="0"/>
              <a:t>Analytical &amp; Applied : 		</a:t>
            </a:r>
            <a:r>
              <a:rPr lang="en-US" sz="2400" dirty="0" smtClean="0"/>
              <a:t>Chemical Analytical assessments for all processes. </a:t>
            </a:r>
            <a:r>
              <a:rPr lang="en-US" sz="2800" b="1" dirty="0" smtClean="0"/>
              <a:t>Chemistry</a:t>
            </a:r>
            <a:r>
              <a:rPr lang="en-IN" sz="2400" dirty="0"/>
              <a:t>	</a:t>
            </a:r>
            <a:r>
              <a:rPr lang="en-IN" sz="2400" dirty="0" smtClean="0"/>
              <a:t>			</a:t>
            </a:r>
            <a:r>
              <a:rPr lang="en-US" sz="2400" dirty="0" smtClean="0"/>
              <a:t>Develops CRMs</a:t>
            </a:r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424730" y="1093288"/>
            <a:ext cx="1079531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b="1" dirty="0"/>
              <a:t>Mineral </a:t>
            </a:r>
            <a:r>
              <a:rPr lang="en-US" sz="2800" b="1" dirty="0" smtClean="0"/>
              <a:t>Processing :</a:t>
            </a:r>
            <a:r>
              <a:rPr lang="en-US" sz="2800" dirty="0" smtClean="0"/>
              <a:t>		</a:t>
            </a:r>
            <a:r>
              <a:rPr lang="en-US" sz="2400" dirty="0" smtClean="0"/>
              <a:t>Beneficiating ores of metals &amp; non-metals to 					economically extractable forms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24993" y="1982638"/>
            <a:ext cx="116827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b="1" dirty="0"/>
              <a:t>Metals Extraction </a:t>
            </a:r>
            <a:r>
              <a:rPr lang="en-US" sz="2800" dirty="0" smtClean="0"/>
              <a:t>: 		</a:t>
            </a:r>
            <a:r>
              <a:rPr lang="en-US" sz="2400" dirty="0" smtClean="0"/>
              <a:t>Convert beneficiated primary ores into metals or 	</a:t>
            </a:r>
            <a:r>
              <a:rPr lang="en-US" sz="2400" b="1" dirty="0" smtClean="0"/>
              <a:t>     </a:t>
            </a:r>
            <a:r>
              <a:rPr lang="en-US" sz="2800" b="1" dirty="0" smtClean="0"/>
              <a:t>&amp; Recycling </a:t>
            </a:r>
            <a:r>
              <a:rPr lang="en-US" sz="2400" dirty="0" smtClean="0"/>
              <a:t>				metallic salts. Recycle and valorize secondary ores 						including industrial wastes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4309" y="3486150"/>
            <a:ext cx="116234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Materials </a:t>
            </a:r>
            <a:r>
              <a:rPr lang="en-US" sz="2800" b="1" dirty="0" smtClean="0"/>
              <a:t>Engineering</a:t>
            </a:r>
            <a:r>
              <a:rPr lang="en-IN" sz="2800" b="1" dirty="0" smtClean="0"/>
              <a:t>:</a:t>
            </a:r>
            <a:r>
              <a:rPr lang="en-IN" sz="2800" dirty="0" smtClean="0"/>
              <a:t>		</a:t>
            </a:r>
            <a:r>
              <a:rPr lang="en-IN" sz="2400" dirty="0" smtClean="0"/>
              <a:t>Characterize and evaluate metals. Post processing and 					downstream value addition to metals. Design Alloys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10685" y="4488473"/>
            <a:ext cx="11289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Advanced </a:t>
            </a:r>
            <a:r>
              <a:rPr lang="en-US" sz="2800" b="1" dirty="0" smtClean="0"/>
              <a:t>Materials</a:t>
            </a:r>
            <a:r>
              <a:rPr lang="en-IN" sz="2800" b="1" dirty="0" smtClean="0"/>
              <a:t>: 		</a:t>
            </a:r>
            <a:r>
              <a:rPr lang="en-IN" sz="2400" dirty="0" smtClean="0"/>
              <a:t>Develop new materials and coating and devices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45855" y="1991457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22409" y="3365988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51717" y="4415204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4648" y="5262196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5299" y="6170593"/>
            <a:ext cx="12163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NML – Madras Centre:		</a:t>
            </a:r>
            <a:r>
              <a:rPr lang="en-US" sz="2400" dirty="0" smtClean="0"/>
              <a:t>Column Flotation; metals &amp; materials evaluations</a:t>
            </a:r>
            <a:endParaRPr lang="en-IN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510685" y="6176857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6805" y="1067532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4905" y="6715857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7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53754" y="155276"/>
            <a:ext cx="4138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R&amp;D Support Divisions</a:t>
            </a:r>
            <a:endParaRPr lang="en-IN" sz="32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411" y="1317492"/>
            <a:ext cx="116742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b="1" dirty="0" smtClean="0"/>
              <a:t>Research Planning:</a:t>
            </a:r>
            <a:r>
              <a:rPr lang="en-US" sz="2800" dirty="0" smtClean="0"/>
              <a:t>		</a:t>
            </a:r>
            <a:r>
              <a:rPr lang="en-US" sz="2400" dirty="0" smtClean="0"/>
              <a:t>Industrial liaison, Technology forecasting, IP</a:t>
            </a:r>
            <a:r>
              <a:rPr lang="en-US" sz="2800" dirty="0" smtClean="0"/>
              <a:t> </a:t>
            </a:r>
            <a:r>
              <a:rPr lang="en-US" sz="2400" dirty="0" smtClean="0"/>
              <a:t>assessment</a:t>
            </a:r>
            <a:r>
              <a:rPr lang="en-US" sz="2800" dirty="0" smtClean="0"/>
              <a:t>    </a:t>
            </a:r>
            <a:r>
              <a:rPr lang="en-US" sz="2800" b="1" dirty="0" smtClean="0"/>
              <a:t>&amp; Business Development</a:t>
            </a:r>
            <a:r>
              <a:rPr lang="en-US" sz="2400" dirty="0" smtClean="0"/>
              <a:t>	 &amp; maintenance, Research Planning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24261" y="2549741"/>
            <a:ext cx="1168274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en-US" sz="2800" b="1" dirty="0" smtClean="0"/>
              <a:t>Knowledge Resources</a:t>
            </a:r>
            <a:r>
              <a:rPr lang="en-US" sz="2800" dirty="0" smtClean="0"/>
              <a:t>: 		</a:t>
            </a:r>
            <a:r>
              <a:rPr lang="en-US" sz="2400" dirty="0" smtClean="0"/>
              <a:t>Archive and disseminate knowledge and information.   </a:t>
            </a:r>
            <a:r>
              <a:rPr lang="en-US" sz="2800" b="1" dirty="0" smtClean="0"/>
              <a:t>&amp; Information Technology </a:t>
            </a:r>
            <a:r>
              <a:rPr lang="en-US" sz="2400" dirty="0" smtClean="0"/>
              <a:t>	Provide IT architecture and support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3577" y="3798277"/>
            <a:ext cx="116234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Engineering</a:t>
            </a:r>
            <a:r>
              <a:rPr lang="en-IN" sz="2800" b="1" dirty="0"/>
              <a:t>:</a:t>
            </a:r>
            <a:r>
              <a:rPr lang="en-IN" sz="2800" dirty="0" smtClean="0"/>
              <a:t>			</a:t>
            </a:r>
            <a:r>
              <a:rPr lang="en-IN" sz="2400" dirty="0" smtClean="0"/>
              <a:t>Provide infrastructural support. Plan and design and 					supervise creation of pilot plants			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92368" y="5011615"/>
            <a:ext cx="11289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Administration</a:t>
            </a:r>
            <a:r>
              <a:rPr lang="en-IN" sz="2800" b="1" dirty="0" smtClean="0"/>
              <a:t>: 			</a:t>
            </a:r>
            <a:r>
              <a:rPr lang="en-IN" sz="2400" dirty="0" smtClean="0"/>
              <a:t>Provide backend non-technical support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536330" y="2391507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2884" y="3766038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50985" y="4841631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8705" y="1238982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45855" y="5715732"/>
            <a:ext cx="112453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8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225" y="562932"/>
            <a:ext cx="9629775" cy="62093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0" y="-95250"/>
            <a:ext cx="4438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Trends in Metals</a:t>
            </a:r>
            <a:endParaRPr lang="en-IN" sz="36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6750" y="0"/>
            <a:ext cx="114300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endParaRPr lang="en-US" sz="2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</a:p>
          <a:p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Zn</a:t>
            </a:r>
          </a:p>
          <a:p>
            <a:r>
              <a:rPr lang="en-US" sz="28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</a:t>
            </a:r>
          </a:p>
          <a:p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Pb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Steel</a:t>
            </a:r>
          </a:p>
          <a:p>
            <a:r>
              <a:rPr lang="en-US" sz="28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Mn</a:t>
            </a:r>
            <a:endParaRPr lang="en-US" sz="2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3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97040" y="3867912"/>
            <a:ext cx="50444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70C0"/>
                </a:solidFill>
              </a:rPr>
              <a:t>National Mission </a:t>
            </a:r>
            <a:r>
              <a:rPr lang="en-US" sz="5400" b="1" dirty="0" err="1" smtClean="0">
                <a:solidFill>
                  <a:srgbClr val="0070C0"/>
                </a:solidFill>
              </a:rPr>
              <a:t>Programmes</a:t>
            </a:r>
            <a:endParaRPr lang="en-IN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825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66FF"/>
          </a:solidFill>
        </p:spPr>
        <p:txBody>
          <a:bodyPr wrap="square">
            <a:spAutoFit/>
          </a:bodyPr>
          <a:lstStyle/>
          <a:p>
            <a:pPr algn="ctr"/>
            <a:r>
              <a:rPr lang="en-IN" sz="3200" kern="0" dirty="0">
                <a:solidFill>
                  <a:schemeClr val="bg1"/>
                </a:solidFill>
                <a:cs typeface="Arial" pitchFamily="34" charset="0"/>
              </a:rPr>
              <a:t>Production of Lithium from Ores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5369" y="2148031"/>
            <a:ext cx="5867400" cy="43088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cs typeface="Arial" pitchFamily="34" charset="0"/>
              </a:rPr>
              <a:t>Scenario</a:t>
            </a:r>
          </a:p>
          <a:p>
            <a:endParaRPr lang="en-IN" sz="1000" b="1" dirty="0" smtClean="0"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 smtClean="0">
                <a:cs typeface="Arial" pitchFamily="34" charset="0"/>
              </a:rPr>
              <a:t>Global resources: </a:t>
            </a:r>
          </a:p>
          <a:p>
            <a:r>
              <a:rPr lang="en-IN" sz="2400" dirty="0">
                <a:cs typeface="Arial" pitchFamily="34" charset="0"/>
              </a:rPr>
              <a:t>	</a:t>
            </a:r>
            <a:r>
              <a:rPr lang="en-IN" sz="2400" dirty="0" smtClean="0">
                <a:cs typeface="Arial" pitchFamily="34" charset="0"/>
              </a:rPr>
              <a:t>(</a:t>
            </a:r>
            <a:r>
              <a:rPr lang="en-IN" sz="2400" dirty="0" err="1">
                <a:cs typeface="Arial" pitchFamily="34" charset="0"/>
              </a:rPr>
              <a:t>i</a:t>
            </a:r>
            <a:r>
              <a:rPr lang="en-IN" sz="2400" dirty="0">
                <a:cs typeface="Arial" pitchFamily="34" charset="0"/>
              </a:rPr>
              <a:t>)  Brine (&gt;60% of  global production</a:t>
            </a:r>
            <a:r>
              <a:rPr lang="en-IN" sz="2400" dirty="0" smtClean="0">
                <a:cs typeface="Arial" pitchFamily="34" charset="0"/>
              </a:rPr>
              <a:t>)</a:t>
            </a:r>
            <a:r>
              <a:rPr lang="en-IN" sz="2400" dirty="0">
                <a:cs typeface="Arial" pitchFamily="34" charset="0"/>
              </a:rPr>
              <a:t> </a:t>
            </a:r>
            <a:r>
              <a:rPr lang="en-IN" sz="2400" dirty="0" smtClean="0">
                <a:cs typeface="Arial" pitchFamily="34" charset="0"/>
              </a:rPr>
              <a:t>	(</a:t>
            </a:r>
            <a:r>
              <a:rPr lang="en-IN" sz="2400" dirty="0">
                <a:cs typeface="Arial" pitchFamily="34" charset="0"/>
              </a:rPr>
              <a:t>ii) Pegmatite </a:t>
            </a:r>
            <a:r>
              <a:rPr lang="en-IN" sz="2400" dirty="0" err="1">
                <a:cs typeface="Arial" pitchFamily="34" charset="0"/>
              </a:rPr>
              <a:t>hardrock</a:t>
            </a:r>
            <a:r>
              <a:rPr lang="en-IN" sz="2400" dirty="0">
                <a:cs typeface="Arial" pitchFamily="34" charset="0"/>
              </a:rPr>
              <a:t> (</a:t>
            </a:r>
            <a:r>
              <a:rPr lang="en-IN" sz="2400" dirty="0" err="1">
                <a:cs typeface="Arial" pitchFamily="34" charset="0"/>
              </a:rPr>
              <a:t>spodumene</a:t>
            </a:r>
            <a:r>
              <a:rPr lang="en-IN" sz="2400" dirty="0">
                <a:cs typeface="Arial" pitchFamily="34" charset="0"/>
              </a:rPr>
              <a:t>, </a:t>
            </a:r>
            <a:r>
              <a:rPr lang="en-IN" sz="2400" dirty="0" smtClean="0">
                <a:cs typeface="Arial" pitchFamily="34" charset="0"/>
              </a:rPr>
              <a:t>	</a:t>
            </a:r>
            <a:r>
              <a:rPr lang="en-IN" sz="2400" dirty="0" err="1" smtClean="0">
                <a:cs typeface="Arial" pitchFamily="34" charset="0"/>
              </a:rPr>
              <a:t>petalite</a:t>
            </a:r>
            <a:r>
              <a:rPr lang="en-IN" sz="2400" dirty="0">
                <a:cs typeface="Arial" pitchFamily="34" charset="0"/>
              </a:rPr>
              <a:t>) (~40</a:t>
            </a:r>
            <a:r>
              <a:rPr lang="en-IN" sz="2400" dirty="0" smtClean="0">
                <a:cs typeface="Arial" pitchFamily="34" charset="0"/>
              </a:rPr>
              <a:t>%)</a:t>
            </a:r>
            <a:endParaRPr lang="en-IN" sz="2400" dirty="0">
              <a:cs typeface="Arial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 smtClean="0">
                <a:cs typeface="Arial" pitchFamily="34" charset="0"/>
              </a:rPr>
              <a:t>Lithium </a:t>
            </a:r>
            <a:r>
              <a:rPr lang="en-IN" sz="2400" dirty="0">
                <a:cs typeface="Arial" pitchFamily="34" charset="0"/>
              </a:rPr>
              <a:t>occurrences in India:</a:t>
            </a:r>
          </a:p>
          <a:p>
            <a:r>
              <a:rPr lang="en-IN" sz="2400" dirty="0" smtClean="0">
                <a:cs typeface="Arial" pitchFamily="34" charset="0"/>
              </a:rPr>
              <a:t> 	</a:t>
            </a:r>
            <a:r>
              <a:rPr lang="en-IN" sz="2400" dirty="0" err="1" smtClean="0">
                <a:cs typeface="Arial" pitchFamily="34" charset="0"/>
              </a:rPr>
              <a:t>Lepidolite</a:t>
            </a:r>
            <a:r>
              <a:rPr lang="en-IN" sz="2400" dirty="0" smtClean="0">
                <a:cs typeface="Arial" pitchFamily="34" charset="0"/>
              </a:rPr>
              <a:t> </a:t>
            </a:r>
            <a:r>
              <a:rPr lang="en-IN" sz="2400" dirty="0">
                <a:cs typeface="Arial" pitchFamily="34" charset="0"/>
              </a:rPr>
              <a:t>(Jharkhand-Bihar mica </a:t>
            </a:r>
            <a:r>
              <a:rPr lang="en-IN" sz="2400" dirty="0" smtClean="0">
                <a:cs typeface="Arial" pitchFamily="34" charset="0"/>
              </a:rPr>
              <a:t>belt </a:t>
            </a:r>
            <a:r>
              <a:rPr lang="en-IN" sz="2400" dirty="0">
                <a:cs typeface="Arial" pitchFamily="34" charset="0"/>
              </a:rPr>
              <a:t>)</a:t>
            </a:r>
          </a:p>
          <a:p>
            <a:r>
              <a:rPr lang="en-IN" sz="2400" dirty="0" smtClean="0">
                <a:cs typeface="Arial" pitchFamily="34" charset="0"/>
              </a:rPr>
              <a:t>	</a:t>
            </a:r>
            <a:r>
              <a:rPr lang="en-IN" sz="2400" dirty="0" err="1" smtClean="0">
                <a:cs typeface="Arial" pitchFamily="34" charset="0"/>
              </a:rPr>
              <a:t>Spodumene</a:t>
            </a:r>
            <a:r>
              <a:rPr lang="en-IN" sz="2400" dirty="0" smtClean="0">
                <a:cs typeface="Arial" pitchFamily="34" charset="0"/>
              </a:rPr>
              <a:t> </a:t>
            </a:r>
            <a:r>
              <a:rPr lang="en-IN" sz="2400" dirty="0">
                <a:cs typeface="Arial" pitchFamily="34" charset="0"/>
              </a:rPr>
              <a:t>(Karnataka, </a:t>
            </a:r>
            <a:r>
              <a:rPr lang="en-IN" sz="2400" dirty="0" err="1" smtClean="0">
                <a:cs typeface="Arial" pitchFamily="34" charset="0"/>
              </a:rPr>
              <a:t>Mandya</a:t>
            </a:r>
            <a:r>
              <a:rPr lang="en-IN" sz="2400" dirty="0" smtClean="0">
                <a:cs typeface="Arial" pitchFamily="34" charset="0"/>
              </a:rPr>
              <a:t> </a:t>
            </a:r>
            <a:r>
              <a:rPr lang="en-IN" sz="2400" dirty="0" err="1" smtClean="0">
                <a:cs typeface="Arial" pitchFamily="34" charset="0"/>
              </a:rPr>
              <a:t>dist</a:t>
            </a:r>
            <a:r>
              <a:rPr lang="en-IN" sz="2400" dirty="0" smtClean="0">
                <a:cs typeface="Arial" pitchFamily="34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 smtClean="0">
                <a:cs typeface="Arial" pitchFamily="34" charset="0"/>
              </a:rPr>
              <a:t>No </a:t>
            </a:r>
            <a:r>
              <a:rPr lang="en-IN" sz="2400" dirty="0">
                <a:cs typeface="Arial" pitchFamily="34" charset="0"/>
              </a:rPr>
              <a:t>mining in India at present &amp; No commercial Li-technology available &amp; is a critical mineral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5" y="1024509"/>
            <a:ext cx="62388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A Work Package in the CSIR Mission Project on Bulk Chemicals. WP leader CSIR-IMMT</a:t>
            </a:r>
            <a:endParaRPr lang="en-IN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4642866" y="526923"/>
            <a:ext cx="295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Apr 2020 – Mar 2022</a:t>
            </a:r>
            <a:endParaRPr lang="en-IN" sz="2400" i="1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714" y="1199548"/>
            <a:ext cx="5337253" cy="484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94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66FF"/>
          </a:solidFill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dirty="0" smtClean="0">
                <a:solidFill>
                  <a:schemeClr val="bg1"/>
                </a:solidFill>
                <a:cs typeface="Calibri" panose="020F0502020204030204" pitchFamily="34" charset="0"/>
              </a:rPr>
              <a:t>Li extraction from Li ion Batteries</a:t>
            </a:r>
            <a:endParaRPr lang="en-US" altLang="en-US" sz="3200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16677" y="4864894"/>
            <a:ext cx="491365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FFFF00"/>
                </a:solidFill>
                <a:cs typeface="Segoe UI" panose="020B0502040204020203" pitchFamily="34" charset="0"/>
              </a:rPr>
              <a:t>Co</a:t>
            </a:r>
            <a:endParaRPr lang="en-IN" sz="2000" b="1" dirty="0">
              <a:solidFill>
                <a:srgbClr val="FFFF00"/>
              </a:solidFill>
              <a:cs typeface="Segoe UI" panose="020B05020402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26374" y="4329648"/>
            <a:ext cx="3897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b="1" i="1" dirty="0" smtClean="0">
                <a:cs typeface="Segoe UI" panose="020B0502040204020203" pitchFamily="34" charset="0"/>
              </a:rPr>
              <a:t>Oxide, Carbonate, Sulfate, Chloride</a:t>
            </a:r>
            <a:endParaRPr lang="en-IN" sz="2000" b="1" i="1" baseline="-25000" dirty="0"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55341" y="4857439"/>
            <a:ext cx="36170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 i="1"/>
            </a:lvl1pPr>
          </a:lstStyle>
          <a:p>
            <a:r>
              <a:rPr lang="en-IN" sz="2000" dirty="0">
                <a:cs typeface="Segoe UI" panose="020B0502040204020203" pitchFamily="34" charset="0"/>
              </a:rPr>
              <a:t>Oxalate, Sulfate, Oxide, Chloride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26374" y="5327100"/>
            <a:ext cx="3897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 i="1"/>
            </a:lvl1pPr>
          </a:lstStyle>
          <a:p>
            <a:r>
              <a:rPr lang="en-IN" sz="2000" dirty="0" smtClean="0">
                <a:cs typeface="Segoe UI" panose="020B0502040204020203" pitchFamily="34" charset="0"/>
              </a:rPr>
              <a:t>Sulfate</a:t>
            </a:r>
            <a:r>
              <a:rPr lang="en-IN" sz="2000" dirty="0">
                <a:cs typeface="Segoe UI" panose="020B0502040204020203" pitchFamily="34" charset="0"/>
              </a:rPr>
              <a:t>, Oxide, Chloride, Carbonate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41278" y="5845366"/>
            <a:ext cx="3741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600" b="1" i="1"/>
            </a:lvl1pPr>
          </a:lstStyle>
          <a:p>
            <a:r>
              <a:rPr lang="en-IN" sz="2000" dirty="0">
                <a:cs typeface="Segoe UI" panose="020B0502040204020203" pitchFamily="34" charset="0"/>
              </a:rPr>
              <a:t>Carbonate, Hydroxide, Phosphate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35728" y="4339053"/>
            <a:ext cx="546945" cy="40011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lang="en-IN" sz="2000" b="1" dirty="0" smtClean="0">
                <a:solidFill>
                  <a:srgbClr val="FFFF00"/>
                </a:solidFill>
                <a:cs typeface="Segoe UI" panose="020B0502040204020203" pitchFamily="34" charset="0"/>
              </a:rPr>
              <a:t>Mn</a:t>
            </a:r>
            <a:endParaRPr lang="en-IN" sz="2000" b="1" dirty="0">
              <a:solidFill>
                <a:srgbClr val="FFFF00"/>
              </a:solidFill>
              <a:cs typeface="Segoe UI" panose="020B0502040204020203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635558" y="5374817"/>
            <a:ext cx="491365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FFFF00"/>
                </a:solidFill>
                <a:cs typeface="Segoe UI" panose="020B0502040204020203" pitchFamily="34" charset="0"/>
              </a:rPr>
              <a:t>Ni</a:t>
            </a:r>
            <a:endParaRPr lang="en-IN" sz="2000" b="1" dirty="0">
              <a:solidFill>
                <a:srgbClr val="FFFF00"/>
              </a:solidFill>
              <a:cs typeface="Segoe UI" panose="020B0502040204020203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38067" y="5868281"/>
            <a:ext cx="491365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000" b="1" dirty="0" smtClean="0">
                <a:solidFill>
                  <a:srgbClr val="FFFF00"/>
                </a:solidFill>
                <a:cs typeface="Segoe UI" panose="020B0502040204020203" pitchFamily="34" charset="0"/>
              </a:rPr>
              <a:t>Li</a:t>
            </a:r>
            <a:endParaRPr lang="en-IN" sz="2000" b="1" dirty="0">
              <a:solidFill>
                <a:srgbClr val="FFFF00"/>
              </a:solidFill>
              <a:cs typeface="Segoe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rot="16200000">
            <a:off x="5966039" y="5094446"/>
            <a:ext cx="2543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Products Obtained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72250" y="1073938"/>
            <a:ext cx="54006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2400" b="1" dirty="0" smtClean="0">
                <a:ea typeface="Times New Roman" panose="02020603050405020304" pitchFamily="18" charset="0"/>
                <a:cs typeface="Segoe UI" panose="020B0502040204020203" pitchFamily="34" charset="0"/>
              </a:rPr>
              <a:t>Salient Features of NML process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GB" sz="2400" dirty="0" smtClean="0">
                <a:ea typeface="Times New Roman" panose="02020603050405020304" pitchFamily="18" charset="0"/>
                <a:cs typeface="Segoe UI" panose="020B0502040204020203" pitchFamily="34" charset="0"/>
              </a:rPr>
              <a:t>No </a:t>
            </a:r>
            <a:r>
              <a:rPr lang="en-GB" sz="2400" dirty="0">
                <a:ea typeface="Times New Roman" panose="02020603050405020304" pitchFamily="18" charset="0"/>
                <a:cs typeface="Segoe UI" panose="020B0502040204020203" pitchFamily="34" charset="0"/>
              </a:rPr>
              <a:t>impurity </a:t>
            </a:r>
            <a:r>
              <a:rPr lang="en-GB" sz="2400" dirty="0" smtClean="0">
                <a:ea typeface="Times New Roman" panose="02020603050405020304" pitchFamily="18" charset="0"/>
                <a:cs typeface="Segoe UI" panose="020B0502040204020203" pitchFamily="34" charset="0"/>
              </a:rPr>
              <a:t>in </a:t>
            </a:r>
            <a:r>
              <a:rPr lang="en-GB" sz="2400" dirty="0">
                <a:ea typeface="Times New Roman" panose="02020603050405020304" pitchFamily="18" charset="0"/>
                <a:cs typeface="Segoe UI" panose="020B0502040204020203" pitchFamily="34" charset="0"/>
              </a:rPr>
              <a:t>any </a:t>
            </a:r>
            <a:r>
              <a:rPr lang="en-GB" sz="2400" dirty="0" smtClean="0">
                <a:ea typeface="Times New Roman" panose="02020603050405020304" pitchFamily="18" charset="0"/>
                <a:cs typeface="Segoe UI" panose="020B0502040204020203" pitchFamily="34" charset="0"/>
              </a:rPr>
              <a:t>product</a:t>
            </a:r>
            <a:endParaRPr lang="en-IN" sz="2400" dirty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400" dirty="0" err="1">
                <a:ea typeface="Times New Roman" panose="02020603050405020304" pitchFamily="18" charset="0"/>
                <a:cs typeface="Segoe UI" panose="020B0502040204020203" pitchFamily="34" charset="0"/>
              </a:rPr>
              <a:t>Aluminium</a:t>
            </a:r>
            <a:r>
              <a:rPr lang="en-US" sz="2400" dirty="0">
                <a:ea typeface="Times New Roman" panose="02020603050405020304" pitchFamily="18" charset="0"/>
                <a:cs typeface="Segoe UI" panose="020B0502040204020203" pitchFamily="34" charset="0"/>
              </a:rPr>
              <a:t>, Copper Powder: 99%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400" dirty="0">
                <a:ea typeface="Times New Roman" panose="02020603050405020304" pitchFamily="18" charset="0"/>
                <a:cs typeface="Segoe UI" panose="020B0502040204020203" pitchFamily="34" charset="0"/>
              </a:rPr>
              <a:t>Iron Phosphate 99.6% recovered </a:t>
            </a:r>
            <a:endParaRPr lang="en-US" sz="2400" dirty="0" smtClean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GB" sz="2400" dirty="0" smtClean="0">
                <a:ea typeface="Times New Roman" panose="02020603050405020304" pitchFamily="18" charset="0"/>
                <a:cs typeface="Segoe UI" panose="020B0502040204020203" pitchFamily="34" charset="0"/>
              </a:rPr>
              <a:t>85</a:t>
            </a:r>
            <a:r>
              <a:rPr lang="en-GB" sz="2400" dirty="0">
                <a:ea typeface="Times New Roman" panose="02020603050405020304" pitchFamily="18" charset="0"/>
                <a:cs typeface="Segoe UI" panose="020B0502040204020203" pitchFamily="34" charset="0"/>
              </a:rPr>
              <a:t>% recovery of acid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IN" sz="2400" dirty="0">
                <a:cs typeface="Segoe UI" panose="020B0502040204020203" pitchFamily="34" charset="0"/>
              </a:rPr>
              <a:t>Residual carbon </a:t>
            </a:r>
            <a:r>
              <a:rPr lang="en-IN" sz="2400" dirty="0" smtClean="0">
                <a:cs typeface="Segoe UI" panose="020B0502040204020203" pitchFamily="34" charset="0"/>
              </a:rPr>
              <a:t>converted </a:t>
            </a:r>
            <a:r>
              <a:rPr lang="en-IN" sz="2400" dirty="0">
                <a:cs typeface="Segoe UI" panose="020B0502040204020203" pitchFamily="34" charset="0"/>
              </a:rPr>
              <a:t>to High Pure Graphite </a:t>
            </a:r>
            <a:endParaRPr lang="en-IN" sz="2400" dirty="0"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9728" y="1022223"/>
            <a:ext cx="6038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/>
              <a:t>A Work Package in the CSIR Mission Project on Bulk Chemicals. WP leader CSIR-NML</a:t>
            </a:r>
            <a:endParaRPr lang="en-IN" sz="2400" b="1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42875" y="4962346"/>
            <a:ext cx="657225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Outlook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Presently TRL 5 soon to be upgraded to TRL 7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2 Patents Filed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EOI for Tech. transfer received from 2 industries</a:t>
            </a:r>
            <a:endParaRPr lang="en-IN" sz="2400" dirty="0"/>
          </a:p>
        </p:txBody>
      </p:sp>
      <p:sp>
        <p:nvSpPr>
          <p:cNvPr id="25" name="Rectangle 24"/>
          <p:cNvSpPr/>
          <p:nvPr/>
        </p:nvSpPr>
        <p:spPr>
          <a:xfrm>
            <a:off x="295275" y="1898214"/>
            <a:ext cx="5772150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FF0000"/>
              </a:buClr>
            </a:pPr>
            <a:r>
              <a:rPr lang="en-US" sz="2400" b="1" dirty="0" smtClean="0">
                <a:cs typeface="Segoe UI" panose="020B0502040204020203" pitchFamily="34" charset="0"/>
              </a:rPr>
              <a:t>Legacy in </a:t>
            </a:r>
            <a:r>
              <a:rPr lang="en-US" sz="2400" b="1" dirty="0" err="1" smtClean="0">
                <a:cs typeface="Segoe UI" panose="020B0502040204020203" pitchFamily="34" charset="0"/>
              </a:rPr>
              <a:t>LiB</a:t>
            </a:r>
            <a:r>
              <a:rPr lang="en-US" sz="2400" b="1" dirty="0" smtClean="0">
                <a:cs typeface="Segoe UI" panose="020B0502040204020203" pitchFamily="34" charset="0"/>
              </a:rPr>
              <a:t> recycling</a:t>
            </a:r>
          </a:p>
          <a:p>
            <a:pPr algn="just">
              <a:buClr>
                <a:srgbClr val="FF0000"/>
              </a:buClr>
            </a:pPr>
            <a:endParaRPr lang="en-IN" sz="1000" b="1" dirty="0" smtClean="0">
              <a:cs typeface="Segoe UI" panose="020B0502040204020203" pitchFamily="34" charset="0"/>
            </a:endParaRP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IN" sz="2400" dirty="0" smtClean="0">
                <a:cs typeface="Segoe UI" panose="020B0502040204020203" pitchFamily="34" charset="0"/>
              </a:rPr>
              <a:t>First </a:t>
            </a:r>
            <a:r>
              <a:rPr lang="en-IN" sz="2400" dirty="0">
                <a:cs typeface="Segoe UI" panose="020B0502040204020203" pitchFamily="34" charset="0"/>
              </a:rPr>
              <a:t>Research paper published in India on battery recycling in </a:t>
            </a:r>
            <a:r>
              <a:rPr lang="en-IN" sz="2400" dirty="0" smtClean="0">
                <a:cs typeface="Segoe UI" panose="020B0502040204020203" pitchFamily="34" charset="0"/>
              </a:rPr>
              <a:t>2011</a:t>
            </a:r>
            <a:endParaRPr lang="en-IN" sz="2400" dirty="0">
              <a:cs typeface="Segoe UI" panose="020B0502040204020203" pitchFamily="34" charset="0"/>
            </a:endParaRP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IN" sz="2400" dirty="0">
                <a:cs typeface="Segoe UI" panose="020B0502040204020203" pitchFamily="34" charset="0"/>
              </a:rPr>
              <a:t>First project in India on battery recycling in </a:t>
            </a:r>
            <a:r>
              <a:rPr lang="en-IN" sz="2400" dirty="0" smtClean="0">
                <a:cs typeface="Segoe UI" panose="020B0502040204020203" pitchFamily="34" charset="0"/>
              </a:rPr>
              <a:t>2010-11 (Renault-Nissan)</a:t>
            </a:r>
          </a:p>
          <a:p>
            <a:pPr marL="342900" indent="-342900" algn="just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en-IN" sz="2400" dirty="0" smtClean="0">
                <a:cs typeface="Segoe UI" panose="020B0502040204020203" pitchFamily="34" charset="0"/>
              </a:rPr>
              <a:t>First to develop </a:t>
            </a:r>
            <a:r>
              <a:rPr lang="en-IN" sz="2400" dirty="0">
                <a:cs typeface="Segoe UI" panose="020B0502040204020203" pitchFamily="34" charset="0"/>
              </a:rPr>
              <a:t>a flowsheet for recovering COBALT </a:t>
            </a:r>
            <a:r>
              <a:rPr lang="en-IN" sz="2400" dirty="0" smtClean="0">
                <a:cs typeface="Segoe UI" panose="020B0502040204020203" pitchFamily="34" charset="0"/>
              </a:rPr>
              <a:t>(</a:t>
            </a:r>
            <a:r>
              <a:rPr lang="en-IN" sz="2400" dirty="0">
                <a:cs typeface="Segoe UI" panose="020B0502040204020203" pitchFamily="34" charset="0"/>
              </a:rPr>
              <a:t>Transferred to 4 Industries)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2866" y="526923"/>
            <a:ext cx="295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Apr 2020 – Mar 2022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341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66FF"/>
          </a:solidFill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dirty="0">
                <a:solidFill>
                  <a:schemeClr val="bg1"/>
                </a:solidFill>
                <a:cs typeface="Calibri" panose="020F0502020204030204" pitchFamily="34" charset="0"/>
              </a:rPr>
              <a:t>Holistic Utilization of Red Mud </a:t>
            </a:r>
          </a:p>
        </p:txBody>
      </p:sp>
      <p:sp>
        <p:nvSpPr>
          <p:cNvPr id="7" name="Rectangle 6"/>
          <p:cNvSpPr/>
          <p:nvPr/>
        </p:nvSpPr>
        <p:spPr>
          <a:xfrm>
            <a:off x="83665" y="1293928"/>
            <a:ext cx="2888897" cy="32070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US" sz="2400" b="1" dirty="0" smtClean="0">
                <a:ea typeface="Calibri" panose="020F0502020204030204" pitchFamily="34" charset="0"/>
                <a:cs typeface="Mangal" panose="02040503050203030202" pitchFamily="18" charset="0"/>
              </a:rPr>
              <a:t>Project Partners</a:t>
            </a:r>
            <a:endParaRPr lang="en-IN" sz="2400" b="1" dirty="0"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endParaRPr lang="en-US" sz="800" dirty="0" smtClean="0"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ea typeface="Calibri" panose="020F0502020204030204" pitchFamily="34" charset="0"/>
                <a:cs typeface="Mangal" panose="02040503050203030202" pitchFamily="18" charset="0"/>
              </a:rPr>
              <a:t>CSIR-NML (Nodal)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ea typeface="Calibri" panose="020F0502020204030204" pitchFamily="34" charset="0"/>
                <a:cs typeface="Mangal" panose="02040503050203030202" pitchFamily="18" charset="0"/>
              </a:rPr>
              <a:t>CSIR-IMMT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ea typeface="Calibri" panose="020F0502020204030204" pitchFamily="34" charset="0"/>
                <a:cs typeface="Mangal" panose="02040503050203030202" pitchFamily="18" charset="0"/>
              </a:rPr>
              <a:t>JNARDDC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ea typeface="Calibri" panose="020F0502020204030204" pitchFamily="34" charset="0"/>
                <a:cs typeface="Mangal" panose="02040503050203030202" pitchFamily="18" charset="0"/>
              </a:rPr>
              <a:t>NALCO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ea typeface="Calibri" panose="020F0502020204030204" pitchFamily="34" charset="0"/>
                <a:cs typeface="Mangal" panose="02040503050203030202" pitchFamily="18" charset="0"/>
              </a:rPr>
              <a:t>HINDALCO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ea typeface="Calibri" panose="020F0502020204030204" pitchFamily="34" charset="0"/>
                <a:cs typeface="Mangal" panose="02040503050203030202" pitchFamily="18" charset="0"/>
              </a:rPr>
              <a:t>VEDANTA</a:t>
            </a:r>
            <a:endParaRPr lang="en-IN" sz="2400" dirty="0"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82296" y="673983"/>
            <a:ext cx="3210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b="1" i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An initiative by </a:t>
            </a:r>
            <a:r>
              <a:rPr lang="en-US" altLang="en-US" sz="2400" b="1" i="1" dirty="0" err="1" smtClean="0">
                <a:latin typeface="Arial Narrow" panose="020B0606020202030204" pitchFamily="34" charset="0"/>
                <a:cs typeface="Calibri" panose="020F0502020204030204" pitchFamily="34" charset="0"/>
              </a:rPr>
              <a:t>Niti</a:t>
            </a:r>
            <a:r>
              <a:rPr lang="en-US" altLang="en-US" sz="2400" b="1" i="1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en-US" altLang="en-US" sz="2400" b="1" i="1" dirty="0" err="1" smtClean="0">
                <a:latin typeface="Arial Narrow" panose="020B0606020202030204" pitchFamily="34" charset="0"/>
                <a:cs typeface="Calibri" panose="020F0502020204030204" pitchFamily="34" charset="0"/>
              </a:rPr>
              <a:t>Ayog</a:t>
            </a:r>
            <a:endParaRPr lang="en-US" altLang="en-US" sz="2400" b="1" i="1" dirty="0"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/>
          <a:srcRect l="13057" t="14734" r="13373" b="2718"/>
          <a:stretch/>
        </p:blipFill>
        <p:spPr bwMode="auto">
          <a:xfrm>
            <a:off x="3127247" y="1078992"/>
            <a:ext cx="9064753" cy="5705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54123" y="6106056"/>
            <a:ext cx="1981200" cy="360000"/>
          </a:xfrm>
          <a:prstGeom prst="rect">
            <a:avLst/>
          </a:prstGeom>
          <a:noFill/>
          <a:ln w="57150"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JNARDDC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4123" y="4807967"/>
            <a:ext cx="1981200" cy="43641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CSR-NML (Nodal)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4123" y="5484721"/>
            <a:ext cx="1981200" cy="381000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b="1" dirty="0" smtClean="0">
                <a:solidFill>
                  <a:schemeClr val="tx1"/>
                </a:solidFill>
              </a:rPr>
              <a:t>CSIR-IMMT      </a:t>
            </a:r>
            <a:endParaRPr lang="en-IN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1930" y="551688"/>
            <a:ext cx="30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Oct 2021-Sept 2024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698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Evaluation of Candidates for Advanced Ultra Supercritical Power plants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638" y="1254004"/>
            <a:ext cx="5524500" cy="39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65"/>
          <p:cNvSpPr txBox="1">
            <a:spLocks noChangeArrowheads="1"/>
          </p:cNvSpPr>
          <p:nvPr/>
        </p:nvSpPr>
        <p:spPr bwMode="auto">
          <a:xfrm>
            <a:off x="0" y="807356"/>
            <a:ext cx="5312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ea typeface="Adobe Fan Heiti Std B" pitchFamily="34" charset="-128"/>
              </a:rPr>
              <a:t>Partnering </a:t>
            </a:r>
            <a:r>
              <a:rPr lang="en-US" sz="2400" b="1" dirty="0" err="1" smtClean="0">
                <a:ea typeface="Adobe Fan Heiti Std B" pitchFamily="34" charset="-128"/>
              </a:rPr>
              <a:t>Organisations</a:t>
            </a:r>
            <a:endParaRPr lang="en-US" sz="2400" b="1" dirty="0">
              <a:ea typeface="Adobe Fan Heiti Std B" pitchFamily="34" charset="-128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072674"/>
              </p:ext>
            </p:extLst>
          </p:nvPr>
        </p:nvGraphicFramePr>
        <p:xfrm>
          <a:off x="6343650" y="1336743"/>
          <a:ext cx="5399856" cy="32004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699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99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Component</a:t>
                      </a:r>
                      <a:endParaRPr lang="en-IN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/>
                        <a:t>Material</a:t>
                      </a:r>
                      <a:endParaRPr lang="en-IN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Water</a:t>
                      </a:r>
                      <a:r>
                        <a:rPr lang="en-IN" sz="2400" baseline="0" dirty="0" smtClean="0"/>
                        <a:t> wall tubes</a:t>
                      </a:r>
                      <a:endParaRPr lang="en-IN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/>
                        <a:t>Gr.23 Steel</a:t>
                      </a:r>
                      <a:endParaRPr lang="en-IN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/>
                        <a:t>SH/RH tubes</a:t>
                      </a:r>
                      <a:endParaRPr lang="en-IN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/>
                        <a:t>Gr.91 Steel</a:t>
                      </a:r>
                      <a:endParaRPr lang="en-IN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Final stage SH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304HCu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Hot zone SH/RH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Alloy 617M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IP/HP turbine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Alloy</a:t>
                      </a:r>
                      <a:r>
                        <a:rPr lang="en-IN" sz="2400" baseline="0" dirty="0" smtClean="0">
                          <a:solidFill>
                            <a:srgbClr val="0070C0"/>
                          </a:solidFill>
                        </a:rPr>
                        <a:t> 617M + 625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Turbine rotor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400" dirty="0" smtClean="0">
                          <a:solidFill>
                            <a:srgbClr val="0070C0"/>
                          </a:solidFill>
                        </a:rPr>
                        <a:t>10Cr</a:t>
                      </a:r>
                      <a:r>
                        <a:rPr lang="en-IN" sz="2400" baseline="0" dirty="0" smtClean="0">
                          <a:solidFill>
                            <a:srgbClr val="0070C0"/>
                          </a:solidFill>
                        </a:rPr>
                        <a:t> + Alloy 617M</a:t>
                      </a:r>
                      <a:endParaRPr lang="en-IN" sz="24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218352" y="5016472"/>
            <a:ext cx="678772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 typeface="Wingdings 2" pitchFamily="18" charset="2"/>
              <a:buChar char="u"/>
            </a:pPr>
            <a:r>
              <a:rPr lang="en-IN" sz="2000" b="1" dirty="0" smtClean="0">
                <a:solidFill>
                  <a:srgbClr val="6600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Creep deformation: </a:t>
            </a:r>
            <a:r>
              <a:rPr lang="en-IN" sz="2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Alloy 617M and Alloy 625</a:t>
            </a:r>
            <a:endParaRPr lang="en-IN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000" dirty="0" smtClean="0">
                <a:latin typeface="Arial" pitchFamily="34" charset="0"/>
                <a:cs typeface="Arial" pitchFamily="34" charset="0"/>
                <a:sym typeface="Wingdings 2"/>
              </a:rPr>
              <a:t> 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Creep Crack Growth : </a:t>
            </a:r>
            <a:r>
              <a:rPr lang="en-IN" sz="2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304HCu and 10Cr-617M DMW</a:t>
            </a:r>
            <a:endParaRPr lang="en-IN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000" dirty="0" smtClean="0">
                <a:latin typeface="Arial" pitchFamily="34" charset="0"/>
                <a:cs typeface="Arial" pitchFamily="34" charset="0"/>
                <a:sym typeface="Wingdings 2"/>
              </a:rPr>
              <a:t> 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Fracture &amp; FCGR : </a:t>
            </a:r>
            <a:r>
              <a:rPr lang="en-IN" sz="2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304HCu and 10Cr-617M DMW</a:t>
            </a:r>
            <a:endParaRPr lang="en-IN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000" dirty="0" smtClean="0">
                <a:latin typeface="Arial" pitchFamily="34" charset="0"/>
                <a:cs typeface="Arial" pitchFamily="34" charset="0"/>
                <a:sym typeface="Wingdings 2"/>
              </a:rPr>
              <a:t> 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Fireside Corrosion: </a:t>
            </a:r>
            <a:r>
              <a:rPr lang="en-IN" sz="2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304HCu and Alloy 617M</a:t>
            </a:r>
            <a:endParaRPr lang="en-IN" sz="20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IN" sz="2000" dirty="0" smtClean="0">
                <a:latin typeface="Arial" pitchFamily="34" charset="0"/>
                <a:cs typeface="Arial" pitchFamily="34" charset="0"/>
                <a:sym typeface="Wingdings 2"/>
              </a:rPr>
              <a:t> </a:t>
            </a:r>
            <a:r>
              <a:rPr lang="en-IN" sz="2000" b="1" dirty="0" smtClean="0">
                <a:latin typeface="Arial" pitchFamily="34" charset="0"/>
                <a:cs typeface="Arial" pitchFamily="34" charset="0"/>
              </a:rPr>
              <a:t>NDE Tools: </a:t>
            </a:r>
            <a:r>
              <a:rPr lang="en-IN" sz="20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Alloy 617M and Alloy 625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9550" y="5657850"/>
            <a:ext cx="4552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Very Severe Operating Conditions : 710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C, 300 MPa</a:t>
            </a:r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781930" y="551688"/>
            <a:ext cx="30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Mar 2018-Sept 2021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68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89264" y="4014216"/>
            <a:ext cx="34991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Pioneering Research</a:t>
            </a:r>
            <a:endParaRPr lang="en-IN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1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en-IN" sz="3200" kern="0" dirty="0" smtClean="0">
                <a:solidFill>
                  <a:schemeClr val="bg1"/>
                </a:solidFill>
                <a:cs typeface="Arial" pitchFamily="34" charset="0"/>
              </a:rPr>
              <a:t>Column Flotation Technology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827151"/>
            <a:ext cx="47339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Timelines</a:t>
            </a:r>
          </a:p>
          <a:p>
            <a:r>
              <a:rPr lang="en-US" sz="2400" i="1" dirty="0" smtClean="0">
                <a:solidFill>
                  <a:srgbClr val="0066FF"/>
                </a:solidFill>
              </a:rPr>
              <a:t>1987</a:t>
            </a:r>
            <a:r>
              <a:rPr lang="en-US" sz="2400" dirty="0" smtClean="0">
                <a:solidFill>
                  <a:srgbClr val="0066FF"/>
                </a:solidFill>
              </a:rPr>
              <a:t> :</a:t>
            </a:r>
            <a:r>
              <a:rPr lang="en-US" sz="2400" dirty="0" smtClean="0"/>
              <a:t> Ideation</a:t>
            </a:r>
          </a:p>
          <a:p>
            <a:r>
              <a:rPr lang="en-US" sz="2400" i="1" dirty="0" smtClean="0">
                <a:solidFill>
                  <a:srgbClr val="0066FF"/>
                </a:solidFill>
              </a:rPr>
              <a:t>1988-1992</a:t>
            </a:r>
            <a:r>
              <a:rPr lang="en-US" sz="2400" dirty="0" smtClean="0">
                <a:solidFill>
                  <a:srgbClr val="0066FF"/>
                </a:solidFill>
              </a:rPr>
              <a:t>:</a:t>
            </a:r>
            <a:r>
              <a:rPr lang="en-US" sz="2400" dirty="0" smtClean="0"/>
              <a:t> Lab scale developments</a:t>
            </a:r>
          </a:p>
          <a:p>
            <a:r>
              <a:rPr lang="en-US" sz="2400" i="1" dirty="0" smtClean="0">
                <a:solidFill>
                  <a:srgbClr val="0066FF"/>
                </a:solidFill>
              </a:rPr>
              <a:t>1992-1996</a:t>
            </a:r>
            <a:r>
              <a:rPr lang="en-US" sz="2400" dirty="0" smtClean="0">
                <a:solidFill>
                  <a:srgbClr val="0066FF"/>
                </a:solidFill>
              </a:rPr>
              <a:t>:</a:t>
            </a:r>
            <a:r>
              <a:rPr lang="en-US" sz="2400" dirty="0" smtClean="0"/>
              <a:t> Prototype development</a:t>
            </a:r>
          </a:p>
          <a:p>
            <a:r>
              <a:rPr lang="en-US" sz="2400" i="1" dirty="0" smtClean="0">
                <a:solidFill>
                  <a:srgbClr val="0066FF"/>
                </a:solidFill>
              </a:rPr>
              <a:t>1996</a:t>
            </a:r>
            <a:r>
              <a:rPr lang="en-US" sz="2400" dirty="0" smtClean="0">
                <a:solidFill>
                  <a:srgbClr val="0066FF"/>
                </a:solidFill>
              </a:rPr>
              <a:t>:</a:t>
            </a:r>
            <a:r>
              <a:rPr lang="en-US" sz="2400" dirty="0" smtClean="0"/>
              <a:t> Mobile pilot plant for on-site demonstration</a:t>
            </a:r>
          </a:p>
          <a:p>
            <a:r>
              <a:rPr lang="en-US" sz="2400" i="1" dirty="0" smtClean="0">
                <a:solidFill>
                  <a:srgbClr val="0066FF"/>
                </a:solidFill>
              </a:rPr>
              <a:t>1996- till date </a:t>
            </a:r>
            <a:r>
              <a:rPr lang="en-US" sz="2400" dirty="0" smtClean="0">
                <a:solidFill>
                  <a:srgbClr val="0066FF"/>
                </a:solidFill>
              </a:rPr>
              <a:t>:</a:t>
            </a:r>
            <a:r>
              <a:rPr lang="en-US" sz="2400" dirty="0" smtClean="0"/>
              <a:t> on-site demo to 12 different clients</a:t>
            </a:r>
          </a:p>
          <a:p>
            <a:r>
              <a:rPr lang="en-US" sz="2400" i="1" dirty="0" smtClean="0">
                <a:solidFill>
                  <a:srgbClr val="0066FF"/>
                </a:solidFill>
              </a:rPr>
              <a:t>2007</a:t>
            </a:r>
            <a:r>
              <a:rPr lang="en-US" sz="2400" dirty="0" smtClean="0">
                <a:solidFill>
                  <a:srgbClr val="0066FF"/>
                </a:solidFill>
              </a:rPr>
              <a:t>:</a:t>
            </a:r>
            <a:r>
              <a:rPr lang="en-US" sz="2400" dirty="0" smtClean="0"/>
              <a:t> First </a:t>
            </a:r>
            <a:r>
              <a:rPr lang="en-US" sz="2400" dirty="0" err="1" smtClean="0"/>
              <a:t>ToT</a:t>
            </a:r>
            <a:r>
              <a:rPr lang="en-US" sz="2400" dirty="0" smtClean="0"/>
              <a:t> to MSEL Bengaluru</a:t>
            </a:r>
            <a:endParaRPr lang="en-IN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114301" y="4488859"/>
            <a:ext cx="4438650" cy="19389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CSIR-NML Achievements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14 columns supplied till date to different customers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Adjudicated best technology of 5 year period by CSIR</a:t>
            </a:r>
          </a:p>
        </p:txBody>
      </p:sp>
      <p:graphicFrame>
        <p:nvGraphicFramePr>
          <p:cNvPr id="20" name="Table 3">
            <a:extLst/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716139"/>
              </p:ext>
            </p:extLst>
          </p:nvPr>
        </p:nvGraphicFramePr>
        <p:xfrm>
          <a:off x="7524749" y="895351"/>
          <a:ext cx="4571999" cy="467508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15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2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9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950"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Mineral 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Client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Capacity</a:t>
                      </a:r>
                      <a:endParaRPr lang="en-IN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228"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Limestone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Calpro, Tamil Nadu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tpd, 2007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663"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Sillimanite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IREL, Orissa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tpd, 2006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663"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Baryte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ABCL, AP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 tpd, 2014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663"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Baryte 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Oren, Tamil Nadu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 tpd, 2018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1663"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Sillimanite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KMML, Kerala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 tpd, 2019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3252"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Coal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Tata Steel, Bhelatand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tpd, 2022</a:t>
                      </a:r>
                    </a:p>
                  </a:txBody>
                  <a:tcPr marL="91434" marR="91434" marT="45727" marB="4572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Rectangle 11"/>
          <p:cNvSpPr>
            <a:spLocks noChangeArrowheads="1"/>
          </p:cNvSpPr>
          <p:nvPr/>
        </p:nvSpPr>
        <p:spPr bwMode="auto">
          <a:xfrm>
            <a:off x="7534275" y="6211669"/>
            <a:ext cx="4791075" cy="64633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i="1" dirty="0">
                <a:solidFill>
                  <a:srgbClr val="FF0000"/>
                </a:solidFill>
                <a:cs typeface="Calibri" panose="020F0502020204030204" pitchFamily="34" charset="0"/>
              </a:rPr>
              <a:t>Commercial scale flotation column (150 </a:t>
            </a:r>
            <a:r>
              <a:rPr lang="en-US" altLang="en-US" i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tpd</a:t>
            </a:r>
            <a:r>
              <a:rPr lang="en-US" altLang="en-US" i="1" dirty="0" smtClean="0">
                <a:solidFill>
                  <a:srgbClr val="FF0000"/>
                </a:solidFill>
                <a:cs typeface="Calibri" panose="020F0502020204030204" pitchFamily="34" charset="0"/>
              </a:rPr>
              <a:t>),   </a:t>
            </a:r>
            <a:r>
              <a:rPr lang="en-US" altLang="en-US" i="1" dirty="0">
                <a:solidFill>
                  <a:srgbClr val="FF0000"/>
                </a:solidFill>
                <a:cs typeface="Calibri" panose="020F0502020204030204" pitchFamily="34" charset="0"/>
              </a:rPr>
              <a:t>M/s IREL, </a:t>
            </a:r>
            <a:r>
              <a:rPr lang="en-US" altLang="en-US" i="1" dirty="0" err="1">
                <a:solidFill>
                  <a:srgbClr val="FF0000"/>
                </a:solidFill>
                <a:cs typeface="Calibri" panose="020F0502020204030204" pitchFamily="34" charset="0"/>
              </a:rPr>
              <a:t>Chavara</a:t>
            </a:r>
            <a:r>
              <a:rPr lang="en-US" altLang="en-US" i="1" dirty="0">
                <a:solidFill>
                  <a:srgbClr val="FF0000"/>
                </a:solidFill>
                <a:cs typeface="Calibri" panose="020F0502020204030204" pitchFamily="34" charset="0"/>
              </a:rPr>
              <a:t>, Kerala</a:t>
            </a:r>
            <a:endParaRPr lang="en-IN" altLang="en-US" i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Picture 3" descr="IREphot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133" y="1345943"/>
            <a:ext cx="2626970" cy="544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781930" y="551688"/>
            <a:ext cx="30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2007 - continuing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8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dirty="0" smtClean="0">
                <a:solidFill>
                  <a:schemeClr val="bg1"/>
                </a:solidFill>
                <a:cs typeface="Calibri" panose="020F0502020204030204" pitchFamily="34" charset="0"/>
              </a:rPr>
              <a:t>Indigenous Technology for Production of Sodium Metal</a:t>
            </a:r>
            <a:endParaRPr lang="en-US" altLang="en-US" sz="3200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068" y="1833406"/>
            <a:ext cx="484678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/>
              <a:t>Development History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Initial bench scale development sponsored by Heavy Water Board</a:t>
            </a:r>
            <a:endParaRPr lang="en-US" sz="2400" dirty="0" smtClean="0"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 Narrow" panose="020B0606020202030204" pitchFamily="34" charset="0"/>
              </a:rPr>
              <a:t>Bench scale development at NML on 500A Cell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 Narrow" panose="020B0606020202030204" pitchFamily="34" charset="0"/>
              </a:rPr>
              <a:t>Scale- </a:t>
            </a:r>
            <a:r>
              <a:rPr lang="en-US" sz="2400" dirty="0">
                <a:latin typeface="Arial Narrow" panose="020B0606020202030204" pitchFamily="34" charset="0"/>
              </a:rPr>
              <a:t>up of 3000A close cell </a:t>
            </a:r>
            <a:r>
              <a:rPr lang="en-US" sz="2400" dirty="0" smtClean="0">
                <a:latin typeface="Arial Narrow" panose="020B0606020202030204" pitchFamily="34" charset="0"/>
              </a:rPr>
              <a:t>at SRHHL, Kurnool</a:t>
            </a:r>
            <a:endParaRPr lang="en-US" sz="2400" dirty="0"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Arial Narrow" panose="020B0606020202030204" pitchFamily="34" charset="0"/>
              </a:rPr>
              <a:t>Purity </a:t>
            </a:r>
            <a:r>
              <a:rPr lang="en-US" sz="2400" dirty="0">
                <a:latin typeface="Arial Narrow" panose="020B0606020202030204" pitchFamily="34" charset="0"/>
              </a:rPr>
              <a:t>of sodium metal 99.8%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>
                <a:latin typeface="Arial Narrow" panose="020B0606020202030204" pitchFamily="34" charset="0"/>
              </a:rPr>
              <a:t>Process efficiency  80%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4493" y="952704"/>
            <a:ext cx="8344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Only established technology for Sodium production in the country</a:t>
            </a:r>
            <a:endParaRPr lang="en-IN" sz="2400" i="1" dirty="0"/>
          </a:p>
        </p:txBody>
      </p:sp>
      <p:sp>
        <p:nvSpPr>
          <p:cNvPr id="14" name="Rectangle 13"/>
          <p:cNvSpPr/>
          <p:nvPr/>
        </p:nvSpPr>
        <p:spPr>
          <a:xfrm>
            <a:off x="5810250" y="6326743"/>
            <a:ext cx="60579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 Narrow" panose="020B0606020202030204" pitchFamily="34" charset="0"/>
                <a:cs typeface="Arial" pitchFamily="34" charset="0"/>
              </a:rPr>
              <a:t>3000A </a:t>
            </a:r>
            <a:r>
              <a:rPr lang="en-US" sz="2400" dirty="0">
                <a:solidFill>
                  <a:srgbClr val="FF0000"/>
                </a:solidFill>
                <a:latin typeface="Arial Narrow" panose="020B0606020202030204" pitchFamily="34" charset="0"/>
                <a:cs typeface="Arial" pitchFamily="34" charset="0"/>
              </a:rPr>
              <a:t>close cell operation at M/s SRHHL, Kurnool</a:t>
            </a:r>
          </a:p>
        </p:txBody>
      </p:sp>
      <p:pic>
        <p:nvPicPr>
          <p:cNvPr id="15" name="Picture 14" descr="D:\Sodium Technology\Sodium cell photos\Sodium Photo\20190209_1354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8371" y="3740685"/>
            <a:ext cx="2602604" cy="185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9323677" y="3340440"/>
            <a:ext cx="20586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Sodium Pilot Plant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59027" y="3538913"/>
            <a:ext cx="13373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3000A cell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24475" y="5745943"/>
            <a:ext cx="3000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Sodium Collection &amp; Storage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382126" y="5637143"/>
            <a:ext cx="26166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Chlorine gas Scrubber</a:t>
            </a:r>
          </a:p>
        </p:txBody>
      </p:sp>
      <p:pic>
        <p:nvPicPr>
          <p:cNvPr id="20" name="Picture 19" descr="D:\Sodium Technology\Sodium cell photos\Sodium Photo\20190211_19234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9690" y="1691063"/>
            <a:ext cx="2412334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D:\Sodium Technology\Sodium cell photos\Sodium Photo\20190211_1925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94491" y="1200150"/>
            <a:ext cx="275455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 21"/>
          <p:cNvGrpSpPr/>
          <p:nvPr/>
        </p:nvGrpSpPr>
        <p:grpSpPr>
          <a:xfrm>
            <a:off x="5317337" y="3933458"/>
            <a:ext cx="2786646" cy="1769902"/>
            <a:chOff x="4493935" y="3249849"/>
            <a:chExt cx="2365303" cy="1769902"/>
          </a:xfrm>
        </p:grpSpPr>
        <p:pic>
          <p:nvPicPr>
            <p:cNvPr id="23" name="Picture 22" descr="D:\Sodium Technology\Sodium cell photos\20190212_171726.jpg"/>
            <p:cNvPicPr/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400000">
              <a:off x="5364687" y="3525200"/>
              <a:ext cx="1769901" cy="1219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3"/>
            <p:cNvPicPr/>
            <p:nvPr/>
          </p:nvPicPr>
          <p:blipFill>
            <a:blip r:embed="rId6" cstate="print">
              <a:lum bright="11000" contrast="22000"/>
            </a:blip>
            <a:srcRect l="29968" t="8120" r="34455" b="22436"/>
            <a:stretch>
              <a:fillRect/>
            </a:stretch>
          </p:blipFill>
          <p:spPr bwMode="auto">
            <a:xfrm>
              <a:off x="4493935" y="3265599"/>
              <a:ext cx="1143000" cy="1754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5" name="TextBox 24"/>
          <p:cNvSpPr txBox="1"/>
          <p:nvPr/>
        </p:nvSpPr>
        <p:spPr>
          <a:xfrm>
            <a:off x="4781930" y="551688"/>
            <a:ext cx="30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Sep 2017-Aug 2021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Metallurgical Failure Analyses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4462" y="927462"/>
            <a:ext cx="2618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i="1" dirty="0" smtClean="0">
                <a:solidFill>
                  <a:srgbClr val="FF0000"/>
                </a:solidFill>
              </a:rPr>
              <a:t>Forte</a:t>
            </a:r>
            <a:r>
              <a:rPr lang="en-IN" sz="2400" b="1" dirty="0" smtClean="0">
                <a:solidFill>
                  <a:srgbClr val="FF0000"/>
                </a:solidFill>
              </a:rPr>
              <a:t> of CSIR-NML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09220" y="773286"/>
            <a:ext cx="74827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Legacy</a:t>
            </a:r>
            <a:endParaRPr lang="en-IN" sz="2400" b="1" dirty="0" smtClean="0"/>
          </a:p>
          <a:p>
            <a:r>
              <a:rPr lang="en-IN" sz="2000" dirty="0" smtClean="0"/>
              <a:t>First International Symposium on Failure Analysis 	:1953</a:t>
            </a:r>
          </a:p>
          <a:p>
            <a:r>
              <a:rPr lang="en-IN" sz="2000" dirty="0" smtClean="0"/>
              <a:t>First Failure Investigation 				:1954</a:t>
            </a:r>
          </a:p>
          <a:p>
            <a:r>
              <a:rPr lang="en-IN" sz="2000" dirty="0"/>
              <a:t>(Mumbai-Calcutta Rail Accident)</a:t>
            </a:r>
          </a:p>
          <a:p>
            <a:r>
              <a:rPr lang="en-IN" sz="2000" dirty="0" smtClean="0"/>
              <a:t>No. of Investigations				: &gt;250</a:t>
            </a:r>
          </a:p>
          <a:p>
            <a:r>
              <a:rPr lang="en-IN" sz="2000" dirty="0" smtClean="0"/>
              <a:t>No. Publications					: &gt;100</a:t>
            </a:r>
            <a:r>
              <a:rPr lang="en-IN" sz="2400" dirty="0" smtClean="0"/>
              <a:t>	</a:t>
            </a:r>
            <a:endParaRPr lang="en-IN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7867330" y="2973712"/>
            <a:ext cx="238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– 2021</a:t>
            </a:r>
            <a:endParaRPr lang="en-IN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6" name="Char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0304128"/>
              </p:ext>
            </p:extLst>
          </p:nvPr>
        </p:nvGraphicFramePr>
        <p:xfrm>
          <a:off x="6872155" y="3429000"/>
          <a:ext cx="5131586" cy="3076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4202837" y="3628264"/>
            <a:ext cx="3386683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sz="2400" dirty="0" smtClean="0"/>
              <a:t>Investigations 	: 22</a:t>
            </a:r>
          </a:p>
          <a:p>
            <a:r>
              <a:rPr lang="en-IN" sz="2400" dirty="0" smtClean="0"/>
              <a:t>Revenue	: Rs. 333 L</a:t>
            </a:r>
          </a:p>
          <a:p>
            <a:r>
              <a:rPr lang="en-IN" sz="2400" dirty="0" smtClean="0"/>
              <a:t>Publications	: 13</a:t>
            </a:r>
            <a:endParaRPr lang="en-IN" sz="2400" dirty="0"/>
          </a:p>
        </p:txBody>
      </p:sp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9703" y="1498501"/>
            <a:ext cx="3158221" cy="237626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26" y="4629151"/>
            <a:ext cx="3975649" cy="146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71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287137" y="1698924"/>
            <a:ext cx="6746156" cy="4999056"/>
            <a:chOff x="7648758" y="130728"/>
            <a:chExt cx="4428350" cy="2921350"/>
          </a:xfrm>
        </p:grpSpPr>
        <p:grpSp>
          <p:nvGrpSpPr>
            <p:cNvPr id="3" name="Group 2"/>
            <p:cNvGrpSpPr/>
            <p:nvPr/>
          </p:nvGrpSpPr>
          <p:grpSpPr>
            <a:xfrm>
              <a:off x="7680960" y="130728"/>
              <a:ext cx="3984774" cy="2452936"/>
              <a:chOff x="7909006" y="105516"/>
              <a:chExt cx="3956702" cy="2637611"/>
            </a:xfrm>
          </p:grpSpPr>
          <p:pic>
            <p:nvPicPr>
              <p:cNvPr id="8" name="Picture 7"/>
              <p:cNvPicPr/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70" t="8894" r="9432"/>
              <a:stretch/>
            </p:blipFill>
            <p:spPr bwMode="auto">
              <a:xfrm>
                <a:off x="7909006" y="105516"/>
                <a:ext cx="3956702" cy="2637611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9" name="Picture 8" descr="20151218_104719.jpg"/>
              <p:cNvPicPr>
                <a:picLocks noChangeAspect="1"/>
              </p:cNvPicPr>
              <p:nvPr/>
            </p:nvPicPr>
            <p:blipFill rotWithShape="1">
              <a:blip r:embed="rId5" cstate="print"/>
              <a:srcRect l="16210" t="9949" r="13942"/>
              <a:stretch/>
            </p:blipFill>
            <p:spPr>
              <a:xfrm>
                <a:off x="7958915" y="123101"/>
                <a:ext cx="1425139" cy="2325142"/>
              </a:xfrm>
              <a:prstGeom prst="rect">
                <a:avLst/>
              </a:prstGeom>
            </p:spPr>
          </p:pic>
        </p:grpSp>
        <p:pic>
          <p:nvPicPr>
            <p:cNvPr id="4" name="BD211C6A">
              <a:hlinkClick r:id="" action="ppaction://media"/>
              <a:extLst>
                <a:ext uri="{FF2B5EF4-FFF2-40B4-BE49-F238E27FC236}">
                  <a16:creationId xmlns:a16="http://schemas.microsoft.com/office/drawing/2014/main" id="{D5E685A7-ABA3-4E43-80C4-81B2B376A54C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9428626" y="1510845"/>
              <a:ext cx="2648482" cy="1541233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8820293" y="142567"/>
              <a:ext cx="853054" cy="3693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>
              <a:spAutoFit/>
            </a:bodyPr>
            <a:lstStyle/>
            <a:p>
              <a:r>
                <a:rPr lang="en-US" b="1" dirty="0"/>
                <a:t>FOBOP</a:t>
              </a:r>
              <a:endParaRPr lang="en-IN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7"/>
            <a:srcRect l="40922" t="26217" r="20621" b="51938"/>
            <a:stretch/>
          </p:blipFill>
          <p:spPr>
            <a:xfrm>
              <a:off x="7660783" y="1538527"/>
              <a:ext cx="2367429" cy="105126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648758" y="2613941"/>
              <a:ext cx="1818511" cy="369332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i="1" dirty="0" smtClean="0"/>
                <a:t>At CC3, Tata Steel</a:t>
              </a:r>
              <a:endParaRPr lang="en-IN" i="1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34793" y="2674459"/>
            <a:ext cx="4556663" cy="304698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FBG sensors embedded </a:t>
            </a:r>
            <a:r>
              <a:rPr lang="en-US" sz="2400" dirty="0" err="1" smtClean="0"/>
              <a:t>mould</a:t>
            </a:r>
            <a:r>
              <a:rPr lang="en-US" sz="2400" dirty="0" smtClean="0"/>
              <a:t> for temp. mapping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3 instrumented </a:t>
            </a:r>
            <a:r>
              <a:rPr lang="en-US" sz="2400" dirty="0" err="1" smtClean="0"/>
              <a:t>moulds</a:t>
            </a:r>
            <a:r>
              <a:rPr lang="en-US" sz="2400" dirty="0" smtClean="0"/>
              <a:t> have been installed at the billet casters of Tata Steel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Work order from Tata Steel for all 6 strands is in process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 smtClean="0"/>
              <a:t>IoT</a:t>
            </a:r>
            <a:r>
              <a:rPr lang="en-US" sz="2400" dirty="0" smtClean="0"/>
              <a:t> enablement</a:t>
            </a:r>
            <a:endParaRPr lang="en-IN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Health Monitoring of Billet Caster in Steel Industry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405471" y="953000"/>
            <a:ext cx="94353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</a:rPr>
              <a:t>First time in the </a:t>
            </a:r>
            <a:r>
              <a:rPr lang="en-US" sz="2400" b="1" i="1" dirty="0" smtClean="0">
                <a:solidFill>
                  <a:srgbClr val="FF0000"/>
                </a:solidFill>
              </a:rPr>
              <a:t>World </a:t>
            </a:r>
            <a:r>
              <a:rPr lang="en-US" sz="2400" dirty="0" smtClean="0">
                <a:solidFill>
                  <a:srgbClr val="FF0000"/>
                </a:solidFill>
              </a:rPr>
              <a:t>online </a:t>
            </a:r>
            <a:r>
              <a:rPr lang="en-US" sz="2400" dirty="0" err="1" smtClean="0">
                <a:solidFill>
                  <a:srgbClr val="FF0000"/>
                </a:solidFill>
              </a:rPr>
              <a:t>realtime</a:t>
            </a:r>
            <a:r>
              <a:rPr lang="en-US" sz="2400" dirty="0" smtClean="0">
                <a:solidFill>
                  <a:srgbClr val="FF0000"/>
                </a:solidFill>
              </a:rPr>
              <a:t> breakout detection in billet caster</a:t>
            </a:r>
            <a:endParaRPr lang="en-IN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0025" y="1537716"/>
            <a:ext cx="5157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CSIR-NML &amp; CSIR-CGCRI joint research in collaboration with Tata Steel</a:t>
            </a:r>
            <a:endParaRPr lang="en-IN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781930" y="551688"/>
            <a:ext cx="30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Nov 2017-Apr 2019</a:t>
            </a:r>
            <a:endParaRPr lang="en-IN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14044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025640" y="4261104"/>
            <a:ext cx="5166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339933"/>
                </a:solidFill>
              </a:rPr>
              <a:t>National Priority </a:t>
            </a:r>
            <a:r>
              <a:rPr lang="en-US" sz="5400" b="1" dirty="0" err="1" smtClean="0">
                <a:solidFill>
                  <a:srgbClr val="339933"/>
                </a:solidFill>
              </a:rPr>
              <a:t>Programmes</a:t>
            </a:r>
            <a:endParaRPr lang="en-IN" sz="5400" b="1" dirty="0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17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3437500"/>
              </p:ext>
            </p:extLst>
          </p:nvPr>
        </p:nvGraphicFramePr>
        <p:xfrm>
          <a:off x="8577072" y="1863931"/>
          <a:ext cx="3529013" cy="49940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Acrobat Document" r:id="rId3" imgW="5667124" imgH="8019903" progId="AcroExch.Document.11">
                  <p:embed/>
                </p:oleObj>
              </mc:Choice>
              <mc:Fallback>
                <p:oleObj name="Acrobat Document" r:id="rId3" imgW="5667124" imgH="8019903" progId="AcroExch.Document.11">
                  <p:embed/>
                  <p:pic>
                    <p:nvPicPr>
                      <p:cNvPr id="102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77072" y="1863931"/>
                        <a:ext cx="3529013" cy="49940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3" descr="C:\Users\IMMT\Desktop\aku\CRM photo\DSC_68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16" y="3905060"/>
            <a:ext cx="3559175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Users\IMMT\Desktop\aku\CRM photo\503 photo 1, 15.10.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722" y="3883343"/>
            <a:ext cx="1951038" cy="235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3200" dirty="0" smtClean="0">
                <a:solidFill>
                  <a:schemeClr val="bg1"/>
                </a:solidFill>
                <a:latin typeface="+mn-lt"/>
              </a:rPr>
              <a:t>Certified Reference Material</a:t>
            </a:r>
            <a:endParaRPr lang="en-IN" altLang="en-US" sz="32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9212" y="753237"/>
            <a:ext cx="672026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IN" sz="2400" dirty="0" smtClean="0">
                <a:cs typeface="Arial" charset="0"/>
              </a:rPr>
              <a:t>Metallurgical </a:t>
            </a:r>
            <a:r>
              <a:rPr lang="en-IN" sz="2400" dirty="0">
                <a:cs typeface="Arial" charset="0"/>
              </a:rPr>
              <a:t>Certified Reference Materials (CRMs) </a:t>
            </a:r>
            <a:r>
              <a:rPr lang="en-IN" sz="2400" dirty="0" smtClean="0">
                <a:cs typeface="Arial" charset="0"/>
              </a:rPr>
              <a:t>: </a:t>
            </a:r>
            <a:r>
              <a:rPr lang="en-IN" sz="2400" b="1" dirty="0" smtClean="0">
                <a:cs typeface="Arial" charset="0"/>
              </a:rPr>
              <a:t>39 </a:t>
            </a:r>
            <a:r>
              <a:rPr lang="en-IN" sz="2400" dirty="0" smtClean="0">
                <a:cs typeface="Arial" charset="0"/>
              </a:rPr>
              <a:t>in place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sz="2400" dirty="0" smtClean="0">
                <a:cs typeface="Arial" charset="0"/>
              </a:rPr>
              <a:t>Possibly have one of the largest range of CRMs in indigenous production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sz="2400" dirty="0" smtClean="0">
                <a:cs typeface="Arial" charset="0"/>
              </a:rPr>
              <a:t>Diversifying to mechanical standards (</a:t>
            </a:r>
            <a:r>
              <a:rPr lang="en-US" sz="2400" dirty="0" err="1" smtClean="0">
                <a:cs typeface="Arial" charset="0"/>
              </a:rPr>
              <a:t>charpy</a:t>
            </a:r>
            <a:r>
              <a:rPr lang="en-US" sz="2400" dirty="0" smtClean="0">
                <a:cs typeface="Arial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sz="2400" dirty="0" smtClean="0">
                <a:cs typeface="Arial" charset="0"/>
              </a:rPr>
              <a:t>Market links in place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endParaRPr lang="en-US" sz="2400" dirty="0" smtClean="0">
              <a:cs typeface="Arial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134" y="3910775"/>
            <a:ext cx="166052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8311896" y="674870"/>
            <a:ext cx="38801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altLang="en-US" sz="2400" b="1" i="1" dirty="0"/>
              <a:t>NABL Accredited as per ISO/IEC 17034: 2016</a:t>
            </a:r>
          </a:p>
        </p:txBody>
      </p:sp>
    </p:spTree>
    <p:extLst>
      <p:ext uri="{BB962C8B-B14F-4D97-AF65-F5344CB8AC3E}">
        <p14:creationId xmlns:p14="http://schemas.microsoft.com/office/powerpoint/2010/main" val="375425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Beneficiation of W ores (</a:t>
            </a:r>
            <a:r>
              <a:rPr lang="en-US" sz="3200" dirty="0" err="1" smtClean="0">
                <a:solidFill>
                  <a:schemeClr val="bg1"/>
                </a:solidFill>
              </a:rPr>
              <a:t>Scheelite</a:t>
            </a:r>
            <a:r>
              <a:rPr lang="en-US" sz="3200" dirty="0" smtClean="0">
                <a:solidFill>
                  <a:schemeClr val="bg1"/>
                </a:solidFill>
              </a:rPr>
              <a:t>) 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62050"/>
            <a:ext cx="5553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Source</a:t>
            </a:r>
            <a:r>
              <a:rPr lang="en-US" sz="2400" dirty="0" smtClean="0"/>
              <a:t> : Tailings of Kolar/</a:t>
            </a:r>
            <a:r>
              <a:rPr lang="en-US" sz="2400" dirty="0" err="1" smtClean="0"/>
              <a:t>Hutti</a:t>
            </a:r>
            <a:r>
              <a:rPr lang="en-US" sz="2400" dirty="0" smtClean="0"/>
              <a:t> Gold Mines</a:t>
            </a:r>
            <a:endParaRPr lang="en-IN" sz="2400" dirty="0"/>
          </a:p>
        </p:txBody>
      </p:sp>
      <p:sp>
        <p:nvSpPr>
          <p:cNvPr id="5" name="Rectangle 4"/>
          <p:cNvSpPr/>
          <p:nvPr/>
        </p:nvSpPr>
        <p:spPr>
          <a:xfrm>
            <a:off x="142876" y="2167741"/>
            <a:ext cx="5105400" cy="453970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Indian Scenario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Domestic </a:t>
            </a:r>
            <a:r>
              <a:rPr lang="en-US" sz="2400" dirty="0"/>
              <a:t>demand, 150 MT/month – </a:t>
            </a:r>
            <a:r>
              <a:rPr lang="en-US" sz="2400" dirty="0" smtClean="0"/>
              <a:t>imported</a:t>
            </a:r>
            <a:endParaRPr lang="en-US" sz="2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2400" dirty="0" smtClean="0"/>
              <a:t>~</a:t>
            </a:r>
            <a:r>
              <a:rPr lang="en-IN" sz="2400" dirty="0"/>
              <a:t>1.5% </a:t>
            </a:r>
            <a:r>
              <a:rPr lang="en-IN" sz="2400" dirty="0" smtClean="0"/>
              <a:t>WO</a:t>
            </a:r>
            <a:r>
              <a:rPr lang="en-IN" sz="2400" baseline="-25000" dirty="0" smtClean="0"/>
              <a:t>3</a:t>
            </a:r>
            <a:r>
              <a:rPr lang="en-IN" sz="2400" dirty="0"/>
              <a:t> </a:t>
            </a:r>
            <a:r>
              <a:rPr lang="en-IN" sz="2400" dirty="0" smtClean="0"/>
              <a:t>can be economically </a:t>
            </a:r>
            <a:r>
              <a:rPr lang="en-IN" sz="2400" dirty="0"/>
              <a:t>processed, </a:t>
            </a:r>
            <a:r>
              <a:rPr lang="en-IN" sz="2400" dirty="0" smtClean="0"/>
              <a:t>Indian reserves, </a:t>
            </a:r>
            <a:r>
              <a:rPr lang="en-IN" sz="2400" dirty="0"/>
              <a:t>very low-grade ores (WO</a:t>
            </a:r>
            <a:r>
              <a:rPr lang="en-IN" sz="2400" baseline="-25000" dirty="0"/>
              <a:t>3 </a:t>
            </a:r>
            <a:r>
              <a:rPr lang="en-IN" sz="2400" dirty="0"/>
              <a:t>: 0.1% or less</a:t>
            </a:r>
            <a:r>
              <a:rPr lang="en-IN" sz="2400" dirty="0" smtClean="0"/>
              <a:t>)</a:t>
            </a:r>
            <a:endParaRPr lang="en-IN" sz="2400" dirty="0"/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2400" dirty="0" smtClean="0"/>
              <a:t>Deposits: estimated </a:t>
            </a:r>
            <a:r>
              <a:rPr lang="en-IN" sz="2400" dirty="0"/>
              <a:t>:87.4 million </a:t>
            </a:r>
            <a:r>
              <a:rPr lang="en-IN" sz="2400" dirty="0" smtClean="0"/>
              <a:t>tonnes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2400" dirty="0" smtClean="0"/>
              <a:t>Gold </a:t>
            </a:r>
            <a:r>
              <a:rPr lang="en-IN" sz="2400" dirty="0"/>
              <a:t>ores of </a:t>
            </a:r>
            <a:r>
              <a:rPr lang="en-IN" sz="2400" dirty="0" smtClean="0"/>
              <a:t>Kolar/</a:t>
            </a:r>
            <a:r>
              <a:rPr lang="en-IN" sz="2400" dirty="0" err="1" smtClean="0"/>
              <a:t>Hutti</a:t>
            </a:r>
            <a:r>
              <a:rPr lang="en-IN" sz="2400" dirty="0" smtClean="0"/>
              <a:t> - </a:t>
            </a:r>
            <a:r>
              <a:rPr lang="en-IN" sz="2400" dirty="0" err="1"/>
              <a:t>Scheelite</a:t>
            </a:r>
            <a:r>
              <a:rPr lang="en-IN" sz="2400" dirty="0"/>
              <a:t>.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/>
              <a:t>Processing Challenges- Low tenor and fine dissemination </a:t>
            </a:r>
            <a:endParaRPr lang="en-US" sz="2400" dirty="0" smtClean="0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5319872" y="1047750"/>
            <a:ext cx="4565492" cy="5638800"/>
            <a:chOff x="3903" y="1029"/>
            <a:chExt cx="2456" cy="287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3903" y="1029"/>
              <a:ext cx="2456" cy="2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2400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3" y="1029"/>
              <a:ext cx="2460" cy="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8272087"/>
              </p:ext>
            </p:extLst>
          </p:nvPr>
        </p:nvGraphicFramePr>
        <p:xfrm>
          <a:off x="9801225" y="1390448"/>
          <a:ext cx="2390775" cy="49436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0775">
                  <a:extLst>
                    <a:ext uri="{9D8B030D-6E8A-4147-A177-3AD203B41FA5}">
                      <a16:colId xmlns:a16="http://schemas.microsoft.com/office/drawing/2014/main" val="52357428"/>
                    </a:ext>
                  </a:extLst>
                </a:gridCol>
              </a:tblGrid>
              <a:tr h="14925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400" dirty="0"/>
                        <a:t>Gold </a:t>
                      </a:r>
                      <a:r>
                        <a:rPr lang="en-IN" sz="1400" dirty="0" smtClean="0"/>
                        <a:t> </a:t>
                      </a:r>
                      <a:r>
                        <a:rPr lang="en-IN" sz="1400" dirty="0"/>
                        <a:t>Tailing Sample </a:t>
                      </a:r>
                    </a:p>
                  </a:txBody>
                  <a:tcPr marL="47602" marR="47602" marT="0" marB="0"/>
                </a:tc>
                <a:extLst>
                  <a:ext uri="{0D108BD9-81ED-4DB2-BD59-A6C34878D82A}">
                    <a16:rowId xmlns:a16="http://schemas.microsoft.com/office/drawing/2014/main" val="281327432"/>
                  </a:ext>
                </a:extLst>
              </a:tr>
              <a:tr h="1580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IN" sz="1400" dirty="0"/>
                        <a:t>Beneficiated Pre-concentrate </a:t>
                      </a:r>
                    </a:p>
                  </a:txBody>
                  <a:tcPr marL="47602" marR="47602" marT="0" marB="0"/>
                </a:tc>
                <a:extLst>
                  <a:ext uri="{0D108BD9-81ED-4DB2-BD59-A6C34878D82A}">
                    <a16:rowId xmlns:a16="http://schemas.microsoft.com/office/drawing/2014/main" val="2745391233"/>
                  </a:ext>
                </a:extLst>
              </a:tr>
              <a:tr h="1871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/>
                        <a:t>Tungsten Metal </a:t>
                      </a:r>
                      <a:r>
                        <a:rPr lang="en-US" sz="1400" dirty="0" smtClean="0"/>
                        <a:t>Powder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dirty="0"/>
                    </a:p>
                  </a:txBody>
                  <a:tcPr marL="47602" marR="47602" marT="0" marB="0"/>
                </a:tc>
                <a:extLst>
                  <a:ext uri="{0D108BD9-81ED-4DB2-BD59-A6C34878D82A}">
                    <a16:rowId xmlns:a16="http://schemas.microsoft.com/office/drawing/2014/main" val="3270055332"/>
                  </a:ext>
                </a:extLst>
              </a:tr>
            </a:tbl>
          </a:graphicData>
        </a:graphic>
      </p:graphicFrame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340" y="3141935"/>
            <a:ext cx="1535992" cy="122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7500" y="1647191"/>
            <a:ext cx="2146281" cy="1064179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18090" y="4747474"/>
            <a:ext cx="1884461" cy="1431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094480"/>
              </p:ext>
            </p:extLst>
          </p:nvPr>
        </p:nvGraphicFramePr>
        <p:xfrm>
          <a:off x="10208237" y="2429197"/>
          <a:ext cx="1514910" cy="26093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798334">
                  <a:extLst>
                    <a:ext uri="{9D8B030D-6E8A-4147-A177-3AD203B41FA5}">
                      <a16:colId xmlns:a16="http://schemas.microsoft.com/office/drawing/2014/main" val="1134878359"/>
                    </a:ext>
                  </a:extLst>
                </a:gridCol>
                <a:gridCol w="716576">
                  <a:extLst>
                    <a:ext uri="{9D8B030D-6E8A-4147-A177-3AD203B41FA5}">
                      <a16:colId xmlns:a16="http://schemas.microsoft.com/office/drawing/2014/main" val="4239987749"/>
                    </a:ext>
                  </a:extLst>
                </a:gridCol>
              </a:tblGrid>
              <a:tr h="260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WO</a:t>
                      </a:r>
                      <a:r>
                        <a:rPr lang="en-US" sz="1600" b="1" baseline="-25000" dirty="0"/>
                        <a:t>3</a:t>
                      </a:r>
                      <a:endParaRPr lang="en-US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 smtClean="0"/>
                        <a:t>0.02%</a:t>
                      </a:r>
                      <a:endParaRPr lang="en-US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77305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068549"/>
              </p:ext>
            </p:extLst>
          </p:nvPr>
        </p:nvGraphicFramePr>
        <p:xfrm>
          <a:off x="10143865" y="3937462"/>
          <a:ext cx="1535992" cy="26093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809442">
                  <a:extLst>
                    <a:ext uri="{9D8B030D-6E8A-4147-A177-3AD203B41FA5}">
                      <a16:colId xmlns:a16="http://schemas.microsoft.com/office/drawing/2014/main" val="1134878359"/>
                    </a:ext>
                  </a:extLst>
                </a:gridCol>
                <a:gridCol w="726550">
                  <a:extLst>
                    <a:ext uri="{9D8B030D-6E8A-4147-A177-3AD203B41FA5}">
                      <a16:colId xmlns:a16="http://schemas.microsoft.com/office/drawing/2014/main" val="4239987749"/>
                    </a:ext>
                  </a:extLst>
                </a:gridCol>
              </a:tblGrid>
              <a:tr h="260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/>
                        <a:t>WO</a:t>
                      </a:r>
                      <a:r>
                        <a:rPr lang="en-US" sz="1600" b="1" baseline="-25000" dirty="0"/>
                        <a:t>3</a:t>
                      </a:r>
                      <a:endParaRPr lang="en-US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1600" b="1" dirty="0" smtClean="0"/>
                        <a:t>2%</a:t>
                      </a:r>
                      <a:endParaRPr lang="en-US" sz="1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77305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4286" y="513588"/>
            <a:ext cx="280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Dec 2016- Apr 2019</a:t>
            </a:r>
            <a:endParaRPr lang="en-IN" sz="2400" i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1600200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Sponsor : </a:t>
            </a:r>
            <a:r>
              <a:rPr lang="en-US" sz="2400" i="1" dirty="0" smtClean="0"/>
              <a:t>DMRL</a:t>
            </a:r>
            <a:endParaRPr lang="en-IN" sz="2400" i="1" dirty="0"/>
          </a:p>
        </p:txBody>
      </p:sp>
    </p:spTree>
    <p:extLst>
      <p:ext uri="{BB962C8B-B14F-4D97-AF65-F5344CB8AC3E}">
        <p14:creationId xmlns:p14="http://schemas.microsoft.com/office/powerpoint/2010/main" val="384427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dirty="0">
                <a:solidFill>
                  <a:schemeClr val="bg1"/>
                </a:solidFill>
              </a:rPr>
              <a:t>High </a:t>
            </a:r>
            <a:r>
              <a:rPr lang="en-US" sz="3200" dirty="0" smtClean="0">
                <a:solidFill>
                  <a:schemeClr val="bg1"/>
                </a:solidFill>
              </a:rPr>
              <a:t>Purity </a:t>
            </a:r>
            <a:r>
              <a:rPr lang="en-US" sz="3200" dirty="0">
                <a:solidFill>
                  <a:schemeClr val="bg1"/>
                </a:solidFill>
              </a:rPr>
              <a:t>W-Powder by Recycling of W-Heavy Alloy Scrap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8298" y="716661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Sponsor : </a:t>
            </a:r>
            <a:r>
              <a:rPr lang="en-US" sz="2400" i="1" dirty="0" smtClean="0"/>
              <a:t>DMRL</a:t>
            </a:r>
            <a:endParaRPr lang="en-IN" sz="2400" i="1" dirty="0"/>
          </a:p>
        </p:txBody>
      </p:sp>
      <p:sp>
        <p:nvSpPr>
          <p:cNvPr id="58" name="TextBox 57"/>
          <p:cNvSpPr txBox="1"/>
          <p:nvPr/>
        </p:nvSpPr>
        <p:spPr>
          <a:xfrm>
            <a:off x="5962651" y="773442"/>
            <a:ext cx="62293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 smtClean="0"/>
              <a:t>Unique Process Advantages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 smtClean="0"/>
              <a:t>98</a:t>
            </a:r>
            <a:r>
              <a:rPr lang="en-IN" sz="2400" dirty="0"/>
              <a:t>% W recovery along with recovery of all valuable metals (Ni, Co, etc.)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/>
              <a:t>Close loop practice with no solid/liquid effluents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/>
              <a:t>Processing cost </a:t>
            </a:r>
            <a:r>
              <a:rPr lang="en-IN" sz="2400" dirty="0" smtClean="0"/>
              <a:t>~ INR 450/Kg, as against INR 700/kg </a:t>
            </a:r>
            <a:r>
              <a:rPr lang="en-IN" sz="2400" dirty="0"/>
              <a:t>by present practice</a:t>
            </a:r>
            <a:r>
              <a:rPr lang="en-IN" sz="2400" dirty="0" smtClean="0"/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/>
              <a:t>The produced powder meets the stringent spec for </a:t>
            </a:r>
            <a:r>
              <a:rPr lang="en-IN" sz="2400" dirty="0" smtClean="0"/>
              <a:t>re-use by defence sectors</a:t>
            </a:r>
            <a:endParaRPr lang="en-IN" sz="2400" dirty="0"/>
          </a:p>
          <a:p>
            <a:pPr marL="361950"/>
            <a:endParaRPr lang="en-IN" sz="2400" dirty="0" smtClean="0"/>
          </a:p>
        </p:txBody>
      </p:sp>
      <p:sp>
        <p:nvSpPr>
          <p:cNvPr id="59" name="Rectangle 58"/>
          <p:cNvSpPr/>
          <p:nvPr/>
        </p:nvSpPr>
        <p:spPr>
          <a:xfrm>
            <a:off x="124967" y="1292162"/>
            <a:ext cx="5438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smtClean="0"/>
              <a:t>Indian Defence consumes </a:t>
            </a:r>
            <a:r>
              <a:rPr lang="en-IN" sz="2400" dirty="0"/>
              <a:t>~ 700 MT/Y W-powder for manufacturing of penetrators of which 10% is scraped. </a:t>
            </a:r>
            <a:r>
              <a:rPr lang="en-IN" sz="2400" dirty="0" smtClean="0"/>
              <a:t>No indigenous  recycling technology is available</a:t>
            </a:r>
            <a:endParaRPr lang="en-IN" sz="2400" dirty="0"/>
          </a:p>
        </p:txBody>
      </p:sp>
      <p:pic>
        <p:nvPicPr>
          <p:cNvPr id="60" name="Picture 59" descr="C:\Users\Dr. D . MISHRA\Downloads\IMG_20190207_10232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831" y="2856636"/>
            <a:ext cx="3174873" cy="1834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Picture 2" descr="C:\Users\D Mishra\Desktop\102MSDCF\DSC029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818" y="4845076"/>
            <a:ext cx="3605057" cy="1894052"/>
          </a:xfrm>
          <a:prstGeom prst="rect">
            <a:avLst/>
          </a:prstGeom>
          <a:noFill/>
        </p:spPr>
      </p:pic>
      <p:sp>
        <p:nvSpPr>
          <p:cNvPr id="62" name="Rectangle 61"/>
          <p:cNvSpPr/>
          <p:nvPr/>
        </p:nvSpPr>
        <p:spPr>
          <a:xfrm>
            <a:off x="5321807" y="4565964"/>
            <a:ext cx="6507099" cy="156966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/>
              <a:t>Scaling-up</a:t>
            </a:r>
            <a:endParaRPr lang="en-IN" sz="2400" b="1" dirty="0"/>
          </a:p>
          <a:p>
            <a:r>
              <a:rPr lang="en-IN" sz="2400" dirty="0"/>
              <a:t>100 MT/Y W-powder Production Technology Demonstration Plant is Underway Jointly by DRDO &amp; MIDHANI, based on CSIR-NML technology</a:t>
            </a:r>
          </a:p>
        </p:txBody>
      </p:sp>
    </p:spTree>
    <p:extLst>
      <p:ext uri="{BB962C8B-B14F-4D97-AF65-F5344CB8AC3E}">
        <p14:creationId xmlns:p14="http://schemas.microsoft.com/office/powerpoint/2010/main" val="3557752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</p:spPr>
        <p:txBody>
          <a:bodyPr wrap="square">
            <a:spAutoFit/>
          </a:bodyPr>
          <a:lstStyle/>
          <a:p>
            <a:pPr algn="ctr"/>
            <a:r>
              <a:rPr lang="en-IN" sz="3200" kern="0" dirty="0" smtClean="0">
                <a:solidFill>
                  <a:schemeClr val="bg1"/>
                </a:solidFill>
                <a:cs typeface="Arial" pitchFamily="34" charset="0"/>
              </a:rPr>
              <a:t>Technology for dry processing of Indian Coals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1" y="3472732"/>
            <a:ext cx="58247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CSIR-NML Achievements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Initiated in 2012 (CSIR network </a:t>
            </a:r>
            <a:r>
              <a:rPr lang="en-US" sz="2400" dirty="0" err="1" smtClean="0"/>
              <a:t>programme</a:t>
            </a:r>
            <a:r>
              <a:rPr lang="en-US" sz="2400" dirty="0" smtClean="0"/>
              <a:t>)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Several projects supported by Industries today (Tata Steel, Coal India, CMPDIL)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Discussion with CIL on commercialization through  a demo plant of 100tph capacity at  Mahanadi Coalfield</a:t>
            </a:r>
            <a:endParaRPr lang="en-IN" sz="2400" dirty="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858632" y="725076"/>
            <a:ext cx="2828924" cy="2324448"/>
            <a:chOff x="0" y="0"/>
            <a:chExt cx="4038600" cy="5867136"/>
          </a:xfrm>
        </p:grpSpPr>
        <p:pic>
          <p:nvPicPr>
            <p:cNvPr id="9" name="Picture 3" descr="FGX image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4038600" cy="5867136"/>
            </a:xfrm>
            <a:prstGeom prst="rect">
              <a:avLst/>
            </a:prstGeom>
            <a:noFill/>
          </p:spPr>
        </p:pic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3" cstate="print">
              <a:lum contrast="4000"/>
            </a:blip>
            <a:srcRect l="45238" t="10715" r="2380" b="22322"/>
            <a:stretch>
              <a:fillRect/>
            </a:stretch>
          </p:blipFill>
          <p:spPr bwMode="auto">
            <a:xfrm>
              <a:off x="3369008" y="3118996"/>
              <a:ext cx="650136" cy="1447800"/>
            </a:xfrm>
            <a:prstGeom prst="rect">
              <a:avLst/>
            </a:prstGeom>
            <a:noFill/>
          </p:spPr>
        </p:pic>
      </p:grp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4">
            <a:lum bright="8000"/>
          </a:blip>
          <a:srcRect t="22212" b="27396"/>
          <a:stretch>
            <a:fillRect/>
          </a:stretch>
        </p:blipFill>
        <p:spPr bwMode="auto">
          <a:xfrm>
            <a:off x="6448923" y="3895726"/>
            <a:ext cx="2815355" cy="2350498"/>
          </a:xfrm>
          <a:prstGeom prst="rect">
            <a:avLst/>
          </a:prstGeom>
          <a:noFill/>
        </p:spPr>
      </p:pic>
      <p:pic>
        <p:nvPicPr>
          <p:cNvPr id="12" name="Picture 17" descr="Air Table_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340351" y="3875335"/>
            <a:ext cx="2673812" cy="236353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313239" y="1520662"/>
            <a:ext cx="24415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C00000"/>
                </a:solidFill>
              </a:rPr>
              <a:t>Facilities of Dry Beneficiation at CSIR-NML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59247" y="3174822"/>
            <a:ext cx="35009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b="1" dirty="0" smtClean="0"/>
              <a:t>     Coarse coal (-50mm) separator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329140" y="6369973"/>
            <a:ext cx="3157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b="1" dirty="0" smtClean="0"/>
              <a:t>Medium coal (-5mm) separator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9427369" y="6398548"/>
            <a:ext cx="2842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b="1" dirty="0"/>
              <a:t>F</a:t>
            </a:r>
            <a:r>
              <a:rPr lang="en-ZA" b="1" dirty="0" smtClean="0"/>
              <a:t>ine coal (-1mm) separator</a:t>
            </a:r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6172200" y="1409700"/>
            <a:ext cx="28575" cy="51484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03632" y="694097"/>
            <a:ext cx="6096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600"/>
              </a:spcBef>
            </a:pPr>
            <a:r>
              <a:rPr lang="en-ZA" altLang="en-US" sz="2400" b="1" u="sng" dirty="0" smtClean="0">
                <a:ea typeface="Al Nile"/>
                <a:cs typeface="Al Nile"/>
              </a:rPr>
              <a:t>Advantages of dry beneficiation</a:t>
            </a:r>
            <a:endParaRPr lang="en-US" altLang="en-US" sz="2400" b="1" u="sng" dirty="0" smtClean="0"/>
          </a:p>
          <a:p>
            <a:pPr marL="346075" indent="-346075" defTabSz="3507821">
              <a:buFont typeface="Wingdings" panose="05000000000000000000" pitchFamily="2" charset="2"/>
              <a:buChar char="q"/>
              <a:tabLst>
                <a:tab pos="800100" algn="l"/>
              </a:tabLst>
              <a:defRPr/>
            </a:pPr>
            <a:r>
              <a:rPr lang="en-US" altLang="en-US" sz="2400" dirty="0"/>
              <a:t>Clean product with higher heat value</a:t>
            </a:r>
          </a:p>
          <a:p>
            <a:pPr marL="346075" indent="-346075" defTabSz="3507821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Conserve water </a:t>
            </a:r>
            <a:endParaRPr lang="en-US" altLang="en-US" sz="2400" dirty="0" smtClean="0"/>
          </a:p>
          <a:p>
            <a:pPr marL="346075" indent="-346075" defTabSz="3507821">
              <a:buFont typeface="Wingdings" panose="05000000000000000000" pitchFamily="2" charset="2"/>
              <a:buChar char="q"/>
              <a:defRPr/>
            </a:pPr>
            <a:r>
              <a:rPr lang="en-US" altLang="en-US" sz="2400" dirty="0" smtClean="0"/>
              <a:t>Simple </a:t>
            </a:r>
            <a:r>
              <a:rPr lang="en-US" altLang="en-US" sz="2400" dirty="0"/>
              <a:t>&amp; compact </a:t>
            </a:r>
            <a:r>
              <a:rPr lang="en-US" altLang="en-US" sz="2400" dirty="0" smtClean="0"/>
              <a:t>and </a:t>
            </a:r>
            <a:r>
              <a:rPr lang="en-US" altLang="en-US" sz="2400" dirty="0"/>
              <a:t>cost effective</a:t>
            </a:r>
          </a:p>
          <a:p>
            <a:pPr marL="346075" indent="-346075" defTabSz="3507821">
              <a:buFont typeface="Wingdings" panose="05000000000000000000" pitchFamily="2" charset="2"/>
              <a:buChar char="q"/>
              <a:defRPr/>
            </a:pPr>
            <a:r>
              <a:rPr lang="en-US" altLang="en-US" sz="2400" dirty="0"/>
              <a:t>Requires less floor area </a:t>
            </a:r>
            <a:endParaRPr lang="en-US" altLang="en-US" sz="2400" dirty="0" smtClean="0"/>
          </a:p>
          <a:p>
            <a:pPr marL="346075" indent="-346075" defTabSz="3507821">
              <a:buFont typeface="Wingdings" panose="05000000000000000000" pitchFamily="2" charset="2"/>
              <a:buChar char="q"/>
              <a:defRPr/>
            </a:pPr>
            <a:r>
              <a:rPr lang="en-ZA" altLang="en-US" sz="2400" dirty="0" smtClean="0"/>
              <a:t>Prevents </a:t>
            </a:r>
            <a:r>
              <a:rPr lang="en-ZA" altLang="en-US" sz="2400" dirty="0"/>
              <a:t>generation of slime water</a:t>
            </a:r>
          </a:p>
          <a:p>
            <a:pPr marL="346075" indent="-346075" defTabSz="3507821">
              <a:buFont typeface="Wingdings" panose="05000000000000000000" pitchFamily="2" charset="2"/>
              <a:buChar char="q"/>
              <a:defRPr/>
            </a:pPr>
            <a:r>
              <a:rPr lang="en-ZA" altLang="en-US" sz="2400" dirty="0"/>
              <a:t>Environmental friendly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18128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dirty="0" smtClean="0">
                <a:solidFill>
                  <a:schemeClr val="bg1"/>
                </a:solidFill>
              </a:rPr>
              <a:t>Urban Ore Recycling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1088" y="1346309"/>
            <a:ext cx="815059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IN" sz="2800" b="1" dirty="0" smtClean="0"/>
              <a:t>Urban ores </a:t>
            </a:r>
            <a:r>
              <a:rPr lang="en-IN" sz="2800" dirty="0" smtClean="0"/>
              <a:t>: discarded PCs/laptops, mobiles, batteries, magnets</a:t>
            </a:r>
            <a:endParaRPr lang="en-IN" sz="2800" dirty="0"/>
          </a:p>
          <a:p>
            <a:pPr>
              <a:spcAft>
                <a:spcPts val="1200"/>
              </a:spcAft>
            </a:pPr>
            <a:r>
              <a:rPr lang="en-IN" sz="2800" b="1" dirty="0" smtClean="0"/>
              <a:t>Metals Extracted: </a:t>
            </a:r>
            <a:r>
              <a:rPr lang="en-IN" sz="2800" dirty="0" smtClean="0"/>
              <a:t>Precious metals, Ni, Co, Li, </a:t>
            </a:r>
            <a:r>
              <a:rPr lang="en-IN" sz="2800" dirty="0" err="1" smtClean="0"/>
              <a:t>Nd</a:t>
            </a:r>
            <a:r>
              <a:rPr lang="en-IN" sz="2800" dirty="0" smtClean="0"/>
              <a:t>, Sm, Cu, Zn, Cd, </a:t>
            </a:r>
            <a:r>
              <a:rPr lang="en-IN" sz="2800" dirty="0" err="1" smtClean="0"/>
              <a:t>Pb</a:t>
            </a:r>
            <a:r>
              <a:rPr lang="en-IN" sz="2800" dirty="0" smtClean="0"/>
              <a:t>, Sn, other RE metals</a:t>
            </a:r>
            <a:endParaRPr lang="en-IN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9981" y="786513"/>
            <a:ext cx="8067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i="1" dirty="0" smtClean="0">
                <a:solidFill>
                  <a:srgbClr val="0033CC"/>
                </a:solidFill>
              </a:rPr>
              <a:t>Seeded by CSIR funds, inaugurated on 20</a:t>
            </a:r>
            <a:r>
              <a:rPr lang="en-IN" sz="2800" i="1" baseline="30000" dirty="0" smtClean="0">
                <a:solidFill>
                  <a:srgbClr val="0033CC"/>
                </a:solidFill>
              </a:rPr>
              <a:t>th</a:t>
            </a:r>
            <a:r>
              <a:rPr lang="en-IN" sz="2800" i="1" dirty="0" smtClean="0">
                <a:solidFill>
                  <a:srgbClr val="0033CC"/>
                </a:solidFill>
              </a:rPr>
              <a:t> April, 2019</a:t>
            </a:r>
            <a:endParaRPr lang="en-IN" sz="2800" i="1" dirty="0">
              <a:solidFill>
                <a:srgbClr val="0033CC"/>
              </a:solidFill>
            </a:endParaRPr>
          </a:p>
        </p:txBody>
      </p:sp>
      <p:pic>
        <p:nvPicPr>
          <p:cNvPr id="7" name="Picture 2" descr="C:\Users\mkjha\Desktop\FTT Review Meeting (JAN 2020)\Dismantled e-waste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" t="41113" r="5882"/>
          <a:stretch>
            <a:fillRect/>
          </a:stretch>
        </p:blipFill>
        <p:spPr bwMode="auto">
          <a:xfrm>
            <a:off x="124845" y="3511567"/>
            <a:ext cx="3774606" cy="2287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15"/>
          <p:cNvGrpSpPr>
            <a:grpSpLocks/>
          </p:cNvGrpSpPr>
          <p:nvPr/>
        </p:nvGrpSpPr>
        <p:grpSpPr bwMode="auto">
          <a:xfrm>
            <a:off x="8013511" y="676275"/>
            <a:ext cx="4178489" cy="6038424"/>
            <a:chOff x="5855676" y="762000"/>
            <a:chExt cx="3511062" cy="4706470"/>
          </a:xfrm>
        </p:grpSpPr>
        <p:pic>
          <p:nvPicPr>
            <p:cNvPr id="9" name="Picture 8"/>
            <p:cNvPicPr/>
            <p:nvPr/>
          </p:nvPicPr>
          <p:blipFill>
            <a:blip r:embed="rId3" cstate="print">
              <a:lum contrast="20000"/>
            </a:blip>
            <a:srcRect l="36804" t="11598" r="22788" b="18041"/>
            <a:stretch>
              <a:fillRect/>
            </a:stretch>
          </p:blipFill>
          <p:spPr bwMode="auto">
            <a:xfrm>
              <a:off x="6172200" y="1546412"/>
              <a:ext cx="838201" cy="609600"/>
            </a:xfrm>
            <a:prstGeom prst="hexagon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Picture 4" descr="E:\desktop files\Divika 24 jan 15\ADV-SSP 0867(updated)\ADV project pictures\pics\metal strip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086600" y="1546412"/>
              <a:ext cx="913131" cy="609600"/>
            </a:xfrm>
            <a:prstGeom prst="hexagon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1" name="Picture 5" descr="E:\desktop files\Divika 24 jan 15\ADV-SSP 0867(updated)\ADV project pictures\pics\salt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086601" y="762001"/>
              <a:ext cx="914400" cy="609600"/>
            </a:xfrm>
            <a:prstGeom prst="hexagon">
              <a:avLst/>
            </a:prstGeom>
            <a:ln w="3175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23"/>
            <p:cNvPicPr>
              <a:picLocks noChangeAspect="1" noChangeArrowheads="1"/>
            </p:cNvPicPr>
            <p:nvPr/>
          </p:nvPicPr>
          <p:blipFill>
            <a:blip r:embed="rId6" cstate="print"/>
            <a:srcRect l="13402" t="37434" r="22681" b="25996"/>
            <a:stretch>
              <a:fillRect/>
            </a:stretch>
          </p:blipFill>
          <p:spPr bwMode="auto">
            <a:xfrm>
              <a:off x="8077201" y="1546412"/>
              <a:ext cx="897890" cy="609600"/>
            </a:xfrm>
            <a:prstGeom prst="hexagon">
              <a:avLst/>
            </a:prstGeom>
            <a:noFill/>
            <a:ln w="38100" cap="sq">
              <a:noFill/>
              <a:miter lim="800000"/>
              <a:headEnd/>
              <a:tailEnd/>
            </a:ln>
            <a:effectLst>
              <a:outerShdw dist="38100" dir="2700000" algn="tl" rotWithShape="0">
                <a:srgbClr val="000000">
                  <a:alpha val="42998"/>
                </a:srgbClr>
              </a:outerShdw>
            </a:effectLst>
          </p:spPr>
        </p:pic>
        <p:pic>
          <p:nvPicPr>
            <p:cNvPr id="13" name="Picture 4" descr="I:\gg-1\photo0712.jpg"/>
            <p:cNvPicPr>
              <a:picLocks noChangeAspect="1" noChangeArrowheads="1"/>
            </p:cNvPicPr>
            <p:nvPr/>
          </p:nvPicPr>
          <p:blipFill>
            <a:blip r:embed="rId7" cstate="print"/>
            <a:srcRect t="28027" r="6055" b="35352"/>
            <a:stretch>
              <a:fillRect/>
            </a:stretch>
          </p:blipFill>
          <p:spPr bwMode="auto">
            <a:xfrm>
              <a:off x="8077200" y="762000"/>
              <a:ext cx="914400" cy="609600"/>
            </a:xfrm>
            <a:prstGeom prst="hexagon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Picture 13" descr="F:\DR.M.JHA-02.01.2012\DSC_5544.JPG"/>
            <p:cNvPicPr>
              <a:picLocks noChangeAspect="1" noChangeArrowheads="1"/>
            </p:cNvPicPr>
            <p:nvPr/>
          </p:nvPicPr>
          <p:blipFill>
            <a:blip r:embed="rId8" cstate="print"/>
            <a:srcRect l="34332" t="11596" r="32188" b="13027"/>
            <a:stretch>
              <a:fillRect/>
            </a:stretch>
          </p:blipFill>
          <p:spPr bwMode="auto">
            <a:xfrm>
              <a:off x="6172200" y="762000"/>
              <a:ext cx="844641" cy="609600"/>
            </a:xfrm>
            <a:prstGeom prst="hexagon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TextBox 50"/>
            <p:cNvSpPr>
              <a:spLocks noChangeArrowheads="1"/>
            </p:cNvSpPr>
            <p:nvPr/>
          </p:nvSpPr>
          <p:spPr bwMode="auto">
            <a:xfrm>
              <a:off x="5855676" y="1307656"/>
              <a:ext cx="1395047" cy="317197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Lithium Salt</a:t>
              </a:r>
            </a:p>
          </p:txBody>
        </p:sp>
        <p:sp>
          <p:nvSpPr>
            <p:cNvPr id="16" name="TextBox 51"/>
            <p:cNvSpPr>
              <a:spLocks noChangeArrowheads="1"/>
            </p:cNvSpPr>
            <p:nvPr/>
          </p:nvSpPr>
          <p:spPr bwMode="auto">
            <a:xfrm>
              <a:off x="6922477" y="1311088"/>
              <a:ext cx="1312985" cy="319648"/>
            </a:xfrm>
            <a:prstGeom prst="hexagon">
              <a:avLst>
                <a:gd name="adj" fmla="val 25007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Cobalt Salt</a:t>
              </a:r>
            </a:p>
          </p:txBody>
        </p:sp>
        <p:sp>
          <p:nvSpPr>
            <p:cNvPr id="17" name="TextBox 52"/>
            <p:cNvSpPr>
              <a:spLocks noChangeArrowheads="1"/>
            </p:cNvSpPr>
            <p:nvPr/>
          </p:nvSpPr>
          <p:spPr bwMode="auto">
            <a:xfrm>
              <a:off x="7825153" y="1307656"/>
              <a:ext cx="1477108" cy="317197"/>
            </a:xfrm>
            <a:prstGeom prst="hexagon">
              <a:avLst>
                <a:gd name="adj" fmla="val 25008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Copper Sheet</a:t>
              </a:r>
            </a:p>
          </p:txBody>
        </p:sp>
        <p:sp>
          <p:nvSpPr>
            <p:cNvPr id="18" name="TextBox 53"/>
            <p:cNvSpPr>
              <a:spLocks noChangeArrowheads="1"/>
            </p:cNvSpPr>
            <p:nvPr/>
          </p:nvSpPr>
          <p:spPr bwMode="auto">
            <a:xfrm>
              <a:off x="5937738" y="2095500"/>
              <a:ext cx="1312985" cy="319648"/>
            </a:xfrm>
            <a:prstGeom prst="hexagon">
              <a:avLst>
                <a:gd name="adj" fmla="val 25007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Gold Metal</a:t>
              </a:r>
            </a:p>
          </p:txBody>
        </p:sp>
        <p:sp>
          <p:nvSpPr>
            <p:cNvPr id="19" name="TextBox 54"/>
            <p:cNvSpPr>
              <a:spLocks noChangeArrowheads="1"/>
            </p:cNvSpPr>
            <p:nvPr/>
          </p:nvSpPr>
          <p:spPr bwMode="auto">
            <a:xfrm>
              <a:off x="6758352" y="2092068"/>
              <a:ext cx="1400908" cy="317197"/>
            </a:xfrm>
            <a:prstGeom prst="hexagon">
              <a:avLst>
                <a:gd name="adj" fmla="val 25007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Cobalt Sheet</a:t>
              </a:r>
            </a:p>
          </p:txBody>
        </p:sp>
        <p:sp>
          <p:nvSpPr>
            <p:cNvPr id="20" name="TextBox 55"/>
            <p:cNvSpPr>
              <a:spLocks noChangeArrowheads="1"/>
            </p:cNvSpPr>
            <p:nvPr/>
          </p:nvSpPr>
          <p:spPr bwMode="auto">
            <a:xfrm>
              <a:off x="7661030" y="2095500"/>
              <a:ext cx="1705708" cy="314746"/>
            </a:xfrm>
            <a:prstGeom prst="hexagon">
              <a:avLst>
                <a:gd name="adj" fmla="val 24989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Neodymium Salt</a:t>
              </a:r>
            </a:p>
          </p:txBody>
        </p:sp>
        <p:pic>
          <p:nvPicPr>
            <p:cNvPr id="21" name="Picture 4" descr="C:\Users\ManishJha\Desktop\unnamed.jpg"/>
            <p:cNvPicPr>
              <a:picLocks noChangeAspect="1" noChangeArrowheads="1"/>
            </p:cNvPicPr>
            <p:nvPr/>
          </p:nvPicPr>
          <p:blipFill>
            <a:blip r:embed="rId9" cstate="print">
              <a:lum bright="10000" contrast="10000"/>
            </a:blip>
            <a:srcRect l="3854" t="11714" r="4060" b="15784"/>
            <a:stretch>
              <a:fillRect/>
            </a:stretch>
          </p:blipFill>
          <p:spPr bwMode="auto">
            <a:xfrm>
              <a:off x="7129780" y="2330824"/>
              <a:ext cx="871220" cy="609600"/>
            </a:xfrm>
            <a:prstGeom prst="hexagon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8077200" y="2330824"/>
              <a:ext cx="914401" cy="558800"/>
            </a:xfrm>
            <a:prstGeom prst="hexagon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4"/>
            <p:cNvPicPr>
              <a:picLocks noChangeAspect="1" noChangeArrowheads="1"/>
            </p:cNvPicPr>
            <p:nvPr/>
          </p:nvPicPr>
          <p:blipFill>
            <a:blip r:embed="rId11" cstate="print">
              <a:lum bright="20000" contrast="30000"/>
            </a:blip>
            <a:srcRect/>
            <a:stretch>
              <a:fillRect/>
            </a:stretch>
          </p:blipFill>
          <p:spPr bwMode="auto">
            <a:xfrm>
              <a:off x="6172199" y="2330824"/>
              <a:ext cx="895740" cy="549088"/>
            </a:xfrm>
            <a:prstGeom prst="hexag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4" name="TextBox 63"/>
            <p:cNvSpPr>
              <a:spLocks noChangeArrowheads="1"/>
            </p:cNvSpPr>
            <p:nvPr/>
          </p:nvSpPr>
          <p:spPr bwMode="auto">
            <a:xfrm>
              <a:off x="6025661" y="2801471"/>
              <a:ext cx="1307123" cy="547311"/>
            </a:xfrm>
            <a:prstGeom prst="hexagon">
              <a:avLst>
                <a:gd name="adj" fmla="val 24999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Manganese Dioxide</a:t>
              </a:r>
            </a:p>
          </p:txBody>
        </p:sp>
        <p:sp>
          <p:nvSpPr>
            <p:cNvPr id="25" name="TextBox 64"/>
            <p:cNvSpPr>
              <a:spLocks noChangeArrowheads="1"/>
            </p:cNvSpPr>
            <p:nvPr/>
          </p:nvSpPr>
          <p:spPr bwMode="auto">
            <a:xfrm>
              <a:off x="6922476" y="2874029"/>
              <a:ext cx="1312985" cy="319648"/>
            </a:xfrm>
            <a:prstGeom prst="hexagon">
              <a:avLst>
                <a:gd name="adj" fmla="val 25007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Nickel Sheet</a:t>
              </a:r>
            </a:p>
          </p:txBody>
        </p:sp>
        <p:sp>
          <p:nvSpPr>
            <p:cNvPr id="26" name="TextBox 65"/>
            <p:cNvSpPr>
              <a:spLocks noChangeArrowheads="1"/>
            </p:cNvSpPr>
            <p:nvPr/>
          </p:nvSpPr>
          <p:spPr bwMode="auto">
            <a:xfrm>
              <a:off x="7989278" y="2801471"/>
              <a:ext cx="1230923" cy="547311"/>
            </a:xfrm>
            <a:prstGeom prst="hexagon">
              <a:avLst>
                <a:gd name="adj" fmla="val 25000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Manganese Sulfate</a:t>
              </a:r>
            </a:p>
          </p:txBody>
        </p:sp>
        <p:sp>
          <p:nvSpPr>
            <p:cNvPr id="27" name="7-Point Star 34"/>
            <p:cNvSpPr/>
            <p:nvPr/>
          </p:nvSpPr>
          <p:spPr>
            <a:xfrm>
              <a:off x="6265927" y="5076264"/>
              <a:ext cx="1394852" cy="392206"/>
            </a:xfrm>
            <a:prstGeom prst="hexagon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b="1" dirty="0">
                  <a:solidFill>
                    <a:schemeClr val="tx1"/>
                  </a:solidFill>
                  <a:latin typeface="Cambria" pitchFamily="18" charset="0"/>
                  <a:ea typeface="Cambria" pitchFamily="18" charset="0"/>
                </a:rPr>
                <a:t>Rare earth metals salt</a:t>
              </a:r>
            </a:p>
          </p:txBody>
        </p:sp>
        <p:sp>
          <p:nvSpPr>
            <p:cNvPr id="28" name="TextBox 66"/>
            <p:cNvSpPr>
              <a:spLocks noChangeArrowheads="1"/>
            </p:cNvSpPr>
            <p:nvPr/>
          </p:nvSpPr>
          <p:spPr bwMode="auto">
            <a:xfrm>
              <a:off x="5937739" y="3817774"/>
              <a:ext cx="1477107" cy="317197"/>
            </a:xfrm>
            <a:prstGeom prst="hexagon">
              <a:avLst>
                <a:gd name="adj" fmla="val 25008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Silver Chloride</a:t>
              </a:r>
            </a:p>
          </p:txBody>
        </p:sp>
        <p:sp>
          <p:nvSpPr>
            <p:cNvPr id="29" name="TextBox 67"/>
            <p:cNvSpPr>
              <a:spLocks noChangeArrowheads="1"/>
            </p:cNvSpPr>
            <p:nvPr/>
          </p:nvSpPr>
          <p:spPr bwMode="auto">
            <a:xfrm>
              <a:off x="6934200" y="4605618"/>
              <a:ext cx="1219200" cy="543328"/>
            </a:xfrm>
            <a:prstGeom prst="hexagon">
              <a:avLst>
                <a:gd name="adj" fmla="val 24995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Cobalt Chloride</a:t>
              </a:r>
            </a:p>
          </p:txBody>
        </p:sp>
        <p:sp>
          <p:nvSpPr>
            <p:cNvPr id="30" name="TextBox 68"/>
            <p:cNvSpPr>
              <a:spLocks noChangeArrowheads="1"/>
            </p:cNvSpPr>
            <p:nvPr/>
          </p:nvSpPr>
          <p:spPr bwMode="auto">
            <a:xfrm>
              <a:off x="8153400" y="3805518"/>
              <a:ext cx="838201" cy="329453"/>
            </a:xfrm>
            <a:prstGeom prst="hexagon">
              <a:avLst>
                <a:gd name="adj" fmla="val 24995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Nd Salt</a:t>
              </a:r>
            </a:p>
          </p:txBody>
        </p:sp>
        <p:sp>
          <p:nvSpPr>
            <p:cNvPr id="31" name="7-Point Star 38"/>
            <p:cNvSpPr/>
            <p:nvPr/>
          </p:nvSpPr>
          <p:spPr>
            <a:xfrm>
              <a:off x="7811204" y="5076264"/>
              <a:ext cx="1244427" cy="369327"/>
            </a:xfrm>
            <a:prstGeom prst="hexagon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900" b="1" dirty="0">
                  <a:solidFill>
                    <a:schemeClr val="bg1"/>
                  </a:solidFill>
                  <a:latin typeface="Cambria" pitchFamily="18" charset="0"/>
                  <a:ea typeface="Cambria" pitchFamily="18" charset="0"/>
                </a:rPr>
                <a:t>Fe Pigment</a:t>
              </a:r>
            </a:p>
          </p:txBody>
        </p:sp>
        <p:pic>
          <p:nvPicPr>
            <p:cNvPr id="32" name="Picture 2" descr="C:\Users\user\Desktop\ADV-SSP 0867\ADV project pictures\BAttery-18.10.2013\DSC_3051.JPG"/>
            <p:cNvPicPr>
              <a:picLocks noChangeAspect="1" noChangeArrowheads="1"/>
            </p:cNvPicPr>
            <p:nvPr/>
          </p:nvPicPr>
          <p:blipFill>
            <a:blip r:embed="rId12" cstate="print">
              <a:lum bright="10000" contrast="20000"/>
            </a:blip>
            <a:srcRect l="22500" t="4706" r="22500" b="7222"/>
            <a:stretch>
              <a:fillRect/>
            </a:stretch>
          </p:blipFill>
          <p:spPr bwMode="auto">
            <a:xfrm>
              <a:off x="6183922" y="4056529"/>
              <a:ext cx="902677" cy="650462"/>
            </a:xfrm>
            <a:prstGeom prst="hexagon">
              <a:avLst/>
            </a:prstGeom>
            <a:ln w="3175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3" name="그림 47" descr="Co.jpg"/>
            <p:cNvPicPr>
              <a:picLocks/>
            </p:cNvPicPr>
            <p:nvPr/>
          </p:nvPicPr>
          <p:blipFill>
            <a:blip r:embed="rId13" cstate="print">
              <a:lum contrast="20000"/>
            </a:blip>
            <a:srcRect l="27164" t="10181" r="27609" b="6601"/>
            <a:stretch>
              <a:fillRect/>
            </a:stretch>
          </p:blipFill>
          <p:spPr bwMode="auto">
            <a:xfrm>
              <a:off x="7162799" y="4056529"/>
              <a:ext cx="838201" cy="627529"/>
            </a:xfrm>
            <a:prstGeom prst="hexag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4" name="그림 46" descr="Sm.jpg"/>
            <p:cNvPicPr>
              <a:picLocks/>
            </p:cNvPicPr>
            <p:nvPr/>
          </p:nvPicPr>
          <p:blipFill>
            <a:blip r:embed="rId14" cstate="print">
              <a:lum contrast="10000"/>
            </a:blip>
            <a:srcRect l="34576" t="16402" r="31100" b="20599"/>
            <a:stretch>
              <a:fillRect/>
            </a:stretch>
          </p:blipFill>
          <p:spPr bwMode="auto">
            <a:xfrm>
              <a:off x="8153400" y="4056529"/>
              <a:ext cx="838201" cy="685800"/>
            </a:xfrm>
            <a:prstGeom prst="hexag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5" name="TextBox 66"/>
            <p:cNvSpPr>
              <a:spLocks noChangeArrowheads="1"/>
            </p:cNvSpPr>
            <p:nvPr/>
          </p:nvSpPr>
          <p:spPr bwMode="auto">
            <a:xfrm>
              <a:off x="6178061" y="4673273"/>
              <a:ext cx="990600" cy="324551"/>
            </a:xfrm>
            <a:prstGeom prst="hexagon">
              <a:avLst>
                <a:gd name="adj" fmla="val 24997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Plastics</a:t>
              </a:r>
            </a:p>
          </p:txBody>
        </p:sp>
        <p:sp>
          <p:nvSpPr>
            <p:cNvPr id="36" name="TextBox 67"/>
            <p:cNvSpPr>
              <a:spLocks noChangeArrowheads="1"/>
            </p:cNvSpPr>
            <p:nvPr/>
          </p:nvSpPr>
          <p:spPr bwMode="auto">
            <a:xfrm>
              <a:off x="7162799" y="3821206"/>
              <a:ext cx="838201" cy="329453"/>
            </a:xfrm>
            <a:prstGeom prst="hexagon">
              <a:avLst>
                <a:gd name="adj" fmla="val 24995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Pd Salt</a:t>
              </a:r>
            </a:p>
          </p:txBody>
        </p:sp>
        <p:sp>
          <p:nvSpPr>
            <p:cNvPr id="37" name="TextBox 68"/>
            <p:cNvSpPr>
              <a:spLocks noChangeArrowheads="1"/>
            </p:cNvSpPr>
            <p:nvPr/>
          </p:nvSpPr>
          <p:spPr bwMode="auto">
            <a:xfrm>
              <a:off x="7924800" y="4605618"/>
              <a:ext cx="1219200" cy="543328"/>
            </a:xfrm>
            <a:prstGeom prst="hexagon">
              <a:avLst>
                <a:gd name="adj" fmla="val 24995"/>
                <a:gd name="vf" fmla="val 11547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US" altLang="en-US" sz="1000" b="1">
                  <a:latin typeface="Cambria" panose="02040503050406030204" pitchFamily="18" charset="0"/>
                </a:rPr>
                <a:t>Samarium Oxalate</a:t>
              </a:r>
            </a:p>
          </p:txBody>
        </p:sp>
        <p:pic>
          <p:nvPicPr>
            <p:cNvPr id="38" name="Picture 55"/>
            <p:cNvPicPr>
              <a:picLocks noChangeAspect="1" noChangeArrowheads="1"/>
            </p:cNvPicPr>
            <p:nvPr/>
          </p:nvPicPr>
          <p:blipFill>
            <a:blip r:embed="rId15" cstate="print">
              <a:lum contrast="40000"/>
            </a:blip>
            <a:srcRect l="32407" t="47221" r="37962" b="25000"/>
            <a:stretch>
              <a:fillRect/>
            </a:stretch>
          </p:blipFill>
          <p:spPr bwMode="auto">
            <a:xfrm>
              <a:off x="6183922" y="3272118"/>
              <a:ext cx="902677" cy="609600"/>
            </a:xfrm>
            <a:prstGeom prst="hexag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9" name="Picture 56"/>
            <p:cNvPicPr>
              <a:picLocks noChangeAspect="1" noChangeArrowheads="1"/>
            </p:cNvPicPr>
            <p:nvPr/>
          </p:nvPicPr>
          <p:blipFill>
            <a:blip r:embed="rId16" cstate="print"/>
            <a:srcRect l="39584" t="44445" r="37499" b="27778"/>
            <a:stretch>
              <a:fillRect/>
            </a:stretch>
          </p:blipFill>
          <p:spPr bwMode="auto">
            <a:xfrm>
              <a:off x="7162799" y="3272118"/>
              <a:ext cx="838201" cy="598714"/>
            </a:xfrm>
            <a:prstGeom prst="hexagon">
              <a:avLst/>
            </a:prstGeom>
            <a:ln w="3175" cap="sq">
              <a:solidFill>
                <a:srgbClr val="0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pic>
          <p:nvPicPr>
            <p:cNvPr id="40" name="Picture 55"/>
            <p:cNvPicPr>
              <a:picLocks noChangeAspect="1" noChangeArrowheads="1"/>
            </p:cNvPicPr>
            <p:nvPr/>
          </p:nvPicPr>
          <p:blipFill>
            <a:blip r:embed="rId17" cstate="print"/>
            <a:srcRect l="27597" t="13889" r="22726" b="16667"/>
            <a:stretch>
              <a:fillRect/>
            </a:stretch>
          </p:blipFill>
          <p:spPr bwMode="auto">
            <a:xfrm>
              <a:off x="8153400" y="3272118"/>
              <a:ext cx="841172" cy="609600"/>
            </a:xfrm>
            <a:prstGeom prst="hexag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  <p:sp>
        <p:nvSpPr>
          <p:cNvPr id="41" name="TextBox 40"/>
          <p:cNvSpPr txBox="1"/>
          <p:nvPr/>
        </p:nvSpPr>
        <p:spPr>
          <a:xfrm>
            <a:off x="4135225" y="3783263"/>
            <a:ext cx="4205033" cy="2677656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</a:rPr>
              <a:t>Major Achievements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 smtClean="0"/>
              <a:t>10 technologies transferred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 smtClean="0"/>
              <a:t>1 technology adjudicated best in CSIR in Physical Sciences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58208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Remaining Life </a:t>
            </a:r>
            <a:r>
              <a:rPr lang="en-US" sz="3200" dirty="0" err="1" smtClean="0">
                <a:solidFill>
                  <a:schemeClr val="bg1"/>
                </a:solidFill>
              </a:rPr>
              <a:t>Assesments</a:t>
            </a:r>
            <a:r>
              <a:rPr lang="en-US" sz="3200" dirty="0" smtClean="0">
                <a:solidFill>
                  <a:schemeClr val="bg1"/>
                </a:solidFill>
              </a:rPr>
              <a:t> of Critical Components</a:t>
            </a:r>
            <a:endParaRPr lang="en-IN" sz="3200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19100" y="715466"/>
            <a:ext cx="11353799" cy="1675151"/>
            <a:chOff x="3157572" y="595082"/>
            <a:chExt cx="5590892" cy="1675151"/>
          </a:xfrm>
        </p:grpSpPr>
        <p:sp>
          <p:nvSpPr>
            <p:cNvPr id="11" name="TextBox 10"/>
            <p:cNvSpPr txBox="1"/>
            <p:nvPr/>
          </p:nvSpPr>
          <p:spPr>
            <a:xfrm>
              <a:off x="3157572" y="1254570"/>
              <a:ext cx="12961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header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drums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steam pipes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76839" y="1412863"/>
              <a:ext cx="1296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blades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casings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41581" y="595082"/>
              <a:ext cx="151216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heater tube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process pipes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process vessel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reformer tubes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storage tanks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566496" y="1479538"/>
              <a:ext cx="11112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turbine blade</a:t>
              </a:r>
            </a:p>
            <a:p>
              <a:pPr algn="ctr"/>
              <a:r>
                <a:rPr lang="en-IN" sz="2000" b="1" dirty="0" smtClean="0">
                  <a:solidFill>
                    <a:srgbClr val="C00000"/>
                  </a:solidFill>
                </a:rPr>
                <a:t>combustor</a:t>
              </a: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237375" y="2000904"/>
              <a:ext cx="1111989" cy="225465"/>
            </a:xfrm>
            <a:custGeom>
              <a:avLst/>
              <a:gdLst>
                <a:gd name="connsiteX0" fmla="*/ 0 w 807522"/>
                <a:gd name="connsiteY0" fmla="*/ 0 h 362197"/>
                <a:gd name="connsiteX1" fmla="*/ 0 w 807522"/>
                <a:gd name="connsiteY1" fmla="*/ 362197 h 362197"/>
                <a:gd name="connsiteX2" fmla="*/ 807522 w 807522"/>
                <a:gd name="connsiteY2" fmla="*/ 362197 h 362197"/>
                <a:gd name="connsiteX3" fmla="*/ 807522 w 807522"/>
                <a:gd name="connsiteY3" fmla="*/ 5938 h 36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522" h="362197">
                  <a:moveTo>
                    <a:pt x="0" y="0"/>
                  </a:moveTo>
                  <a:lnTo>
                    <a:pt x="0" y="362197"/>
                  </a:lnTo>
                  <a:lnTo>
                    <a:pt x="807522" y="362197"/>
                  </a:lnTo>
                  <a:lnTo>
                    <a:pt x="807522" y="5938"/>
                  </a:lnTo>
                </a:path>
              </a:pathLst>
            </a:custGeom>
            <a:ln w="19050" cap="rnd">
              <a:solidFill>
                <a:srgbClr val="0000FF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4579053" y="2000904"/>
              <a:ext cx="1111989" cy="225465"/>
            </a:xfrm>
            <a:custGeom>
              <a:avLst/>
              <a:gdLst>
                <a:gd name="connsiteX0" fmla="*/ 0 w 807522"/>
                <a:gd name="connsiteY0" fmla="*/ 0 h 362197"/>
                <a:gd name="connsiteX1" fmla="*/ 0 w 807522"/>
                <a:gd name="connsiteY1" fmla="*/ 362197 h 362197"/>
                <a:gd name="connsiteX2" fmla="*/ 807522 w 807522"/>
                <a:gd name="connsiteY2" fmla="*/ 362197 h 362197"/>
                <a:gd name="connsiteX3" fmla="*/ 807522 w 807522"/>
                <a:gd name="connsiteY3" fmla="*/ 5938 h 36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522" h="362197">
                  <a:moveTo>
                    <a:pt x="0" y="0"/>
                  </a:moveTo>
                  <a:lnTo>
                    <a:pt x="0" y="362197"/>
                  </a:lnTo>
                  <a:lnTo>
                    <a:pt x="807522" y="362197"/>
                  </a:lnTo>
                  <a:lnTo>
                    <a:pt x="807522" y="5938"/>
                  </a:lnTo>
                </a:path>
              </a:pathLst>
            </a:custGeom>
            <a:ln w="19050" cap="rnd">
              <a:solidFill>
                <a:srgbClr val="0000FF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924250" y="2000904"/>
              <a:ext cx="1440160" cy="225465"/>
            </a:xfrm>
            <a:custGeom>
              <a:avLst/>
              <a:gdLst>
                <a:gd name="connsiteX0" fmla="*/ 0 w 807522"/>
                <a:gd name="connsiteY0" fmla="*/ 0 h 362197"/>
                <a:gd name="connsiteX1" fmla="*/ 0 w 807522"/>
                <a:gd name="connsiteY1" fmla="*/ 362197 h 362197"/>
                <a:gd name="connsiteX2" fmla="*/ 807522 w 807522"/>
                <a:gd name="connsiteY2" fmla="*/ 362197 h 362197"/>
                <a:gd name="connsiteX3" fmla="*/ 807522 w 807522"/>
                <a:gd name="connsiteY3" fmla="*/ 5938 h 36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522" h="362197">
                  <a:moveTo>
                    <a:pt x="0" y="0"/>
                  </a:moveTo>
                  <a:lnTo>
                    <a:pt x="0" y="362197"/>
                  </a:lnTo>
                  <a:lnTo>
                    <a:pt x="807522" y="362197"/>
                  </a:lnTo>
                  <a:lnTo>
                    <a:pt x="807522" y="5938"/>
                  </a:lnTo>
                </a:path>
              </a:pathLst>
            </a:custGeom>
            <a:ln w="19050" cap="rnd">
              <a:solidFill>
                <a:srgbClr val="0000FF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7452320" y="2000904"/>
              <a:ext cx="1296144" cy="225465"/>
            </a:xfrm>
            <a:custGeom>
              <a:avLst/>
              <a:gdLst>
                <a:gd name="connsiteX0" fmla="*/ 0 w 807522"/>
                <a:gd name="connsiteY0" fmla="*/ 0 h 362197"/>
                <a:gd name="connsiteX1" fmla="*/ 0 w 807522"/>
                <a:gd name="connsiteY1" fmla="*/ 362197 h 362197"/>
                <a:gd name="connsiteX2" fmla="*/ 807522 w 807522"/>
                <a:gd name="connsiteY2" fmla="*/ 362197 h 362197"/>
                <a:gd name="connsiteX3" fmla="*/ 807522 w 807522"/>
                <a:gd name="connsiteY3" fmla="*/ 5938 h 362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7522" h="362197">
                  <a:moveTo>
                    <a:pt x="0" y="0"/>
                  </a:moveTo>
                  <a:lnTo>
                    <a:pt x="0" y="362197"/>
                  </a:lnTo>
                  <a:lnTo>
                    <a:pt x="807522" y="362197"/>
                  </a:lnTo>
                  <a:lnTo>
                    <a:pt x="807522" y="5938"/>
                  </a:lnTo>
                </a:path>
              </a:pathLst>
            </a:custGeom>
            <a:ln w="19050" cap="rnd">
              <a:solidFill>
                <a:srgbClr val="0000FF"/>
              </a:solidFill>
              <a:rou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B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 sz="240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67738" y="2417837"/>
            <a:ext cx="1756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boiler side</a:t>
            </a:r>
            <a:endParaRPr lang="en-IN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546528" y="2379737"/>
            <a:ext cx="2092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turbine side</a:t>
            </a:r>
            <a:endParaRPr lang="en-IN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731786" y="2379737"/>
            <a:ext cx="2078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petrochemical</a:t>
            </a:r>
            <a:endParaRPr lang="en-IN" sz="2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684642" y="2344785"/>
            <a:ext cx="1606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dirty="0" smtClean="0"/>
              <a:t>gas turbine</a:t>
            </a:r>
            <a:endParaRPr lang="en-IN" sz="2400" b="1" dirty="0"/>
          </a:p>
        </p:txBody>
      </p:sp>
      <p:graphicFrame>
        <p:nvGraphicFramePr>
          <p:cNvPr id="23" name="Chart 22"/>
          <p:cNvGraphicFramePr/>
          <p:nvPr>
            <p:extLst>
              <p:ext uri="{D42A27DB-BD31-4B8C-83A1-F6EECF244321}">
                <p14:modId xmlns:p14="http://schemas.microsoft.com/office/powerpoint/2010/main" val="1814898074"/>
              </p:ext>
            </p:extLst>
          </p:nvPr>
        </p:nvGraphicFramePr>
        <p:xfrm>
          <a:off x="7560989" y="2828925"/>
          <a:ext cx="4631011" cy="3867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002460" y="3860676"/>
            <a:ext cx="43795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2016-2021</a:t>
            </a:r>
            <a:br>
              <a:rPr lang="en-IN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2400" dirty="0" smtClean="0"/>
              <a:t>Total Investigations : 17</a:t>
            </a:r>
          </a:p>
          <a:p>
            <a:r>
              <a:rPr lang="en-IN" sz="2400" dirty="0" smtClean="0"/>
              <a:t>Revenue Generated : ~Rs. 260 L</a:t>
            </a:r>
            <a:endParaRPr lang="en-IN" sz="2400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598927" y="4663232"/>
            <a:ext cx="2460273" cy="651717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Use Empirical relations in vogue</a:t>
            </a:r>
            <a:endParaRPr kumimoji="0" lang="en-IN" sz="2000" b="1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248184" y="5981891"/>
            <a:ext cx="3390365" cy="657034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Compare with parametric life curve </a:t>
            </a:r>
            <a:endParaRPr kumimoji="0" lang="en-IN" sz="2000" b="1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8" name="Right Arrow 27"/>
          <p:cNvSpPr/>
          <p:nvPr/>
        </p:nvSpPr>
        <p:spPr bwMode="auto">
          <a:xfrm rot="5400000">
            <a:off x="1577035" y="5364426"/>
            <a:ext cx="504056" cy="648543"/>
          </a:xfrm>
          <a:prstGeom prst="rightArrow">
            <a:avLst>
              <a:gd name="adj1" fmla="val 39005"/>
              <a:gd name="adj2" fmla="val 52748"/>
            </a:avLst>
          </a:prstGeom>
          <a:solidFill>
            <a:srgbClr val="C00000">
              <a:alpha val="69000"/>
            </a:srgb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560827" y="3482735"/>
            <a:ext cx="2668148" cy="689216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IN" sz="2000" b="1" i="0" u="none" strike="noStrike" cap="none" normalizeH="0" baseline="0" dirty="0" smtClean="0">
                <a:ln>
                  <a:noFill/>
                </a:ln>
                <a:effectLst/>
                <a:latin typeface="Arial" charset="0"/>
              </a:rPr>
              <a:t>Conduct Destructive tests as per codes</a:t>
            </a:r>
            <a:endParaRPr kumimoji="0" lang="en-IN" sz="2000" b="1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33" name="Right Arrow 32"/>
          <p:cNvSpPr/>
          <p:nvPr/>
        </p:nvSpPr>
        <p:spPr bwMode="auto">
          <a:xfrm rot="5400000">
            <a:off x="1626891" y="4063845"/>
            <a:ext cx="366245" cy="648543"/>
          </a:xfrm>
          <a:prstGeom prst="rightArrow">
            <a:avLst>
              <a:gd name="adj1" fmla="val 39005"/>
              <a:gd name="adj2" fmla="val 52748"/>
            </a:avLst>
          </a:prstGeom>
          <a:solidFill>
            <a:srgbClr val="C00000">
              <a:alpha val="69000"/>
            </a:srgbClr>
          </a:solidFill>
          <a:ln w="952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909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33993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Structural Health Monitoring : Device Developments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965" y="825954"/>
            <a:ext cx="5316385" cy="520142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IN" sz="2400" b="1" dirty="0" err="1" smtClean="0"/>
              <a:t>MagStar</a:t>
            </a:r>
            <a:r>
              <a:rPr lang="en-IN" sz="2400" b="1" dirty="0" smtClean="0"/>
              <a:t>: </a:t>
            </a:r>
            <a:r>
              <a:rPr lang="en-IN" sz="2400" dirty="0" smtClean="0"/>
              <a:t>A device </a:t>
            </a:r>
            <a:r>
              <a:rPr lang="en-IN" sz="2400" dirty="0"/>
              <a:t>for </a:t>
            </a:r>
            <a:r>
              <a:rPr lang="en-IN" sz="2400" dirty="0" smtClean="0"/>
              <a:t>residual stress and microstructural damage evaluation </a:t>
            </a:r>
            <a:r>
              <a:rPr lang="en-IN" sz="2400" dirty="0"/>
              <a:t>in </a:t>
            </a:r>
            <a:r>
              <a:rPr lang="en-IN" sz="2400" dirty="0" err="1"/>
              <a:t>Ferritic</a:t>
            </a:r>
            <a:r>
              <a:rPr lang="en-IN" sz="2400" dirty="0"/>
              <a:t> </a:t>
            </a:r>
            <a:r>
              <a:rPr lang="en-IN" sz="2400" dirty="0" smtClean="0"/>
              <a:t>Steel; </a:t>
            </a:r>
            <a:r>
              <a:rPr lang="en-IN" sz="2400" i="1" dirty="0" smtClean="0"/>
              <a:t>Technology transferred</a:t>
            </a:r>
            <a:r>
              <a:rPr lang="en-IN" sz="2400" dirty="0" smtClean="0"/>
              <a:t>. </a:t>
            </a:r>
            <a:r>
              <a:rPr lang="en-IN" sz="2400" i="1" dirty="0" smtClean="0">
                <a:solidFill>
                  <a:srgbClr val="FF0000"/>
                </a:solidFill>
              </a:rPr>
              <a:t>[JSW, BHU, NTPC, BARC]</a:t>
            </a:r>
            <a:endParaRPr lang="en-IN" sz="2400" i="1" dirty="0">
              <a:solidFill>
                <a:srgbClr val="FF0000"/>
              </a:solidFill>
            </a:endParaRP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MagSys</a:t>
            </a:r>
            <a:r>
              <a:rPr lang="en-US" sz="2400" b="1" dirty="0" smtClean="0"/>
              <a:t>: </a:t>
            </a:r>
            <a:r>
              <a:rPr lang="en-IN" sz="2400" dirty="0"/>
              <a:t>Solution for Health Assessment of Reactors of </a:t>
            </a:r>
            <a:r>
              <a:rPr lang="en-IN" sz="2400" dirty="0" smtClean="0"/>
              <a:t>Petrochemicals</a:t>
            </a:r>
            <a:r>
              <a:rPr lang="en-IN" sz="2400" b="1" dirty="0" smtClean="0"/>
              <a:t>; </a:t>
            </a:r>
            <a:r>
              <a:rPr lang="en-IN" sz="2400" i="1" dirty="0" smtClean="0"/>
              <a:t>Technology Transferred</a:t>
            </a:r>
            <a:endParaRPr lang="en-IN" sz="2400" i="1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MagStric</a:t>
            </a:r>
            <a:r>
              <a:rPr lang="en-US" sz="2400" b="1" dirty="0" smtClean="0"/>
              <a:t>: </a:t>
            </a:r>
            <a:r>
              <a:rPr lang="en-US" sz="2400" dirty="0" err="1" smtClean="0"/>
              <a:t>Magnetostriction</a:t>
            </a:r>
            <a:r>
              <a:rPr lang="en-US" sz="2400" dirty="0" smtClean="0"/>
              <a:t> (</a:t>
            </a:r>
            <a:r>
              <a:rPr lang="en-US" sz="2400" dirty="0" err="1" smtClean="0"/>
              <a:t>MsS</a:t>
            </a:r>
            <a:r>
              <a:rPr lang="en-US" sz="2400" dirty="0" smtClean="0"/>
              <a:t>) Guided wave based sensing device for health assessment of pipelines using in-house developed amorphous ribbon</a:t>
            </a:r>
            <a:r>
              <a:rPr lang="en-IN" sz="2400" dirty="0" smtClean="0"/>
              <a:t> </a:t>
            </a:r>
            <a:r>
              <a:rPr lang="en-IN" sz="2400" i="1" dirty="0" smtClean="0"/>
              <a:t>Technology Transferred</a:t>
            </a:r>
            <a:endParaRPr lang="en-US" sz="2400" i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750629" y="709065"/>
            <a:ext cx="4248770" cy="2817906"/>
            <a:chOff x="8220292" y="109670"/>
            <a:chExt cx="3358942" cy="227701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63"/>
            <a:stretch/>
          </p:blipFill>
          <p:spPr>
            <a:xfrm>
              <a:off x="8220292" y="109670"/>
              <a:ext cx="3358942" cy="2277017"/>
            </a:xfrm>
            <a:prstGeom prst="rect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6" name="TextBox 5"/>
            <p:cNvSpPr txBox="1"/>
            <p:nvPr/>
          </p:nvSpPr>
          <p:spPr>
            <a:xfrm>
              <a:off x="8718944" y="217391"/>
              <a:ext cx="99193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IN" b="1" dirty="0" err="1" smtClean="0"/>
                <a:t>MagStar</a:t>
              </a:r>
              <a:endParaRPr lang="en-IN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9390744" y="3817258"/>
            <a:ext cx="2500152" cy="2663814"/>
            <a:chOff x="9418490" y="2781823"/>
            <a:chExt cx="2655855" cy="326464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8490" y="2781823"/>
              <a:ext cx="2655855" cy="3264648"/>
            </a:xfrm>
            <a:prstGeom prst="rect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9" name="Rectangle 8"/>
            <p:cNvSpPr/>
            <p:nvPr/>
          </p:nvSpPr>
          <p:spPr>
            <a:xfrm>
              <a:off x="10251257" y="4564966"/>
              <a:ext cx="1123353" cy="4939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err="1" smtClean="0"/>
                <a:t>MagSys</a:t>
              </a:r>
              <a:endParaRPr lang="en-IN" sz="16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53240" y="4590604"/>
            <a:ext cx="2756780" cy="2134884"/>
            <a:chOff x="133322" y="4120775"/>
            <a:chExt cx="2889317" cy="241834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322" y="4120775"/>
              <a:ext cx="2889317" cy="2418348"/>
            </a:xfrm>
            <a:prstGeom prst="rect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17" name="Rectangle 16"/>
            <p:cNvSpPr/>
            <p:nvPr/>
          </p:nvSpPr>
          <p:spPr>
            <a:xfrm>
              <a:off x="2064899" y="4994971"/>
              <a:ext cx="84670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sz="1400" b="1" dirty="0" err="1" smtClean="0"/>
                <a:t>MagStric</a:t>
              </a:r>
              <a:endParaRPr lang="en-IN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66660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36208" y="4261104"/>
            <a:ext cx="5955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9966FF"/>
                </a:solidFill>
              </a:rPr>
              <a:t>High Impact Industrial Research</a:t>
            </a:r>
            <a:endParaRPr lang="en-IN" sz="5400" b="1" dirty="0">
              <a:solidFill>
                <a:srgbClr val="99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0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Production of DRI using mines </a:t>
            </a:r>
            <a:r>
              <a:rPr lang="en-US" sz="3200" dirty="0" smtClean="0">
                <a:solidFill>
                  <a:schemeClr val="bg1"/>
                </a:solidFill>
                <a:cs typeface="Times New Roman" pitchFamily="18" charset="0"/>
              </a:rPr>
              <a:t>&amp; </a:t>
            </a:r>
            <a:r>
              <a:rPr lang="en-US" sz="3200" dirty="0">
                <a:solidFill>
                  <a:schemeClr val="bg1"/>
                </a:solidFill>
                <a:cs typeface="Times New Roman" pitchFamily="18" charset="0"/>
              </a:rPr>
              <a:t>steel plant </a:t>
            </a:r>
            <a:r>
              <a:rPr lang="en-US" sz="3200" dirty="0" smtClean="0">
                <a:solidFill>
                  <a:schemeClr val="bg1"/>
                </a:solidFill>
                <a:cs typeface="Times New Roman" pitchFamily="18" charset="0"/>
              </a:rPr>
              <a:t>wastes and non-coking coal</a:t>
            </a:r>
            <a:endParaRPr lang="en-US" altLang="en-US" sz="3200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4857750" y="1352550"/>
            <a:ext cx="4810125" cy="1676400"/>
            <a:chOff x="4038600" y="1219200"/>
            <a:chExt cx="4267200" cy="129540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38600" y="1219200"/>
              <a:ext cx="1457325" cy="1295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5" name="Group 14"/>
            <p:cNvGrpSpPr/>
            <p:nvPr/>
          </p:nvGrpSpPr>
          <p:grpSpPr>
            <a:xfrm>
              <a:off x="5562600" y="1219200"/>
              <a:ext cx="1371600" cy="1295400"/>
              <a:chOff x="150813" y="954704"/>
              <a:chExt cx="2287587" cy="1762125"/>
            </a:xfrm>
          </p:grpSpPr>
          <p:pic>
            <p:nvPicPr>
              <p:cNvPr id="19" name="Picture 2"/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50813" y="954704"/>
                <a:ext cx="2287587" cy="17621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15"/>
              <p:cNvSpPr txBox="1">
                <a:spLocks noChangeArrowheads="1"/>
              </p:cNvSpPr>
              <p:nvPr/>
            </p:nvSpPr>
            <p:spPr bwMode="auto">
              <a:xfrm>
                <a:off x="532078" y="1420722"/>
                <a:ext cx="1525058" cy="42351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 smtClean="0">
                    <a:solidFill>
                      <a:schemeClr val="bg1"/>
                    </a:solidFill>
                    <a:cs typeface="Times New Roman" pitchFamily="18" charset="0"/>
                  </a:rPr>
                  <a:t>Mill Scale</a:t>
                </a:r>
                <a:endParaRPr lang="en-US" sz="1200" b="1" dirty="0">
                  <a:solidFill>
                    <a:schemeClr val="bg1"/>
                  </a:solidFill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7010400" y="1219200"/>
              <a:ext cx="1295400" cy="1295400"/>
              <a:chOff x="7010400" y="1219200"/>
              <a:chExt cx="1295400" cy="1295400"/>
            </a:xfrm>
          </p:grpSpPr>
          <p:pic>
            <p:nvPicPr>
              <p:cNvPr id="17" name="Picture 2"/>
              <p:cNvPicPr preferRelativeResize="0">
                <a:picLocks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010400" y="1219200"/>
                <a:ext cx="1295400" cy="12954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" name="Rectangle 17"/>
              <p:cNvSpPr/>
              <p:nvPr/>
            </p:nvSpPr>
            <p:spPr>
              <a:xfrm>
                <a:off x="7162800" y="1981200"/>
                <a:ext cx="85632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 smtClean="0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rPr>
                  <a:t>LD Sludge</a:t>
                </a:r>
                <a:endParaRPr lang="en-US" sz="1200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0800000" flipV="1">
            <a:off x="4724400" y="3276600"/>
            <a:ext cx="3790948" cy="2820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152401" y="942975"/>
            <a:ext cx="4257674" cy="52014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cs typeface="Times New Roman" pitchFamily="18" charset="0"/>
              </a:rPr>
              <a:t>Key Achievements</a:t>
            </a:r>
            <a:endParaRPr lang="en-US" sz="2400" b="1" dirty="0">
              <a:cs typeface="Times New Roman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cs typeface="Times New Roman" pitchFamily="18" charset="0"/>
              </a:rPr>
              <a:t>Waste </a:t>
            </a:r>
            <a:r>
              <a:rPr lang="en-US" sz="2400" dirty="0">
                <a:cs typeface="Times New Roman" pitchFamily="18" charset="0"/>
              </a:rPr>
              <a:t>to Value Added Product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cs typeface="Times New Roman" pitchFamily="18" charset="0"/>
              </a:rPr>
              <a:t>Techno-economic </a:t>
            </a:r>
            <a:r>
              <a:rPr lang="en-US" sz="2400" dirty="0">
                <a:cs typeface="Times New Roman" pitchFamily="18" charset="0"/>
              </a:rPr>
              <a:t>evaluation of the </a:t>
            </a:r>
            <a:r>
              <a:rPr lang="en-US" sz="2400" dirty="0" smtClean="0">
                <a:cs typeface="Times New Roman" pitchFamily="18" charset="0"/>
              </a:rPr>
              <a:t>reveals </a:t>
            </a:r>
            <a:r>
              <a:rPr lang="en-US" sz="2400" dirty="0">
                <a:cs typeface="Times New Roman" pitchFamily="18" charset="0"/>
              </a:rPr>
              <a:t>that the developed process is </a:t>
            </a:r>
            <a:r>
              <a:rPr lang="en-US" sz="2400" dirty="0" smtClean="0">
                <a:cs typeface="Times New Roman" pitchFamily="18" charset="0"/>
              </a:rPr>
              <a:t>much cheaper than </a:t>
            </a:r>
            <a:r>
              <a:rPr lang="en-US" sz="2400" dirty="0">
                <a:cs typeface="Times New Roman" pitchFamily="18" charset="0"/>
              </a:rPr>
              <a:t>the existing DRI making </a:t>
            </a:r>
            <a:r>
              <a:rPr lang="en-US" sz="2400" dirty="0" smtClean="0">
                <a:cs typeface="Times New Roman" pitchFamily="18" charset="0"/>
              </a:rPr>
              <a:t>process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cs typeface="Times New Roman" pitchFamily="18" charset="0"/>
              </a:rPr>
              <a:t>Approximate cost benefit of Rs.5000 per ton of DRI produced</a:t>
            </a:r>
            <a:endParaRPr lang="en-US" sz="2400" dirty="0">
              <a:cs typeface="Times New Roman" pitchFamily="18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cs typeface="Times New Roman" pitchFamily="18" charset="0"/>
              </a:rPr>
              <a:t>Patent </a:t>
            </a:r>
            <a:r>
              <a:rPr lang="en-US" sz="2400" dirty="0" smtClean="0">
                <a:cs typeface="Times New Roman" pitchFamily="18" charset="0"/>
              </a:rPr>
              <a:t>Filed and technology transferred</a:t>
            </a:r>
            <a:endParaRPr lang="en-US" sz="2400" dirty="0">
              <a:cs typeface="Times New Roman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80581" y="3939173"/>
            <a:ext cx="3387948" cy="2509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36173" y="1333501"/>
            <a:ext cx="1955801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6038850" y="5524500"/>
            <a:ext cx="1819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Tunnel Kiln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24950" y="5772150"/>
            <a:ext cx="2028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DRI produced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38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Ferromanganese by </a:t>
            </a:r>
            <a:r>
              <a:rPr lang="en-US" sz="32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silicothermic</a:t>
            </a:r>
            <a:r>
              <a:rPr lang="en-US" sz="32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smelting of </a:t>
            </a:r>
            <a:r>
              <a:rPr lang="en-US" sz="3200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Mn</a:t>
            </a:r>
            <a:r>
              <a:rPr lang="en-US" sz="3200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ore</a:t>
            </a:r>
            <a:endParaRPr lang="en-US" sz="3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512" y="2818037"/>
            <a:ext cx="1669067" cy="1251800"/>
          </a:xfrm>
          <a:prstGeom prst="rect">
            <a:avLst/>
          </a:prstGeom>
        </p:spPr>
      </p:pic>
      <p:pic>
        <p:nvPicPr>
          <p:cNvPr id="7" name="Picture 6" descr="F:\Dr. Navneet Singh Randhawa-16.05.2019\DSC_0244.JPG"/>
          <p:cNvPicPr/>
          <p:nvPr/>
        </p:nvPicPr>
        <p:blipFill rotWithShape="1">
          <a:blip r:embed="rId3" cstate="print">
            <a:lum bright="3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54" t="35215" r="37820" b="33616"/>
          <a:stretch/>
        </p:blipFill>
        <p:spPr bwMode="auto">
          <a:xfrm>
            <a:off x="2289942" y="5399151"/>
            <a:ext cx="1669067" cy="1221105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69" y="3298608"/>
            <a:ext cx="1535502" cy="167610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2308230" y="5426540"/>
            <a:ext cx="163463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LC </a:t>
            </a:r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FeMn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alloy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68726" y="2818086"/>
            <a:ext cx="163463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Slag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94188" y="4032940"/>
            <a:ext cx="3377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Slag (30%Mn) suitable for recycling in SiMn production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4872" y="600549"/>
            <a:ext cx="913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Mn 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493" y="623206"/>
            <a:ext cx="1498980" cy="696337"/>
          </a:xfrm>
          <a:prstGeom prst="trapezoid">
            <a:avLst/>
          </a:prstGeom>
          <a:solidFill>
            <a:srgbClr val="00206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Reduction roasting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7689" y="1783269"/>
            <a:ext cx="1414058" cy="908864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Roasted </a:t>
            </a:r>
          </a:p>
          <a:p>
            <a:pPr algn="ctr"/>
            <a:r>
              <a:rPr lang="en-US" b="1" dirty="0" smtClean="0"/>
              <a:t>Mn Ore</a:t>
            </a:r>
          </a:p>
        </p:txBody>
      </p:sp>
      <p:sp>
        <p:nvSpPr>
          <p:cNvPr id="15" name="Rounded Rectangle 14"/>
          <p:cNvSpPr/>
          <p:nvPr/>
        </p:nvSpPr>
        <p:spPr>
          <a:xfrm rot="5400000">
            <a:off x="-63345" y="3321689"/>
            <a:ext cx="2049131" cy="168215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337689" y="1943191"/>
            <a:ext cx="675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SiMn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975232" y="2415666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Lime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1391660" y="2695582"/>
            <a:ext cx="8515" cy="3638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683330" y="2295532"/>
            <a:ext cx="131246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64712" y="2296471"/>
            <a:ext cx="11688" cy="77248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376636" y="2696521"/>
            <a:ext cx="11213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98112" y="2750673"/>
            <a:ext cx="6763" cy="3563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6678" y="5279116"/>
            <a:ext cx="1021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Smelting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914400" y="1333757"/>
            <a:ext cx="0" cy="4572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10800000" flipV="1">
            <a:off x="1657459" y="830820"/>
            <a:ext cx="699158" cy="20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16200000">
            <a:off x="4080790" y="3615864"/>
            <a:ext cx="0" cy="2743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905000" y="3630930"/>
            <a:ext cx="609600" cy="171450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876425" y="4469130"/>
            <a:ext cx="647319" cy="8343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497871" y="735966"/>
            <a:ext cx="562697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400" b="1" dirty="0" smtClean="0">
                <a:solidFill>
                  <a:srgbClr val="000099"/>
                </a:solidFill>
              </a:rPr>
              <a:t>Key Process Features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sz="2400" dirty="0" err="1" smtClean="0"/>
              <a:t>Carbothermic</a:t>
            </a:r>
            <a:r>
              <a:rPr lang="en-US" sz="2400" dirty="0" smtClean="0"/>
              <a:t> pre-reduction in rotary kiln</a:t>
            </a:r>
          </a:p>
          <a:p>
            <a:pPr marL="342900" indent="-34290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Main reductant in EAF: </a:t>
            </a:r>
            <a:r>
              <a:rPr lang="en-US" sz="2400" dirty="0" err="1" smtClean="0"/>
              <a:t>SiMn</a:t>
            </a:r>
            <a:r>
              <a:rPr lang="en-US" sz="2400" dirty="0" smtClean="0"/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535956" y="2154027"/>
            <a:ext cx="61866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0099"/>
                </a:solidFill>
              </a:rPr>
              <a:t>Advantages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Fast process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 smtClean="0"/>
              <a:t>Mn</a:t>
            </a:r>
            <a:r>
              <a:rPr lang="en-US" sz="2400" dirty="0" smtClean="0"/>
              <a:t> </a:t>
            </a:r>
            <a:r>
              <a:rPr lang="en-US" sz="2400" dirty="0"/>
              <a:t>recovery &gt;70</a:t>
            </a:r>
            <a:r>
              <a:rPr lang="en-US" sz="2400" dirty="0" smtClean="0"/>
              <a:t>%  (≤60% in industry)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Energy consumption: 500 </a:t>
            </a:r>
            <a:r>
              <a:rPr lang="en-US" sz="2400" dirty="0"/>
              <a:t>kWh/ton </a:t>
            </a:r>
            <a:r>
              <a:rPr lang="en-US" sz="2400" dirty="0" smtClean="0"/>
              <a:t>(2000 kWh/t in industry)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Process readiness: TRL-6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648325" y="4803708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Upscaling Plans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In </a:t>
            </a:r>
            <a:r>
              <a:rPr lang="en-US" sz="2400" dirty="0"/>
              <a:t>collaboration with </a:t>
            </a:r>
            <a:r>
              <a:rPr lang="en-US" sz="2400" dirty="0" err="1"/>
              <a:t>Chandrapur</a:t>
            </a:r>
            <a:r>
              <a:rPr lang="en-US" sz="2400" dirty="0"/>
              <a:t> Ferroalloy Plant (SAIL)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Project approved for sponsorship by  </a:t>
            </a:r>
            <a:r>
              <a:rPr lang="en-US" sz="2400" dirty="0" err="1"/>
              <a:t>MoS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2325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3200" dirty="0">
                <a:solidFill>
                  <a:schemeClr val="bg1"/>
                </a:solidFill>
              </a:rPr>
              <a:t>Alternate (Gas </a:t>
            </a:r>
            <a:r>
              <a:rPr lang="en-US" sz="3200" dirty="0" smtClean="0">
                <a:solidFill>
                  <a:schemeClr val="bg1"/>
                </a:solidFill>
              </a:rPr>
              <a:t>Based) </a:t>
            </a:r>
            <a:r>
              <a:rPr lang="en-US" sz="3200" dirty="0">
                <a:solidFill>
                  <a:schemeClr val="bg1"/>
                </a:solidFill>
              </a:rPr>
              <a:t>Reduction Process for Low Grade </a:t>
            </a:r>
            <a:r>
              <a:rPr lang="en-US" sz="3200" dirty="0" err="1">
                <a:solidFill>
                  <a:schemeClr val="bg1"/>
                </a:solidFill>
              </a:rPr>
              <a:t>Mn</a:t>
            </a:r>
            <a:r>
              <a:rPr lang="en-US" sz="3200" dirty="0">
                <a:solidFill>
                  <a:schemeClr val="bg1"/>
                </a:solidFill>
              </a:rPr>
              <a:t> Ore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42153" y="1647827"/>
            <a:ext cx="6411047" cy="3476623"/>
            <a:chOff x="-6" y="-34460"/>
            <a:chExt cx="5304478" cy="3144631"/>
          </a:xfrm>
        </p:grpSpPr>
        <p:sp>
          <p:nvSpPr>
            <p:cNvPr id="5" name="Rectangle 4"/>
            <p:cNvSpPr/>
            <p:nvPr/>
          </p:nvSpPr>
          <p:spPr>
            <a:xfrm rot="5400000">
              <a:off x="2044324" y="-814869"/>
              <a:ext cx="938877" cy="2568616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6" name="Rectangle 5"/>
            <p:cNvSpPr/>
            <p:nvPr/>
          </p:nvSpPr>
          <p:spPr>
            <a:xfrm rot="16200000">
              <a:off x="-262822" y="2400197"/>
              <a:ext cx="815825" cy="29019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0"/>
                </a:spcAft>
              </a:pPr>
              <a:r>
                <a:rPr lang="en-US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b="1" kern="1200" baseline="-250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b="1" kern="12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gas</a:t>
              </a:r>
              <a:endParaRPr lang="en-IN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 flipV="1">
              <a:off x="589805" y="429659"/>
              <a:ext cx="610555" cy="211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8" name="Rectangle 7"/>
            <p:cNvSpPr/>
            <p:nvPr/>
          </p:nvSpPr>
          <p:spPr>
            <a:xfrm>
              <a:off x="3797914" y="31006"/>
              <a:ext cx="1419867" cy="42238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0"/>
                </a:spcAft>
              </a:pPr>
              <a:r>
                <a:rPr lang="en-US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By-pass valve</a:t>
              </a:r>
              <a:endPara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300948" y="938919"/>
              <a:ext cx="2387928" cy="33616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0"/>
                </a:spcAft>
              </a:pPr>
              <a:r>
                <a:rPr lang="en-US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Horizontal </a:t>
              </a:r>
              <a:r>
                <a:rPr lang="en-US" b="1" kern="12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tube</a:t>
              </a:r>
              <a:r>
                <a:rPr lang="en-IN" dirty="0">
                  <a:latin typeface="Times New Roman" panose="02020603050405020304" pitchFamily="18" charset="0"/>
                  <a:ea typeface="Times New Roman" panose="02020603050405020304" pitchFamily="18" charset="0"/>
                </a:rPr>
                <a:t> </a:t>
              </a:r>
              <a:r>
                <a:rPr lang="en-US" b="1" dirty="0">
                  <a:solidFill>
                    <a:srgbClr val="00000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f</a:t>
              </a:r>
              <a:r>
                <a:rPr lang="en-US" b="1" kern="1200" dirty="0" smtClean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urnace</a:t>
              </a:r>
              <a:endPara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789075" y="450441"/>
              <a:ext cx="357448" cy="298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>
            <a:xfrm>
              <a:off x="4134482" y="446010"/>
              <a:ext cx="357448" cy="298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grpSp>
          <p:nvGrpSpPr>
            <p:cNvPr id="12" name="Group 11"/>
            <p:cNvGrpSpPr/>
            <p:nvPr/>
          </p:nvGrpSpPr>
          <p:grpSpPr>
            <a:xfrm rot="5400000">
              <a:off x="4027021" y="360168"/>
              <a:ext cx="256996" cy="167496"/>
              <a:chOff x="4027021" y="360168"/>
              <a:chExt cx="398332" cy="245905"/>
            </a:xfrm>
          </p:grpSpPr>
          <p:sp>
            <p:nvSpPr>
              <p:cNvPr id="50" name="Isosceles Triangle 49"/>
              <p:cNvSpPr/>
              <p:nvPr/>
            </p:nvSpPr>
            <p:spPr>
              <a:xfrm rot="16200000">
                <a:off x="4205744" y="381629"/>
                <a:ext cx="241070" cy="198148"/>
              </a:xfrm>
              <a:prstGeom prst="triangl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en-IN"/>
              </a:p>
            </p:txBody>
          </p:sp>
          <p:sp>
            <p:nvSpPr>
              <p:cNvPr id="51" name="Isosceles Triangle 50"/>
              <p:cNvSpPr/>
              <p:nvPr/>
            </p:nvSpPr>
            <p:spPr>
              <a:xfrm rot="16200000" flipV="1">
                <a:off x="4006578" y="385446"/>
                <a:ext cx="241070" cy="200184"/>
              </a:xfrm>
              <a:prstGeom prst="triangl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endParaRPr lang="en-IN"/>
              </a:p>
            </p:txBody>
          </p:sp>
        </p:grpSp>
        <p:cxnSp>
          <p:nvCxnSpPr>
            <p:cNvPr id="13" name="Straight Connector 12"/>
            <p:cNvCxnSpPr/>
            <p:nvPr/>
          </p:nvCxnSpPr>
          <p:spPr>
            <a:xfrm>
              <a:off x="4491930" y="444560"/>
              <a:ext cx="0" cy="774529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sp>
          <p:nvSpPr>
            <p:cNvPr id="14" name="Rectangle 13"/>
            <p:cNvSpPr/>
            <p:nvPr/>
          </p:nvSpPr>
          <p:spPr>
            <a:xfrm>
              <a:off x="4235973" y="1144920"/>
              <a:ext cx="695223" cy="711429"/>
            </a:xfrm>
            <a:prstGeom prst="rect">
              <a:avLst/>
            </a:prstGeom>
            <a:gradFill flip="none" rotWithShape="1">
              <a:gsLst>
                <a:gs pos="0">
                  <a:srgbClr val="00B0F0">
                    <a:tint val="66000"/>
                    <a:satMod val="160000"/>
                  </a:srgbClr>
                </a:gs>
                <a:gs pos="50000">
                  <a:srgbClr val="00B0F0">
                    <a:tint val="44500"/>
                    <a:satMod val="160000"/>
                  </a:srgbClr>
                </a:gs>
                <a:gs pos="100000">
                  <a:srgbClr val="00B0F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259813" y="-34460"/>
              <a:ext cx="863874" cy="3144631"/>
              <a:chOff x="259813" y="-34460"/>
              <a:chExt cx="863874" cy="3144631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306820" y="2197267"/>
                <a:ext cx="224441" cy="889390"/>
                <a:chOff x="306820" y="2197268"/>
                <a:chExt cx="523702" cy="1820487"/>
              </a:xfrm>
              <a:gradFill flip="none" rotWithShape="1">
                <a:gsLst>
                  <a:gs pos="0">
                    <a:sysClr val="windowText" lastClr="000000">
                      <a:tint val="66000"/>
                      <a:satMod val="160000"/>
                    </a:sysClr>
                  </a:gs>
                  <a:gs pos="50000">
                    <a:sysClr val="windowText" lastClr="000000">
                      <a:tint val="44500"/>
                      <a:satMod val="160000"/>
                    </a:sysClr>
                  </a:gs>
                  <a:gs pos="100000">
                    <a:sysClr val="windowText" lastClr="000000">
                      <a:tint val="23500"/>
                      <a:satMod val="160000"/>
                    </a:sysClr>
                  </a:gs>
                </a:gsLst>
                <a:lin ang="5400000" scaled="1"/>
                <a:tileRect/>
              </a:gradFill>
            </p:grpSpPr>
            <p:sp>
              <p:nvSpPr>
                <p:cNvPr id="48" name="Oval 47"/>
                <p:cNvSpPr/>
                <p:nvPr/>
              </p:nvSpPr>
              <p:spPr>
                <a:xfrm>
                  <a:off x="306820" y="2197268"/>
                  <a:ext cx="523702" cy="581891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IN"/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306820" y="2488213"/>
                  <a:ext cx="523702" cy="1529542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IN"/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639326" y="2197267"/>
                <a:ext cx="224441" cy="889390"/>
                <a:chOff x="639326" y="2197268"/>
                <a:chExt cx="523702" cy="1820487"/>
              </a:xfrm>
              <a:gradFill flip="none" rotWithShape="1">
                <a:gsLst>
                  <a:gs pos="0">
                    <a:srgbClr val="4472C4">
                      <a:tint val="66000"/>
                      <a:satMod val="160000"/>
                    </a:srgbClr>
                  </a:gs>
                  <a:gs pos="50000">
                    <a:srgbClr val="4472C4">
                      <a:tint val="44500"/>
                      <a:satMod val="160000"/>
                    </a:srgbClr>
                  </a:gs>
                  <a:gs pos="100000">
                    <a:srgbClr val="4472C4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grpSpPr>
            <p:sp>
              <p:nvSpPr>
                <p:cNvPr id="46" name="Oval 45"/>
                <p:cNvSpPr/>
                <p:nvPr/>
              </p:nvSpPr>
              <p:spPr>
                <a:xfrm>
                  <a:off x="639326" y="2197268"/>
                  <a:ext cx="523702" cy="581891"/>
                </a:xfrm>
                <a:prstGeom prst="ellips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IN"/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>
                  <a:off x="639326" y="2488213"/>
                  <a:ext cx="523702" cy="1529542"/>
                </a:xfrm>
                <a:prstGeom prst="rect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IN"/>
                </a:p>
              </p:txBody>
            </p:sp>
          </p:grpSp>
          <p:grpSp>
            <p:nvGrpSpPr>
              <p:cNvPr id="21" name="Group 20"/>
              <p:cNvGrpSpPr/>
              <p:nvPr/>
            </p:nvGrpSpPr>
            <p:grpSpPr>
              <a:xfrm>
                <a:off x="290194" y="1681920"/>
                <a:ext cx="257014" cy="167484"/>
                <a:chOff x="290194" y="1681920"/>
                <a:chExt cx="398332" cy="245905"/>
              </a:xfrm>
            </p:grpSpPr>
            <p:sp>
              <p:nvSpPr>
                <p:cNvPr id="44" name="Isosceles Triangle 43"/>
                <p:cNvSpPr/>
                <p:nvPr/>
              </p:nvSpPr>
              <p:spPr>
                <a:xfrm rot="16200000">
                  <a:off x="468917" y="1703381"/>
                  <a:ext cx="241070" cy="198148"/>
                </a:xfrm>
                <a:prstGeom prst="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45" name="Isosceles Triangle 44"/>
                <p:cNvSpPr/>
                <p:nvPr/>
              </p:nvSpPr>
              <p:spPr>
                <a:xfrm rot="16200000" flipV="1">
                  <a:off x="269751" y="1707198"/>
                  <a:ext cx="241070" cy="200184"/>
                </a:xfrm>
                <a:prstGeom prst="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cxnSp>
            <p:nvCxnSpPr>
              <p:cNvPr id="22" name="Straight Connector 21"/>
              <p:cNvCxnSpPr/>
              <p:nvPr/>
            </p:nvCxnSpPr>
            <p:spPr>
              <a:xfrm flipV="1">
                <a:off x="419040" y="1211843"/>
                <a:ext cx="0" cy="982134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23" name="Group 22"/>
              <p:cNvGrpSpPr/>
              <p:nvPr/>
            </p:nvGrpSpPr>
            <p:grpSpPr>
              <a:xfrm>
                <a:off x="519853" y="430592"/>
                <a:ext cx="162775" cy="785102"/>
                <a:chOff x="519853" y="430592"/>
                <a:chExt cx="207818" cy="1448495"/>
              </a:xfrm>
            </p:grpSpPr>
            <p:sp>
              <p:nvSpPr>
                <p:cNvPr id="31" name="Flowchart: Process 30"/>
                <p:cNvSpPr/>
                <p:nvPr/>
              </p:nvSpPr>
              <p:spPr>
                <a:xfrm>
                  <a:off x="519853" y="552552"/>
                  <a:ext cx="207818" cy="1159286"/>
                </a:xfrm>
                <a:prstGeom prst="flowChartProcess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cxnSp>
              <p:nvCxnSpPr>
                <p:cNvPr id="32" name="Straight Connector 31"/>
                <p:cNvCxnSpPr/>
                <p:nvPr/>
              </p:nvCxnSpPr>
              <p:spPr>
                <a:xfrm>
                  <a:off x="623761" y="1698924"/>
                  <a:ext cx="1" cy="180163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623760" y="430592"/>
                  <a:ext cx="2" cy="12196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519853" y="663077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519853" y="771142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519853" y="887520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519853" y="970647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8" name="Straight Connector 37"/>
                <p:cNvCxnSpPr/>
                <p:nvPr/>
              </p:nvCxnSpPr>
              <p:spPr>
                <a:xfrm>
                  <a:off x="532321" y="1051847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532321" y="1138580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532321" y="1219462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532321" y="1327527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532321" y="1424718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532321" y="1547900"/>
                  <a:ext cx="103907" cy="0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24" name="Rectangle 23"/>
              <p:cNvSpPr/>
              <p:nvPr/>
            </p:nvSpPr>
            <p:spPr>
              <a:xfrm rot="16200000">
                <a:off x="-228342" y="453695"/>
                <a:ext cx="1243007" cy="266698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0"/>
                  </a:spcAft>
                </a:pPr>
                <a:r>
                  <a:rPr lang="en-US" b="1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Rotameter</a:t>
                </a:r>
                <a:endParaRPr lang="en-IN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  <p:cxnSp>
            <p:nvCxnSpPr>
              <p:cNvPr id="25" name="Straight Connector 24"/>
              <p:cNvCxnSpPr/>
              <p:nvPr/>
            </p:nvCxnSpPr>
            <p:spPr>
              <a:xfrm flipH="1" flipV="1">
                <a:off x="758863" y="1208852"/>
                <a:ext cx="5152" cy="988416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grpSp>
            <p:nvGrpSpPr>
              <p:cNvPr id="26" name="Group 25"/>
              <p:cNvGrpSpPr/>
              <p:nvPr/>
            </p:nvGrpSpPr>
            <p:grpSpPr>
              <a:xfrm>
                <a:off x="631014" y="1690232"/>
                <a:ext cx="257014" cy="167484"/>
                <a:chOff x="631014" y="1690232"/>
                <a:chExt cx="398332" cy="245905"/>
              </a:xfrm>
            </p:grpSpPr>
            <p:sp>
              <p:nvSpPr>
                <p:cNvPr id="29" name="Isosceles Triangle 28"/>
                <p:cNvSpPr/>
                <p:nvPr/>
              </p:nvSpPr>
              <p:spPr>
                <a:xfrm rot="16200000">
                  <a:off x="809737" y="1711693"/>
                  <a:ext cx="241070" cy="198148"/>
                </a:xfrm>
                <a:prstGeom prst="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  <p:sp>
              <p:nvSpPr>
                <p:cNvPr id="30" name="Isosceles Triangle 29"/>
                <p:cNvSpPr/>
                <p:nvPr/>
              </p:nvSpPr>
              <p:spPr>
                <a:xfrm rot="16200000" flipV="1">
                  <a:off x="610571" y="1715510"/>
                  <a:ext cx="241070" cy="200184"/>
                </a:xfrm>
                <a:prstGeom prst="triangle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endParaRPr lang="en-IN"/>
                </a:p>
              </p:txBody>
            </p:sp>
          </p:grpSp>
          <p:cxnSp>
            <p:nvCxnSpPr>
              <p:cNvPr id="27" name="Straight Connector 26"/>
              <p:cNvCxnSpPr/>
              <p:nvPr/>
            </p:nvCxnSpPr>
            <p:spPr>
              <a:xfrm>
                <a:off x="422515" y="1216931"/>
                <a:ext cx="357448" cy="2980"/>
              </a:xfrm>
              <a:prstGeom prst="line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sp>
            <p:nvSpPr>
              <p:cNvPr id="28" name="Rectangle 27"/>
              <p:cNvSpPr/>
              <p:nvPr/>
            </p:nvSpPr>
            <p:spPr>
              <a:xfrm rot="16200000">
                <a:off x="484921" y="2471405"/>
                <a:ext cx="1025439" cy="252093"/>
              </a:xfrm>
              <a:prstGeom prst="rect">
                <a:avLst/>
              </a:prstGeom>
            </p:spPr>
            <p:txBody>
              <a:bodyPr wrap="square">
                <a:noAutofit/>
              </a:bodyPr>
              <a:lstStyle/>
              <a:p>
                <a:pPr algn="ctr">
                  <a:lnSpc>
                    <a:spcPct val="106000"/>
                  </a:lnSpc>
                  <a:spcAft>
                    <a:spcPts val="0"/>
                  </a:spcAft>
                </a:pPr>
                <a:r>
                  <a:rPr lang="en-US" b="1" kern="12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LPG gas</a:t>
                </a:r>
                <a:endParaRPr lang="en-IN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</a:endParaRPr>
              </a:p>
            </p:txBody>
          </p:sp>
        </p:grpSp>
        <p:sp>
          <p:nvSpPr>
            <p:cNvPr id="16" name="Rectangle 15"/>
            <p:cNvSpPr/>
            <p:nvPr/>
          </p:nvSpPr>
          <p:spPr>
            <a:xfrm>
              <a:off x="3862258" y="1921022"/>
              <a:ext cx="1442214" cy="323769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lnSpc>
                  <a:spcPct val="106000"/>
                </a:lnSpc>
                <a:spcAft>
                  <a:spcPts val="0"/>
                </a:spcAft>
              </a:pPr>
              <a:r>
                <a:rPr lang="en-US" b="1" kern="120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Water bath</a:t>
              </a:r>
              <a:endParaRPr lang="en-IN" dirty="0">
                <a:effectLst/>
                <a:latin typeface="Times New Roman" panose="02020603050405020304" pitchFamily="18" charset="0"/>
                <a:ea typeface="Calibri" panose="020F050202020403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46328" y="204298"/>
              <a:ext cx="91439" cy="498723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797075" y="204298"/>
              <a:ext cx="91439" cy="498723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IN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52449" y="5553075"/>
            <a:ext cx="5876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Novelty :</a:t>
            </a:r>
            <a:r>
              <a:rPr lang="en-US" sz="2400" dirty="0" smtClean="0"/>
              <a:t> Using producer gas as a reductant</a:t>
            </a:r>
            <a:endParaRPr lang="en-IN" sz="2400" dirty="0"/>
          </a:p>
        </p:txBody>
      </p:sp>
      <p:sp>
        <p:nvSpPr>
          <p:cNvPr id="53" name="TextBox 52"/>
          <p:cNvSpPr txBox="1"/>
          <p:nvPr/>
        </p:nvSpPr>
        <p:spPr>
          <a:xfrm>
            <a:off x="6781799" y="1884254"/>
            <a:ext cx="510540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SzPct val="120000"/>
              <a:buFont typeface="Wingdings" panose="05000000000000000000" pitchFamily="2" charset="2"/>
              <a:buChar char="q"/>
            </a:pPr>
            <a:r>
              <a:rPr lang="en-IN" sz="2400" dirty="0" smtClean="0"/>
              <a:t>High calorific coal (&gt;10,000 kcal/kg) essential for viability of Producer’s gas as an alternate reductant</a:t>
            </a:r>
          </a:p>
          <a:p>
            <a:pPr marL="342900" indent="-342900" algn="just">
              <a:buSzPct val="120000"/>
              <a:buFont typeface="Wingdings" panose="05000000000000000000" pitchFamily="2" charset="2"/>
              <a:buChar char="q"/>
            </a:pPr>
            <a:r>
              <a:rPr lang="en-IN" sz="2400" dirty="0" smtClean="0"/>
              <a:t>LPG was found to be a better reductant with maximum reduction efficiency of 93% at 800 </a:t>
            </a:r>
            <a:r>
              <a:rPr lang="en-IN" sz="2400" baseline="30000" dirty="0" err="1" smtClean="0"/>
              <a:t>o</a:t>
            </a:r>
            <a:r>
              <a:rPr lang="en-IN" sz="2400" dirty="0" err="1" smtClean="0"/>
              <a:t>C</a:t>
            </a:r>
            <a:endParaRPr lang="en-IN" sz="2400" dirty="0"/>
          </a:p>
          <a:p>
            <a:pPr marL="342900" indent="-342900" algn="just">
              <a:buSzPct val="120000"/>
              <a:buFont typeface="Wingdings" panose="05000000000000000000" pitchFamily="2" charset="2"/>
              <a:buChar char="q"/>
            </a:pPr>
            <a:r>
              <a:rPr lang="en-IN" sz="2400" dirty="0" smtClean="0"/>
              <a:t>LPG reduction process was scaled up to 20 kg/batch; preliminary cost estimation indicated LPG reduction is cheaper than coal/coke base reduction process</a:t>
            </a:r>
          </a:p>
          <a:p>
            <a:pPr marL="342900" indent="-342900" algn="just">
              <a:buSzPct val="120000"/>
              <a:buFont typeface="Wingdings" panose="05000000000000000000" pitchFamily="2" charset="2"/>
              <a:buChar char="q"/>
            </a:pPr>
            <a:r>
              <a:rPr lang="en-US" sz="2400" dirty="0" smtClean="0"/>
              <a:t>Patent filed jointly with MOIL</a:t>
            </a:r>
            <a:endParaRPr lang="en-IN" sz="2400" dirty="0"/>
          </a:p>
        </p:txBody>
      </p:sp>
      <p:sp>
        <p:nvSpPr>
          <p:cNvPr id="54" name="TextBox 53"/>
          <p:cNvSpPr txBox="1"/>
          <p:nvPr/>
        </p:nvSpPr>
        <p:spPr>
          <a:xfrm>
            <a:off x="6970395" y="903732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Important Findings &amp; Outputs</a:t>
            </a:r>
            <a:endParaRPr lang="en-IN" sz="2400" b="1" dirty="0"/>
          </a:p>
        </p:txBody>
      </p:sp>
      <p:sp>
        <p:nvSpPr>
          <p:cNvPr id="55" name="TextBox 54"/>
          <p:cNvSpPr txBox="1"/>
          <p:nvPr/>
        </p:nvSpPr>
        <p:spPr>
          <a:xfrm>
            <a:off x="2314575" y="4371975"/>
            <a:ext cx="255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Sponsor : </a:t>
            </a:r>
            <a:r>
              <a:rPr lang="en-US" sz="2400" i="1" dirty="0" smtClean="0"/>
              <a:t>MOIL</a:t>
            </a:r>
            <a:endParaRPr lang="en-IN" sz="2400" i="1" dirty="0"/>
          </a:p>
        </p:txBody>
      </p:sp>
    </p:spTree>
    <p:extLst>
      <p:ext uri="{BB962C8B-B14F-4D97-AF65-F5344CB8AC3E}">
        <p14:creationId xmlns:p14="http://schemas.microsoft.com/office/powerpoint/2010/main" val="33997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Valorization of Industrial Wastes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11346" y="626535"/>
            <a:ext cx="77567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R</a:t>
            </a:r>
            <a:r>
              <a:rPr lang="en-US" altLang="en-US" sz="2800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ed </a:t>
            </a:r>
            <a:r>
              <a:rPr lang="en-US" altLang="en-US" sz="2800" dirty="0">
                <a:solidFill>
                  <a:srgbClr val="FF0000"/>
                </a:solidFill>
                <a:cs typeface="Times New Roman" panose="02020603050405020304" pitchFamily="18" charset="0"/>
              </a:rPr>
              <a:t>oxide pigment from waste chloride pickle liquor 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3907874" y="1084975"/>
            <a:ext cx="351210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/>
              <a:t>Process </a:t>
            </a:r>
            <a:r>
              <a:rPr lang="en-US" sz="2400" b="1" dirty="0" smtClean="0"/>
              <a:t>transferred </a:t>
            </a:r>
            <a:r>
              <a:rPr lang="en-US" sz="2400" b="1" dirty="0"/>
              <a:t>to 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sz="2400" b="1" dirty="0" smtClean="0"/>
              <a:t>Tata Pigments 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en-US" sz="2400" b="1" dirty="0" smtClean="0"/>
              <a:t>Rang </a:t>
            </a:r>
            <a:r>
              <a:rPr lang="en-US" sz="2400" b="1" dirty="0" err="1" smtClean="0"/>
              <a:t>Sarjan</a:t>
            </a:r>
            <a:r>
              <a:rPr lang="en-US" sz="2400" b="1" dirty="0" smtClean="0"/>
              <a:t> Chemicals</a:t>
            </a:r>
            <a:endParaRPr lang="en-IN" sz="2400" dirty="0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7458075" y="1150203"/>
            <a:ext cx="4657725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 smtClean="0">
                <a:solidFill>
                  <a:srgbClr val="008E00"/>
                </a:solidFill>
              </a:rPr>
              <a:t>NRDC National Innovation Award of the Year 2020</a:t>
            </a:r>
            <a:endParaRPr lang="en-US" altLang="en-US" sz="2400" dirty="0">
              <a:solidFill>
                <a:srgbClr val="008E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00812" y="2596634"/>
            <a:ext cx="66745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Complete Value realization from Copper Slag</a:t>
            </a:r>
            <a:endParaRPr lang="en-IN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05250" y="3896410"/>
            <a:ext cx="806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rocess demonstrated </a:t>
            </a:r>
            <a:r>
              <a:rPr lang="en-US" sz="2400" dirty="0"/>
              <a:t>and transferred to </a:t>
            </a:r>
            <a:r>
              <a:rPr lang="en-US" sz="2400" b="1" dirty="0" err="1" smtClean="0"/>
              <a:t>Sterlite</a:t>
            </a:r>
            <a:r>
              <a:rPr lang="en-US" sz="2400" b="1" dirty="0" smtClean="0"/>
              <a:t> Copper </a:t>
            </a:r>
            <a:endParaRPr lang="en-IN" altLang="en-US" sz="2400" b="1" dirty="0">
              <a:latin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48645" y="4606409"/>
            <a:ext cx="47365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dirty="0">
                <a:solidFill>
                  <a:srgbClr val="FF0000"/>
                </a:solidFill>
                <a:cs typeface="Segoe UI" panose="020B0502040204020203" pitchFamily="34" charset="0"/>
              </a:rPr>
              <a:t>Vanadium from spent catalysts </a:t>
            </a:r>
          </a:p>
        </p:txBody>
      </p:sp>
      <p:sp>
        <p:nvSpPr>
          <p:cNvPr id="9" name="Rectangle 8"/>
          <p:cNvSpPr/>
          <p:nvPr/>
        </p:nvSpPr>
        <p:spPr>
          <a:xfrm>
            <a:off x="3924299" y="3096310"/>
            <a:ext cx="77152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Single step </a:t>
            </a:r>
            <a:r>
              <a:rPr lang="en-US" sz="2400" dirty="0" smtClean="0"/>
              <a:t>treatment with no </a:t>
            </a:r>
            <a:r>
              <a:rPr lang="en-US" sz="2400" dirty="0"/>
              <a:t>solid/liquid </a:t>
            </a:r>
            <a:r>
              <a:rPr lang="en-US" sz="2400" dirty="0" smtClean="0"/>
              <a:t>effluent, producing high purity  Si0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and Ferric </a:t>
            </a:r>
            <a:r>
              <a:rPr lang="en-US" sz="2400" dirty="0" err="1" smtClean="0"/>
              <a:t>sulphate</a:t>
            </a:r>
            <a:endParaRPr lang="en-IN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962399" y="5143500"/>
            <a:ext cx="75152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Valorizing discarded catalysts used in contact process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Produce high purity V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O5 by acid leaching and </a:t>
            </a:r>
            <a:r>
              <a:rPr lang="en-US" sz="2400" dirty="0" err="1" smtClean="0"/>
              <a:t>ammonical</a:t>
            </a:r>
            <a:r>
              <a:rPr lang="en-US" sz="2400" dirty="0" smtClean="0"/>
              <a:t> precipitation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Joint Patent with </a:t>
            </a:r>
            <a:r>
              <a:rPr lang="en-US" sz="2400" b="1" dirty="0" err="1" smtClean="0"/>
              <a:t>Hindusthan</a:t>
            </a:r>
            <a:r>
              <a:rPr lang="en-US" sz="2400" b="1" dirty="0" smtClean="0"/>
              <a:t> Zinc</a:t>
            </a:r>
            <a:endParaRPr lang="en-IN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5249" y="647700"/>
            <a:ext cx="3362326" cy="3108543"/>
          </a:xfrm>
          <a:prstGeom prst="rect">
            <a:avLst/>
          </a:prstGeom>
          <a:noFill/>
          <a:ln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214283"/>
                </a:solidFill>
              </a:rPr>
              <a:t>National Leader in Industrial Wastes Valorizations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2800" b="1" dirty="0" smtClean="0">
              <a:solidFill>
                <a:srgbClr val="214283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srgbClr val="214283"/>
                </a:solidFill>
              </a:rPr>
              <a:t>At least 20 projects carried out in 2016-21</a:t>
            </a:r>
            <a:endParaRPr lang="en-IN" sz="2800" b="1" dirty="0">
              <a:solidFill>
                <a:srgbClr val="214283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40969" t="18500" r="21379" b="12201"/>
          <a:stretch>
            <a:fillRect/>
          </a:stretch>
        </p:blipFill>
        <p:spPr bwMode="auto">
          <a:xfrm>
            <a:off x="142875" y="4034947"/>
            <a:ext cx="3353790" cy="2823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Straight Connector 13"/>
          <p:cNvCxnSpPr/>
          <p:nvPr/>
        </p:nvCxnSpPr>
        <p:spPr>
          <a:xfrm flipV="1">
            <a:off x="4000500" y="2409825"/>
            <a:ext cx="80867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990975" y="4533900"/>
            <a:ext cx="80867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051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104775" y="3288201"/>
            <a:ext cx="1800000" cy="1800000"/>
            <a:chOff x="1338864" y="4918019"/>
            <a:chExt cx="1800000" cy="1800000"/>
          </a:xfrm>
        </p:grpSpPr>
        <p:sp>
          <p:nvSpPr>
            <p:cNvPr id="43" name="Oval 24"/>
            <p:cNvSpPr>
              <a:spLocks noChangeArrowheads="1"/>
            </p:cNvSpPr>
            <p:nvPr/>
          </p:nvSpPr>
          <p:spPr bwMode="gray">
            <a:xfrm>
              <a:off x="1338864" y="4918019"/>
              <a:ext cx="1800000" cy="1800000"/>
            </a:xfrm>
            <a:prstGeom prst="ellipse">
              <a:avLst/>
            </a:prstGeom>
            <a:gradFill rotWithShape="1">
              <a:gsLst>
                <a:gs pos="0">
                  <a:srgbClr val="BE9932"/>
                </a:gs>
                <a:gs pos="100000">
                  <a:srgbClr val="3C301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44" name="Text Box 28"/>
            <p:cNvSpPr txBox="1">
              <a:spLocks noChangeArrowheads="1"/>
            </p:cNvSpPr>
            <p:nvPr/>
          </p:nvSpPr>
          <p:spPr bwMode="gray">
            <a:xfrm>
              <a:off x="1425588" y="5609832"/>
              <a:ext cx="170271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 err="1" smtClean="0">
                  <a:solidFill>
                    <a:srgbClr val="99FFCC"/>
                  </a:solidFill>
                  <a:latin typeface="Verdana" panose="020B0604030504040204" pitchFamily="34" charset="0"/>
                </a:rPr>
                <a:t>Cenosphere</a:t>
              </a:r>
              <a:endParaRPr lang="en-US" altLang="en-US" sz="2000" dirty="0">
                <a:solidFill>
                  <a:srgbClr val="99FFCC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1908495" y="3216173"/>
            <a:ext cx="1800000" cy="1800000"/>
            <a:chOff x="2752559" y="1879599"/>
            <a:chExt cx="1800000" cy="1800000"/>
          </a:xfrm>
        </p:grpSpPr>
        <p:sp>
          <p:nvSpPr>
            <p:cNvPr id="34" name="Oval 23"/>
            <p:cNvSpPr>
              <a:spLocks noChangeArrowheads="1"/>
            </p:cNvSpPr>
            <p:nvPr/>
          </p:nvSpPr>
          <p:spPr bwMode="gray">
            <a:xfrm>
              <a:off x="2752559" y="1879599"/>
              <a:ext cx="1800000" cy="1800000"/>
            </a:xfrm>
            <a:prstGeom prst="ellipse">
              <a:avLst/>
            </a:prstGeom>
            <a:gradFill rotWithShape="1">
              <a:gsLst>
                <a:gs pos="0">
                  <a:srgbClr val="70B040"/>
                </a:gs>
                <a:gs pos="100000">
                  <a:srgbClr val="273D16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35" name="Text Box 29"/>
            <p:cNvSpPr txBox="1">
              <a:spLocks noChangeArrowheads="1"/>
            </p:cNvSpPr>
            <p:nvPr/>
          </p:nvSpPr>
          <p:spPr bwMode="gray">
            <a:xfrm>
              <a:off x="2949846" y="2200459"/>
              <a:ext cx="135149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 dirty="0" smtClean="0">
                  <a:solidFill>
                    <a:srgbClr val="99FFCC"/>
                  </a:solidFill>
                  <a:latin typeface="Verdana" panose="020B0604030504040204" pitchFamily="34" charset="0"/>
                </a:rPr>
                <a:t>Wear resistant ceramics</a:t>
              </a:r>
              <a:endParaRPr lang="en-US" altLang="en-US" sz="2000" dirty="0">
                <a:solidFill>
                  <a:srgbClr val="99FFCC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04775" y="5058000"/>
            <a:ext cx="1800000" cy="1800000"/>
            <a:chOff x="4718961" y="1259404"/>
            <a:chExt cx="1800000" cy="1800000"/>
          </a:xfrm>
        </p:grpSpPr>
        <p:sp>
          <p:nvSpPr>
            <p:cNvPr id="37" name="Oval 35"/>
            <p:cNvSpPr>
              <a:spLocks noChangeArrowheads="1"/>
            </p:cNvSpPr>
            <p:nvPr/>
          </p:nvSpPr>
          <p:spPr bwMode="gray">
            <a:xfrm>
              <a:off x="4718961" y="1259404"/>
              <a:ext cx="1800000" cy="1800000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100000">
                  <a:srgbClr val="461200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38" name="Text Box 36"/>
            <p:cNvSpPr txBox="1">
              <a:spLocks noChangeArrowheads="1"/>
            </p:cNvSpPr>
            <p:nvPr/>
          </p:nvSpPr>
          <p:spPr bwMode="gray">
            <a:xfrm>
              <a:off x="4990070" y="1627830"/>
              <a:ext cx="138993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 dirty="0" smtClean="0">
                  <a:solidFill>
                    <a:srgbClr val="99FFCC"/>
                  </a:solidFill>
                  <a:latin typeface="Verdana" panose="020B0604030504040204" pitchFamily="34" charset="0"/>
                </a:rPr>
                <a:t>Quick repairing material</a:t>
              </a:r>
              <a:endParaRPr lang="en-US" altLang="en-US" sz="2000" dirty="0">
                <a:solidFill>
                  <a:srgbClr val="99FFCC"/>
                </a:solidFill>
                <a:latin typeface="Verdana" panose="020B060403050404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954088" y="4988760"/>
            <a:ext cx="1937827" cy="1800000"/>
            <a:chOff x="701509" y="3197950"/>
            <a:chExt cx="1937827" cy="1800000"/>
          </a:xfrm>
        </p:grpSpPr>
        <p:sp>
          <p:nvSpPr>
            <p:cNvPr id="40" name="Oval 25"/>
            <p:cNvSpPr>
              <a:spLocks noChangeArrowheads="1"/>
            </p:cNvSpPr>
            <p:nvPr/>
          </p:nvSpPr>
          <p:spPr bwMode="gray">
            <a:xfrm>
              <a:off x="701509" y="3197950"/>
              <a:ext cx="1800000" cy="1800000"/>
            </a:xfrm>
            <a:prstGeom prst="ellipse">
              <a:avLst/>
            </a:prstGeom>
            <a:gradFill rotWithShape="1">
              <a:gsLst>
                <a:gs pos="0">
                  <a:srgbClr val="2A99EC"/>
                </a:gs>
                <a:gs pos="100000">
                  <a:srgbClr val="0F3754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41" name="Text Box 32"/>
            <p:cNvSpPr txBox="1">
              <a:spLocks noChangeArrowheads="1"/>
            </p:cNvSpPr>
            <p:nvPr/>
          </p:nvSpPr>
          <p:spPr bwMode="gray">
            <a:xfrm>
              <a:off x="1088972" y="3615685"/>
              <a:ext cx="1550364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 smtClean="0">
                  <a:solidFill>
                    <a:srgbClr val="CCFFFF"/>
                  </a:solidFill>
                  <a:latin typeface="Verdana" panose="020B0604030504040204" pitchFamily="34" charset="0"/>
                </a:rPr>
                <a:t>Wall panels</a:t>
              </a:r>
              <a:endParaRPr lang="en-US" altLang="en-US" sz="2000" dirty="0">
                <a:solidFill>
                  <a:srgbClr val="CCFFFF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193292" y="2905024"/>
            <a:ext cx="1341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Fly ash</a:t>
            </a:r>
            <a:endParaRPr lang="en-IN" sz="2800" b="1" dirty="0"/>
          </a:p>
        </p:txBody>
      </p:sp>
      <p:sp>
        <p:nvSpPr>
          <p:cNvPr id="46" name="Oval 26"/>
          <p:cNvSpPr>
            <a:spLocks noChangeArrowheads="1"/>
          </p:cNvSpPr>
          <p:nvPr/>
        </p:nvSpPr>
        <p:spPr bwMode="gray">
          <a:xfrm>
            <a:off x="4799597" y="1382691"/>
            <a:ext cx="1800000" cy="1800000"/>
          </a:xfrm>
          <a:prstGeom prst="ellipse">
            <a:avLst/>
          </a:prstGeom>
          <a:gradFill rotWithShape="1">
            <a:gsLst>
              <a:gs pos="0">
                <a:srgbClr val="7DD1F3"/>
              </a:gs>
              <a:gs pos="100000">
                <a:srgbClr val="132025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000"/>
          </a:p>
        </p:txBody>
      </p:sp>
      <p:sp>
        <p:nvSpPr>
          <p:cNvPr id="47" name="Text Box 31"/>
          <p:cNvSpPr txBox="1">
            <a:spLocks noChangeArrowheads="1"/>
          </p:cNvSpPr>
          <p:nvPr/>
        </p:nvSpPr>
        <p:spPr bwMode="gray">
          <a:xfrm>
            <a:off x="4842912" y="1836955"/>
            <a:ext cx="18399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 smtClean="0">
                <a:solidFill>
                  <a:srgbClr val="CCFFFF"/>
                </a:solidFill>
                <a:latin typeface="Verdana" panose="020B0604030504040204" pitchFamily="34" charset="0"/>
              </a:rPr>
              <a:t>Paving block  /bricks</a:t>
            </a:r>
            <a:endParaRPr lang="en-US" altLang="en-US" sz="2000" dirty="0">
              <a:solidFill>
                <a:srgbClr val="CCFFFF"/>
              </a:solidFill>
              <a:latin typeface="Verdana" panose="020B0604030504040204" pitchFamily="34" charset="0"/>
            </a:endParaRPr>
          </a:p>
        </p:txBody>
      </p:sp>
      <p:sp>
        <p:nvSpPr>
          <p:cNvPr id="48" name="Text Box 39"/>
          <p:cNvSpPr txBox="1">
            <a:spLocks noChangeArrowheads="1"/>
          </p:cNvSpPr>
          <p:nvPr/>
        </p:nvSpPr>
        <p:spPr bwMode="auto">
          <a:xfrm>
            <a:off x="4739404" y="502166"/>
            <a:ext cx="205192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S</a:t>
            </a:r>
            <a:r>
              <a:rPr lang="en-US" altLang="en-US" sz="2800" b="1" dirty="0" smtClean="0">
                <a:latin typeface="+mn-lt"/>
                <a:cs typeface="Times New Roman" panose="02020603050405020304" pitchFamily="18" charset="0"/>
              </a:rPr>
              <a:t>lags/red mud/fly ash</a:t>
            </a:r>
            <a:endParaRPr lang="en-US" altLang="en-US" sz="2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9" name="Text Box 39"/>
          <p:cNvSpPr txBox="1">
            <a:spLocks noChangeArrowheads="1"/>
          </p:cNvSpPr>
          <p:nvPr/>
        </p:nvSpPr>
        <p:spPr bwMode="auto">
          <a:xfrm>
            <a:off x="4563619" y="3674261"/>
            <a:ext cx="183718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R</a:t>
            </a:r>
            <a:r>
              <a:rPr lang="en-US" altLang="en-US" sz="2800" b="1" dirty="0" smtClean="0">
                <a:latin typeface="+mn-lt"/>
                <a:cs typeface="Times New Roman" panose="02020603050405020304" pitchFamily="18" charset="0"/>
              </a:rPr>
              <a:t>efractory wastes</a:t>
            </a:r>
            <a:endParaRPr lang="en-US" altLang="en-US" sz="2800" b="1" dirty="0">
              <a:latin typeface="+mn-lt"/>
              <a:cs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459944" y="4741818"/>
            <a:ext cx="1800000" cy="1800000"/>
            <a:chOff x="7256895" y="1490237"/>
            <a:chExt cx="1800000" cy="1800000"/>
          </a:xfrm>
        </p:grpSpPr>
        <p:sp>
          <p:nvSpPr>
            <p:cNvPr id="51" name="Oval 27"/>
            <p:cNvSpPr>
              <a:spLocks noChangeArrowheads="1"/>
            </p:cNvSpPr>
            <p:nvPr/>
          </p:nvSpPr>
          <p:spPr bwMode="gray">
            <a:xfrm>
              <a:off x="7256895" y="1490237"/>
              <a:ext cx="1800000" cy="1800000"/>
            </a:xfrm>
            <a:prstGeom prst="ellipse">
              <a:avLst/>
            </a:prstGeom>
            <a:gradFill rotWithShape="1">
              <a:gsLst>
                <a:gs pos="0">
                  <a:srgbClr val="6B8ED3"/>
                </a:gs>
                <a:gs pos="100000">
                  <a:srgbClr val="253149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>
              <a:prstShdw prst="shdw12" dist="76200" dir="10800000">
                <a:srgbClr val="001D3A">
                  <a:alpha val="50000"/>
                </a:srgbClr>
              </a:prst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/>
            </a:p>
          </p:txBody>
        </p:sp>
        <p:sp>
          <p:nvSpPr>
            <p:cNvPr id="52" name="Text Box 30"/>
            <p:cNvSpPr txBox="1">
              <a:spLocks noChangeArrowheads="1"/>
            </p:cNvSpPr>
            <p:nvPr/>
          </p:nvSpPr>
          <p:spPr bwMode="gray">
            <a:xfrm>
              <a:off x="7440751" y="2015793"/>
              <a:ext cx="14400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2000" dirty="0" smtClean="0">
                  <a:solidFill>
                    <a:srgbClr val="CCFFFF"/>
                  </a:solidFill>
                  <a:latin typeface="Verdana" panose="020B0604030504040204" pitchFamily="34" charset="0"/>
                </a:rPr>
                <a:t>Porous ceramics</a:t>
              </a:r>
              <a:endParaRPr lang="en-US" altLang="en-US" sz="2000" dirty="0">
                <a:solidFill>
                  <a:srgbClr val="CCFFFF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9648824" y="782429"/>
            <a:ext cx="25431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en-US" sz="2800" b="1" dirty="0">
                <a:latin typeface="+mn-lt"/>
                <a:cs typeface="Times New Roman" panose="02020603050405020304" pitchFamily="18" charset="0"/>
              </a:rPr>
              <a:t>C</a:t>
            </a:r>
            <a:r>
              <a:rPr lang="en-US" altLang="en-US" sz="2800" b="1" dirty="0" smtClean="0">
                <a:latin typeface="+mn-lt"/>
                <a:cs typeface="Times New Roman" panose="02020603050405020304" pitchFamily="18" charset="0"/>
              </a:rPr>
              <a:t>opper and steel slags</a:t>
            </a:r>
            <a:endParaRPr lang="en-US" altLang="en-US" sz="2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54" name="Oval 26"/>
          <p:cNvSpPr>
            <a:spLocks noChangeArrowheads="1"/>
          </p:cNvSpPr>
          <p:nvPr/>
        </p:nvSpPr>
        <p:spPr bwMode="gray">
          <a:xfrm>
            <a:off x="10073042" y="1720284"/>
            <a:ext cx="1800000" cy="18000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rgbClr val="132025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55" name="Text Box 31"/>
          <p:cNvSpPr txBox="1">
            <a:spLocks noChangeArrowheads="1"/>
          </p:cNvSpPr>
          <p:nvPr/>
        </p:nvSpPr>
        <p:spPr bwMode="gray">
          <a:xfrm>
            <a:off x="10096083" y="2181479"/>
            <a:ext cx="199551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2000" dirty="0" smtClean="0">
                <a:solidFill>
                  <a:schemeClr val="bg1"/>
                </a:solidFill>
                <a:latin typeface="Verdana" panose="020B0604030504040204" pitchFamily="34" charset="0"/>
              </a:rPr>
              <a:t>Cementitious slag and Metal recovery</a:t>
            </a:r>
            <a:endParaRPr lang="en-US" altLang="en-US" sz="2000" dirty="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82075" y="4133088"/>
            <a:ext cx="320992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Sponsors/Licensees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/>
              <a:t>Tata Power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/>
              <a:t>Tata Steel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/>
              <a:t>Hindalco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Venspra</a:t>
            </a:r>
            <a:r>
              <a:rPr lang="en-US" sz="2400" b="1" dirty="0" smtClean="0"/>
              <a:t> Labs.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smtClean="0"/>
              <a:t>DST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Sterlite</a:t>
            </a:r>
            <a:endParaRPr lang="en-IN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Valorization of Industrial Wastes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29" name="Text Box 39"/>
          <p:cNvSpPr txBox="1">
            <a:spLocks noChangeArrowheads="1"/>
          </p:cNvSpPr>
          <p:nvPr/>
        </p:nvSpPr>
        <p:spPr bwMode="auto">
          <a:xfrm>
            <a:off x="7069599" y="1661168"/>
            <a:ext cx="274191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74638" indent="-274638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altLang="en-US" sz="2800" b="1" dirty="0" smtClean="0">
                <a:latin typeface="+mn-lt"/>
                <a:cs typeface="Times New Roman" panose="02020603050405020304" pitchFamily="18" charset="0"/>
              </a:rPr>
              <a:t>Granulated Blast Furnace slag</a:t>
            </a:r>
            <a:endParaRPr lang="en-US" altLang="en-US" sz="28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0" name="Oval 26"/>
          <p:cNvSpPr>
            <a:spLocks noChangeArrowheads="1"/>
          </p:cNvSpPr>
          <p:nvPr/>
        </p:nvSpPr>
        <p:spPr bwMode="gray">
          <a:xfrm>
            <a:off x="7360298" y="2505498"/>
            <a:ext cx="1800000" cy="1800000"/>
          </a:xfrm>
          <a:prstGeom prst="ellipse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74000">
                <a:srgbClr val="FFFF00"/>
              </a:gs>
              <a:gs pos="83000">
                <a:schemeClr val="accent4">
                  <a:lumMod val="40000"/>
                  <a:lumOff val="60000"/>
                </a:schemeClr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>
            <a:noFill/>
          </a:ln>
          <a:effectLst>
            <a:prstShdw prst="shdw12" dist="76200" dir="10800000">
              <a:srgbClr val="001D3A">
                <a:alpha val="50000"/>
              </a:srgbClr>
            </a:prstShdw>
          </a:effectLst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2000"/>
          </a:p>
        </p:txBody>
      </p:sp>
      <p:sp>
        <p:nvSpPr>
          <p:cNvPr id="2" name="TextBox 1"/>
          <p:cNvSpPr txBox="1"/>
          <p:nvPr/>
        </p:nvSpPr>
        <p:spPr>
          <a:xfrm>
            <a:off x="7591425" y="2886075"/>
            <a:ext cx="14954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Blended Cements</a:t>
            </a:r>
            <a:endParaRPr lang="en-IN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1" y="628650"/>
            <a:ext cx="4419600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i="1" dirty="0" smtClean="0">
                <a:solidFill>
                  <a:srgbClr val="FF0000"/>
                </a:solidFill>
              </a:rPr>
              <a:t>CSIR-NML a pioneer in Mechanical &amp; </a:t>
            </a:r>
            <a:r>
              <a:rPr lang="en-US" sz="2400" i="1" dirty="0" err="1" smtClean="0">
                <a:solidFill>
                  <a:srgbClr val="FF0000"/>
                </a:solidFill>
              </a:rPr>
              <a:t>Mechano</a:t>
            </a:r>
            <a:r>
              <a:rPr lang="en-US" sz="2400" i="1" dirty="0" smtClean="0">
                <a:solidFill>
                  <a:srgbClr val="FF0000"/>
                </a:solidFill>
              </a:rPr>
              <a:t>-chemical activation</a:t>
            </a:r>
            <a:r>
              <a:rPr lang="en-IN" sz="2400" i="1" dirty="0" smtClean="0">
                <a:solidFill>
                  <a:srgbClr val="FF0000"/>
                </a:solidFill>
              </a:rPr>
              <a:t> in India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i="1" dirty="0" smtClean="0">
                <a:solidFill>
                  <a:srgbClr val="FF0000"/>
                </a:solidFill>
              </a:rPr>
              <a:t>A pioneer in applying </a:t>
            </a:r>
            <a:r>
              <a:rPr lang="en-US" sz="2400" i="1" dirty="0" err="1" smtClean="0">
                <a:solidFill>
                  <a:srgbClr val="FF0000"/>
                </a:solidFill>
              </a:rPr>
              <a:t>geopolymerization</a:t>
            </a:r>
            <a:r>
              <a:rPr lang="en-US" sz="2400" i="1" dirty="0" smtClean="0">
                <a:solidFill>
                  <a:srgbClr val="FF0000"/>
                </a:solidFill>
              </a:rPr>
              <a:t> in India</a:t>
            </a:r>
          </a:p>
        </p:txBody>
      </p:sp>
    </p:spTree>
    <p:extLst>
      <p:ext uri="{BB962C8B-B14F-4D97-AF65-F5344CB8AC3E}">
        <p14:creationId xmlns:p14="http://schemas.microsoft.com/office/powerpoint/2010/main" val="340752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Advanced Steels Development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2671" y="720231"/>
            <a:ext cx="10646229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Automotive grade steels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third-generation advanced high strength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steels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Microalloyed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Hot Rolled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Steels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Process </a:t>
            </a:r>
            <a:r>
              <a:rPr lang="en-US" sz="2400" dirty="0"/>
              <a:t>development schedules to achieve higher r-bar value as well as HER and </a:t>
            </a:r>
            <a:r>
              <a:rPr lang="en-US" sz="2400" dirty="0" err="1"/>
              <a:t>flangeability</a:t>
            </a:r>
            <a:r>
              <a:rPr lang="en-US" sz="2400" dirty="0"/>
              <a:t> </a:t>
            </a:r>
            <a:r>
              <a:rPr lang="en-US" sz="2400" dirty="0" smtClean="0"/>
              <a:t>n </a:t>
            </a:r>
            <a:r>
              <a:rPr lang="en-US" sz="2400" dirty="0"/>
              <a:t>existing automotive grades of steel</a:t>
            </a:r>
            <a:endParaRPr lang="en-US" sz="2400" dirty="0" smtClean="0"/>
          </a:p>
          <a:p>
            <a:endParaRPr lang="en-US" sz="800" dirty="0"/>
          </a:p>
          <a:p>
            <a:r>
              <a:rPr lang="en-US" sz="2400" dirty="0" smtClean="0"/>
              <a:t>	Partners: </a:t>
            </a:r>
            <a:r>
              <a:rPr lang="en-US" sz="2400" dirty="0" smtClean="0">
                <a:solidFill>
                  <a:srgbClr val="FF0000"/>
                </a:solidFill>
                <a:cs typeface="Arial" panose="020B0604020202020204" pitchFamily="34" charset="0"/>
              </a:rPr>
              <a:t>SAIL, TATA Steel, </a:t>
            </a:r>
            <a:r>
              <a:rPr lang="en-US" sz="2400" dirty="0">
                <a:solidFill>
                  <a:srgbClr val="FF0000"/>
                </a:solidFill>
                <a:cs typeface="Arial" panose="020B0604020202020204" pitchFamily="34" charset="0"/>
              </a:rPr>
              <a:t>JCAPCL</a:t>
            </a:r>
            <a:endParaRPr lang="en-IN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5632" y="3389410"/>
            <a:ext cx="1146269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/>
              <a:t>Wear-abrasion resistant steels</a:t>
            </a:r>
            <a:endParaRPr lang="en-US" sz="2400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Development of Quenched &amp; Partitioned steel through Hot Strip Mill Route – </a:t>
            </a:r>
            <a:r>
              <a:rPr lang="en-US" sz="2400" i="1" dirty="0" smtClean="0"/>
              <a:t>successfully tested at 300 T capacity and processed in industrial rolling mill </a:t>
            </a:r>
            <a:r>
              <a:rPr lang="en-US" sz="2400" i="1" dirty="0" smtClean="0">
                <a:solidFill>
                  <a:srgbClr val="FF0000"/>
                </a:solidFill>
              </a:rPr>
              <a:t>(Tata Steel)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Development of thicker section (thickness &gt; 6 mm) abrasion resistant grade steel with relatively higher coiling temperature  - </a:t>
            </a:r>
            <a:r>
              <a:rPr lang="en-US" sz="2400" i="1" dirty="0" smtClean="0"/>
              <a:t>pilot scale </a:t>
            </a:r>
            <a:r>
              <a:rPr lang="en-US" sz="2400" i="1" dirty="0">
                <a:solidFill>
                  <a:srgbClr val="FF0000"/>
                </a:solidFill>
              </a:rPr>
              <a:t>(Tata Steel)</a:t>
            </a:r>
            <a:endParaRPr lang="en-US" sz="2400" i="1" dirty="0"/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/>
              <a:t>Wear Resistant Grinding media and Blow-bars for primary crushers – technology transferred and Implemented at plant </a:t>
            </a:r>
            <a:r>
              <a:rPr lang="en-US" sz="2400" i="1" dirty="0" smtClean="0">
                <a:solidFill>
                  <a:srgbClr val="FF0000"/>
                </a:solidFill>
              </a:rPr>
              <a:t>(Shree Cement)</a:t>
            </a:r>
            <a:endParaRPr lang="en-US" sz="2400" i="1" dirty="0">
              <a:solidFill>
                <a:srgbClr val="FF0000"/>
              </a:solidFill>
            </a:endParaRPr>
          </a:p>
          <a:p>
            <a:pPr marL="358775" indent="-358775">
              <a:spcAft>
                <a:spcPts val="600"/>
              </a:spcAft>
            </a:pPr>
            <a:endParaRPr lang="en-US" sz="2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8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chemeClr val="bg1"/>
                </a:solidFill>
              </a:rPr>
              <a:t>Realtime</a:t>
            </a:r>
            <a:r>
              <a:rPr lang="en-US" sz="3200" dirty="0" smtClean="0">
                <a:solidFill>
                  <a:schemeClr val="bg1"/>
                </a:solidFill>
              </a:rPr>
              <a:t> Process Monitoring : Device Developments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6957" y="697938"/>
            <a:ext cx="7136803" cy="592469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pPr marL="358775" indent="-358775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 err="1"/>
              <a:t>FlawGuard</a:t>
            </a:r>
            <a:r>
              <a:rPr lang="en-US" sz="2400" b="1" dirty="0"/>
              <a:t>: </a:t>
            </a:r>
            <a:r>
              <a:rPr lang="en-US" sz="2400" dirty="0" smtClean="0"/>
              <a:t>Real-time </a:t>
            </a:r>
            <a:r>
              <a:rPr lang="en-US" sz="2400" dirty="0"/>
              <a:t>defect detection sensing device for cold drawn </a:t>
            </a:r>
            <a:r>
              <a:rPr lang="en-US" sz="2400" dirty="0" smtClean="0"/>
              <a:t>wires. Device installed </a:t>
            </a:r>
            <a:r>
              <a:rPr lang="en-US" sz="2400" dirty="0"/>
              <a:t>and commissioned at </a:t>
            </a:r>
            <a:r>
              <a:rPr lang="en-US" sz="2400" dirty="0" err="1"/>
              <a:t>Tarapur</a:t>
            </a:r>
            <a:r>
              <a:rPr lang="en-US" sz="2400" dirty="0"/>
              <a:t> Wire </a:t>
            </a:r>
            <a:r>
              <a:rPr lang="en-US" sz="2400" dirty="0" smtClean="0"/>
              <a:t>Mill. </a:t>
            </a:r>
            <a:r>
              <a:rPr lang="en-US" sz="2400" i="1" dirty="0" smtClean="0"/>
              <a:t>Technology transferred  </a:t>
            </a:r>
            <a:r>
              <a:rPr lang="en-US" sz="2400" i="1" dirty="0" smtClean="0">
                <a:solidFill>
                  <a:srgbClr val="FF0000"/>
                </a:solidFill>
              </a:rPr>
              <a:t>[Tata Steel]</a:t>
            </a:r>
          </a:p>
          <a:p>
            <a:pPr marL="358775" indent="-358775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 err="1" smtClean="0"/>
              <a:t>Zincometer</a:t>
            </a:r>
            <a:r>
              <a:rPr lang="en-US" sz="2400" b="1" dirty="0"/>
              <a:t>: </a:t>
            </a:r>
            <a:r>
              <a:rPr lang="en-US" sz="2400" dirty="0"/>
              <a:t>A sensing device for real-time zinc weight measurement in GI </a:t>
            </a:r>
            <a:r>
              <a:rPr lang="en-US" sz="2400" dirty="0" smtClean="0"/>
              <a:t>lines</a:t>
            </a:r>
            <a:r>
              <a:rPr lang="en-US" sz="2800" dirty="0" smtClean="0"/>
              <a:t>: </a:t>
            </a:r>
            <a:r>
              <a:rPr lang="en-US" sz="2400" dirty="0" smtClean="0"/>
              <a:t>Suitable </a:t>
            </a:r>
            <a:r>
              <a:rPr lang="en-US" sz="2400" dirty="0"/>
              <a:t>for both thin (52-100 GSM) &amp; thick coating (250 -500 GSM) lines. </a:t>
            </a:r>
            <a:r>
              <a:rPr lang="en-US" sz="2400" dirty="0" smtClean="0"/>
              <a:t>Two </a:t>
            </a:r>
            <a:r>
              <a:rPr lang="en-US" sz="2400" dirty="0"/>
              <a:t>sensors and a device installed at </a:t>
            </a:r>
            <a:r>
              <a:rPr lang="en-US" sz="2400" dirty="0" err="1"/>
              <a:t>Tarapur</a:t>
            </a:r>
            <a:r>
              <a:rPr lang="en-US" sz="2400" dirty="0"/>
              <a:t> Wire Mill </a:t>
            </a:r>
            <a:r>
              <a:rPr lang="en-US" sz="2400" i="1" dirty="0" smtClean="0">
                <a:solidFill>
                  <a:srgbClr val="FF0000"/>
                </a:solidFill>
              </a:rPr>
              <a:t>[Tata Steel]</a:t>
            </a:r>
          </a:p>
          <a:p>
            <a:pPr marL="358775" indent="-358775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 smtClean="0"/>
              <a:t>AI </a:t>
            </a:r>
            <a:r>
              <a:rPr lang="en-US" sz="2400" b="1" dirty="0"/>
              <a:t>based critical zone assessment </a:t>
            </a:r>
            <a:r>
              <a:rPr lang="en-US" sz="2400" dirty="0"/>
              <a:t>of Blowpipe using embedded FBG sensors to avoid catastrophic failure</a:t>
            </a:r>
            <a:r>
              <a:rPr lang="en-US" sz="2400" dirty="0" smtClean="0"/>
              <a:t>. </a:t>
            </a:r>
            <a:r>
              <a:rPr lang="en-US" sz="2400" i="1" dirty="0">
                <a:solidFill>
                  <a:srgbClr val="FF0000"/>
                </a:solidFill>
              </a:rPr>
              <a:t>[Tata Steel</a:t>
            </a:r>
            <a:r>
              <a:rPr lang="en-US" sz="2400" i="1" dirty="0" smtClean="0">
                <a:solidFill>
                  <a:srgbClr val="FF0000"/>
                </a:solidFill>
              </a:rPr>
              <a:t>]</a:t>
            </a:r>
            <a:r>
              <a:rPr lang="en-US" sz="2400" dirty="0" smtClean="0"/>
              <a:t>  </a:t>
            </a:r>
          </a:p>
          <a:p>
            <a:pPr marL="358775" indent="-358775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dirty="0" smtClean="0"/>
              <a:t>UFG: </a:t>
            </a:r>
            <a:r>
              <a:rPr lang="en-US" sz="2400" dirty="0" smtClean="0"/>
              <a:t>Ultrasonic Flow Gauge for the estimation of propellant flow rate in a spacecraft; </a:t>
            </a:r>
            <a:r>
              <a:rPr lang="en-IN" sz="2400" i="1" dirty="0" smtClean="0"/>
              <a:t>Technology Transferred </a:t>
            </a:r>
            <a:r>
              <a:rPr lang="en-US" sz="2400" i="1" dirty="0" smtClean="0">
                <a:solidFill>
                  <a:srgbClr val="FF0000"/>
                </a:solidFill>
              </a:rPr>
              <a:t>[ISRO]</a:t>
            </a:r>
            <a:endParaRPr lang="en-US" sz="2400" i="1" dirty="0">
              <a:solidFill>
                <a:srgbClr val="FF0000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324412" y="1383348"/>
            <a:ext cx="4771052" cy="4075620"/>
            <a:chOff x="7554307" y="3200668"/>
            <a:chExt cx="4568521" cy="358291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18" t="15300" r="16775"/>
            <a:stretch/>
          </p:blipFill>
          <p:spPr>
            <a:xfrm>
              <a:off x="7554307" y="3200668"/>
              <a:ext cx="3878337" cy="244877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39" t="7558" r="29468"/>
            <a:stretch/>
          </p:blipFill>
          <p:spPr>
            <a:xfrm>
              <a:off x="10485873" y="4266818"/>
              <a:ext cx="1636955" cy="2516761"/>
            </a:xfrm>
            <a:prstGeom prst="rect">
              <a:avLst/>
            </a:prstGeom>
          </p:spPr>
        </p:pic>
        <p:cxnSp>
          <p:nvCxnSpPr>
            <p:cNvPr id="24" name="Straight Arrow Connector 23"/>
            <p:cNvCxnSpPr/>
            <p:nvPr/>
          </p:nvCxnSpPr>
          <p:spPr>
            <a:xfrm flipV="1">
              <a:off x="9629366" y="3760470"/>
              <a:ext cx="644464" cy="40005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V="1">
              <a:off x="9825747" y="3760470"/>
              <a:ext cx="448083" cy="563880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319550" y="3501356"/>
              <a:ext cx="757964" cy="30777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Sensors</a:t>
              </a:r>
              <a:endParaRPr lang="en-IN" sz="1400" b="1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0699005" y="6254926"/>
              <a:ext cx="682303" cy="30777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/>
                <a:t>Device</a:t>
              </a:r>
              <a:endParaRPr lang="en-IN" sz="1400" b="1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11041380" y="5897688"/>
              <a:ext cx="159708" cy="334948"/>
            </a:xfrm>
            <a:prstGeom prst="straightConnector1">
              <a:avLst/>
            </a:prstGeom>
            <a:ln w="28575">
              <a:solidFill>
                <a:schemeClr val="bg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8236938" y="5933735"/>
              <a:ext cx="1971181" cy="369332"/>
            </a:xfrm>
            <a:prstGeom prst="rect">
              <a:avLst/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At TWM, Tata Steel</a:t>
              </a:r>
              <a:endParaRPr lang="en-IN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1665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9966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Device Developments for process simulations</a:t>
            </a:r>
            <a:endParaRPr lang="en-IN" sz="3200" dirty="0">
              <a:solidFill>
                <a:schemeClr val="bg1"/>
              </a:solidFill>
            </a:endParaRPr>
          </a:p>
        </p:txBody>
      </p:sp>
      <p:pic>
        <p:nvPicPr>
          <p:cNvPr id="3" name="Picture 3" descr="C:\Users\admin\Documents\ONGC\Report\Image\DSC_0136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0"/>
          <a:stretch>
            <a:fillRect/>
          </a:stretch>
        </p:blipFill>
        <p:spPr bwMode="auto">
          <a:xfrm>
            <a:off x="582740" y="1200150"/>
            <a:ext cx="3989260" cy="313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2504" y="4575340"/>
            <a:ext cx="5565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defTabSz="1172186"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T</a:t>
            </a:r>
            <a:r>
              <a:rPr lang="en-US" sz="2400" dirty="0" smtClean="0"/>
              <a:t>o </a:t>
            </a:r>
            <a:r>
              <a:rPr lang="en-US" sz="2400" dirty="0"/>
              <a:t>study flow assisted corrosion with varying flow rate and dissolved oxygen. Technology (</a:t>
            </a:r>
            <a:r>
              <a:rPr lang="en-IN" sz="2400" dirty="0">
                <a:cs typeface="Arial" charset="0"/>
              </a:rPr>
              <a:t>TRL-6)</a:t>
            </a:r>
            <a:r>
              <a:rPr lang="en-US" sz="2400" dirty="0"/>
              <a:t> is ready for licensing.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0048" y="637913"/>
            <a:ext cx="47616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Flow assisted corrosion </a:t>
            </a:r>
            <a:r>
              <a:rPr lang="en-US" sz="2800" b="1" dirty="0">
                <a:solidFill>
                  <a:srgbClr val="0000FF"/>
                </a:solidFill>
              </a:rPr>
              <a:t>test rig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5798403"/>
            <a:ext cx="4901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Developed in collaboration with ONGC. Patented.</a:t>
            </a:r>
            <a:endParaRPr lang="en-IN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596" r="28165"/>
          <a:stretch/>
        </p:blipFill>
        <p:spPr>
          <a:xfrm>
            <a:off x="6684801" y="1074865"/>
            <a:ext cx="4105120" cy="33350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7071820" y="625721"/>
            <a:ext cx="32090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Annealing Simulator</a:t>
            </a:r>
            <a:endParaRPr lang="en-IN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80760" y="4180344"/>
            <a:ext cx="60076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To simulate annealing and other heat treatment processes used in steel industry for property prediction and process selection</a:t>
            </a:r>
            <a:r>
              <a:rPr lang="en-IN" sz="2400" dirty="0" smtClean="0"/>
              <a:t>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IN" sz="2400" dirty="0" smtClean="0"/>
              <a:t>Developed in Collaboration with Tata Steel. Has been used for extensive sponsored research.</a:t>
            </a:r>
            <a:endParaRPr lang="en-US" sz="2400" dirty="0" smtClean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5772150" y="1066800"/>
            <a:ext cx="28575" cy="51484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04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0" y="0"/>
            <a:ext cx="12192000" cy="651850"/>
          </a:xfrm>
          <a:prstGeom prst="rect">
            <a:avLst/>
          </a:prstGeom>
          <a:solidFill>
            <a:srgbClr val="9966FF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Hot dip process simulation of Automotive grade AHSS</a:t>
            </a:r>
            <a:endParaRPr lang="en-US" sz="3200" dirty="0">
              <a:solidFill>
                <a:schemeClr val="bg1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1" name="Picture 1" descr="DSC_3538.JPG"/>
          <p:cNvPicPr>
            <a:picLocks noChangeAspect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6146877" y="1115118"/>
            <a:ext cx="5759381" cy="406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01168" y="1170432"/>
            <a:ext cx="574243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Several hot dip processes simulated for commercial steels: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Spot </a:t>
            </a:r>
            <a:r>
              <a:rPr lang="en-US" sz="2400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free GI &amp; GA coatings on AHSS (600-1000) using Fe </a:t>
            </a:r>
            <a:r>
              <a:rPr lang="en-US" sz="2400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interlayer </a:t>
            </a:r>
            <a:r>
              <a:rPr lang="en-US" sz="2400" i="1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(Patent with Tata Steel)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prstClr val="black"/>
                </a:solidFill>
                <a:ea typeface="MS Mincho" pitchFamily="49" charset="-128"/>
                <a:cs typeface="Times New Roman" pitchFamily="18" charset="0"/>
              </a:rPr>
              <a:t>Al-Si-Mg-Cu-</a:t>
            </a:r>
            <a:r>
              <a:rPr lang="en-US" sz="2400" dirty="0" err="1" smtClean="0">
                <a:solidFill>
                  <a:prstClr val="black"/>
                </a:solidFill>
                <a:ea typeface="MS Mincho" pitchFamily="49" charset="-128"/>
                <a:cs typeface="Times New Roman" pitchFamily="18" charset="0"/>
              </a:rPr>
              <a:t>Sc</a:t>
            </a:r>
            <a:r>
              <a:rPr lang="en-US" sz="2400" dirty="0" smtClean="0">
                <a:solidFill>
                  <a:prstClr val="black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2400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coatings for hot stamping </a:t>
            </a:r>
            <a:r>
              <a:rPr lang="en-US" sz="2400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applications </a:t>
            </a:r>
            <a:r>
              <a:rPr lang="en-US" sz="2400" i="1" dirty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(Patent with Tata Steel</a:t>
            </a:r>
            <a:r>
              <a:rPr lang="en-US" sz="2400" i="1" dirty="0" smtClean="0">
                <a:solidFill>
                  <a:prstClr val="black"/>
                </a:solidFill>
                <a:ea typeface="Calibri" pitchFamily="34" charset="0"/>
                <a:cs typeface="Arial" pitchFamily="34" charset="0"/>
              </a:rPr>
              <a:t>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itchFamily="34" charset="0"/>
                <a:cs typeface="Arial" pitchFamily="34" charset="0"/>
              </a:rPr>
              <a:t>process for adherent Zn-Al-Mg coatings without any bare spots on AHSS</a:t>
            </a:r>
            <a:endParaRPr lang="en-IN" sz="24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914400" y="5440680"/>
            <a:ext cx="9884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Extensively used to carry out collaborative research with major steel players (Tata Steel, JSW, SAIL)</a:t>
            </a:r>
            <a:endParaRPr lang="en-IN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69480" y="4727448"/>
            <a:ext cx="4794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0099CC"/>
                </a:solidFill>
              </a:rPr>
              <a:t>Niche Research &amp; Services</a:t>
            </a:r>
            <a:endParaRPr lang="en-IN" sz="5400" b="1" dirty="0">
              <a:solidFill>
                <a:srgbClr val="0099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76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Research Solutions for the Indian Defense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4592" y="649224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Interactions with Indian Navy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0753" y="1149635"/>
            <a:ext cx="50773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8163" indent="-538163">
              <a:spcAft>
                <a:spcPts val="600"/>
              </a:spcAft>
              <a:buClr>
                <a:srgbClr val="002060"/>
              </a:buClr>
              <a:buFont typeface="Microsoft JhengHei Light" panose="020B0304030504040204" pitchFamily="34" charset="-120"/>
              <a:buChar char="↹"/>
            </a:pPr>
            <a:r>
              <a:rPr lang="en-IN" sz="2400" dirty="0" smtClean="0">
                <a:ea typeface="Microsoft JhengHei Light" panose="020B0304030504040204" pitchFamily="34" charset="-120"/>
              </a:rPr>
              <a:t>Naval HQ, Delhi</a:t>
            </a:r>
          </a:p>
          <a:p>
            <a:pPr marL="538163" indent="-538163">
              <a:spcAft>
                <a:spcPts val="600"/>
              </a:spcAft>
              <a:buClr>
                <a:srgbClr val="002060"/>
              </a:buClr>
              <a:buFont typeface="Microsoft JhengHei Light" panose="020B0304030504040204" pitchFamily="34" charset="-120"/>
              <a:buChar char="↹"/>
            </a:pPr>
            <a:r>
              <a:rPr lang="en-IN" sz="2400" dirty="0" smtClean="0">
                <a:ea typeface="Microsoft JhengHei Light" panose="020B0304030504040204" pitchFamily="34" charset="-120"/>
              </a:rPr>
              <a:t>INS Dockyard, Mumbai</a:t>
            </a:r>
          </a:p>
          <a:p>
            <a:pPr marL="538163" indent="-538163">
              <a:spcAft>
                <a:spcPts val="600"/>
              </a:spcAft>
              <a:buClr>
                <a:srgbClr val="002060"/>
              </a:buClr>
              <a:buFont typeface="Microsoft JhengHei Light" panose="020B0304030504040204" pitchFamily="34" charset="-120"/>
              <a:buChar char="↹"/>
            </a:pPr>
            <a:r>
              <a:rPr lang="en-IN" sz="2400" dirty="0" smtClean="0">
                <a:ea typeface="Microsoft JhengHei Light" panose="020B0304030504040204" pitchFamily="34" charset="-120"/>
              </a:rPr>
              <a:t>INS </a:t>
            </a:r>
            <a:r>
              <a:rPr lang="en-IN" sz="2400" dirty="0" err="1" smtClean="0">
                <a:ea typeface="Microsoft JhengHei Light" panose="020B0304030504040204" pitchFamily="34" charset="-120"/>
              </a:rPr>
              <a:t>Eksila</a:t>
            </a:r>
            <a:r>
              <a:rPr lang="en-IN" sz="2400" dirty="0" smtClean="0">
                <a:ea typeface="Microsoft JhengHei Light" panose="020B0304030504040204" pitchFamily="34" charset="-120"/>
              </a:rPr>
              <a:t>, Visakhapatnam</a:t>
            </a:r>
          </a:p>
          <a:p>
            <a:pPr marL="538163" indent="-538163">
              <a:spcAft>
                <a:spcPts val="600"/>
              </a:spcAft>
              <a:buClr>
                <a:srgbClr val="002060"/>
              </a:buClr>
              <a:buFont typeface="Microsoft JhengHei Light" panose="020B0304030504040204" pitchFamily="34" charset="-120"/>
              <a:buChar char="↹"/>
            </a:pPr>
            <a:r>
              <a:rPr lang="en-IN" sz="2400" dirty="0">
                <a:ea typeface="Microsoft JhengHei Light" panose="020B0304030504040204" pitchFamily="34" charset="-120"/>
              </a:rPr>
              <a:t>INS Dockyard</a:t>
            </a:r>
            <a:r>
              <a:rPr lang="en-IN" sz="2400" dirty="0" smtClean="0">
                <a:ea typeface="Microsoft JhengHei Light" panose="020B0304030504040204" pitchFamily="34" charset="-120"/>
              </a:rPr>
              <a:t>, Visakhapatnam</a:t>
            </a:r>
          </a:p>
          <a:p>
            <a:pPr marL="538163" indent="-538163">
              <a:spcAft>
                <a:spcPts val="600"/>
              </a:spcAft>
              <a:buClr>
                <a:srgbClr val="002060"/>
              </a:buClr>
              <a:buFont typeface="Microsoft JhengHei Light" panose="020B0304030504040204" pitchFamily="34" charset="-120"/>
              <a:buChar char="↹"/>
            </a:pPr>
            <a:r>
              <a:rPr lang="en-IN" sz="2400" dirty="0" smtClean="0">
                <a:ea typeface="Microsoft JhengHei Light" panose="020B0304030504040204" pitchFamily="34" charset="-120"/>
              </a:rPr>
              <a:t>On board INS </a:t>
            </a:r>
            <a:r>
              <a:rPr lang="en-IN" sz="2400" dirty="0" err="1" smtClean="0">
                <a:ea typeface="Microsoft JhengHei Light" panose="020B0304030504040204" pitchFamily="34" charset="-120"/>
              </a:rPr>
              <a:t>Vikramaditya</a:t>
            </a:r>
            <a:endParaRPr lang="en-IN" sz="2400" dirty="0">
              <a:ea typeface="Microsoft JhengHei Light" panose="020B0304030504040204" pitchFamily="34" charset="-12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01656" y="3467289"/>
            <a:ext cx="4037117" cy="3152967"/>
            <a:chOff x="687909" y="2624487"/>
            <a:chExt cx="4037117" cy="3152967"/>
          </a:xfrm>
        </p:grpSpPr>
        <p:sp>
          <p:nvSpPr>
            <p:cNvPr id="10" name="Rounded Rectangle 9"/>
            <p:cNvSpPr/>
            <p:nvPr/>
          </p:nvSpPr>
          <p:spPr>
            <a:xfrm>
              <a:off x="745344" y="3252050"/>
              <a:ext cx="3710866" cy="562088"/>
            </a:xfrm>
            <a:prstGeom prst="roundRect">
              <a:avLst>
                <a:gd name="adj" fmla="val 50000"/>
              </a:avLst>
            </a:prstGeom>
            <a:solidFill>
              <a:srgbClr val="66CCF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002060"/>
                  </a:solidFill>
                </a:rPr>
                <a:t>RLA of Gas Turbine Engines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696559" y="2624487"/>
              <a:ext cx="3782234" cy="562088"/>
            </a:xfrm>
            <a:prstGeom prst="roundRect">
              <a:avLst>
                <a:gd name="adj" fmla="val 50000"/>
              </a:avLst>
            </a:prstGeom>
            <a:solidFill>
              <a:srgbClr val="99FF33">
                <a:alpha val="40000"/>
              </a:srgb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IN" sz="2400" dirty="0">
                  <a:solidFill>
                    <a:srgbClr val="002060"/>
                  </a:solidFill>
                </a:rPr>
                <a:t>Indigenisation </a:t>
              </a:r>
              <a:r>
                <a:rPr lang="en-IN" sz="2400" dirty="0" smtClean="0">
                  <a:solidFill>
                    <a:srgbClr val="002060"/>
                  </a:solidFill>
                </a:rPr>
                <a:t>Programmes</a:t>
              </a:r>
              <a:endParaRPr lang="en-IN" sz="2400" dirty="0">
                <a:solidFill>
                  <a:srgbClr val="002060"/>
                </a:solidFill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39520" y="3910237"/>
              <a:ext cx="3710866" cy="562088"/>
            </a:xfrm>
            <a:prstGeom prst="roundRect">
              <a:avLst>
                <a:gd name="adj" fmla="val 50000"/>
              </a:avLst>
            </a:prstGeom>
            <a:solidFill>
              <a:srgbClr val="99FFCC">
                <a:alpha val="58000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2400" dirty="0">
                  <a:solidFill>
                    <a:srgbClr val="002060"/>
                  </a:solidFill>
                </a:rPr>
                <a:t>RLA of Boiler Tubes of VKD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020856" y="5215366"/>
              <a:ext cx="2964188" cy="562088"/>
            </a:xfrm>
            <a:prstGeom prst="roundRect">
              <a:avLst>
                <a:gd name="adj" fmla="val 50000"/>
              </a:avLst>
            </a:prstGeom>
            <a:solidFill>
              <a:srgbClr val="0066FF">
                <a:alpha val="5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2400" dirty="0" smtClean="0">
                  <a:solidFill>
                    <a:srgbClr val="002060"/>
                  </a:solidFill>
                </a:rPr>
                <a:t>Training Programme</a:t>
              </a:r>
              <a:endParaRPr lang="en-IN" sz="2400" dirty="0">
                <a:solidFill>
                  <a:srgbClr val="002060"/>
                </a:solidFill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687909" y="4607445"/>
              <a:ext cx="4037117" cy="562088"/>
            </a:xfrm>
            <a:prstGeom prst="roundRect">
              <a:avLst>
                <a:gd name="adj" fmla="val 50000"/>
              </a:avLst>
            </a:prstGeom>
            <a:solidFill>
              <a:srgbClr val="99FF99">
                <a:alpha val="55686"/>
              </a:srgb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IN" sz="2400" dirty="0" smtClean="0">
                  <a:solidFill>
                    <a:srgbClr val="002060"/>
                  </a:solidFill>
                </a:rPr>
                <a:t>Rejuvenation of Gas Collector</a:t>
              </a:r>
              <a:endParaRPr lang="en-IN" sz="2400" dirty="0">
                <a:solidFill>
                  <a:srgbClr val="002060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306312" y="609600"/>
            <a:ext cx="5196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Interactions with Indian Air Force</a:t>
            </a:r>
            <a:endParaRPr lang="en-IN" sz="2800" b="1" dirty="0">
              <a:solidFill>
                <a:srgbClr val="0070C0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690616" y="1185595"/>
            <a:ext cx="5449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MoU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signed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between CSIR-NML and Indian Air Force on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Dec 07, 2020</a:t>
            </a:r>
            <a:endParaRPr lang="en-IN" sz="2400" dirty="0"/>
          </a:p>
        </p:txBody>
      </p:sp>
      <p:sp>
        <p:nvSpPr>
          <p:cNvPr id="24" name="Rectangle 23"/>
          <p:cNvSpPr/>
          <p:nvPr/>
        </p:nvSpPr>
        <p:spPr>
          <a:xfrm>
            <a:off x="5751194" y="2111633"/>
            <a:ext cx="607885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i="1" dirty="0">
                <a:cs typeface="Arial" panose="020B0604020202020204" pitchFamily="34" charset="0"/>
              </a:rPr>
              <a:t>Failure analysis </a:t>
            </a:r>
            <a:r>
              <a:rPr lang="en-US" sz="2400" dirty="0">
                <a:cs typeface="Arial" panose="020B0604020202020204" pitchFamily="34" charset="0"/>
              </a:rPr>
              <a:t>of Quill Shaft </a:t>
            </a:r>
            <a:r>
              <a:rPr lang="en-US" sz="2400" dirty="0" smtClean="0">
                <a:cs typeface="Arial" panose="020B0604020202020204" pitchFamily="34" charset="0"/>
              </a:rPr>
              <a:t>of </a:t>
            </a:r>
            <a:r>
              <a:rPr lang="en-US" sz="2400" dirty="0">
                <a:cs typeface="Arial" panose="020B0604020202020204" pitchFamily="34" charset="0"/>
              </a:rPr>
              <a:t>MiG-21 Bison Aircraft </a:t>
            </a:r>
            <a:r>
              <a:rPr lang="en-US" sz="2400" dirty="0" smtClean="0">
                <a:cs typeface="Arial" panose="020B0604020202020204" pitchFamily="34" charset="0"/>
              </a:rPr>
              <a:t>(HAL, Sep-Nov’21)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i="1" dirty="0" smtClean="0">
                <a:cs typeface="Arial" panose="020B0604020202020204" pitchFamily="34" charset="0"/>
              </a:rPr>
              <a:t>Material analysis </a:t>
            </a:r>
            <a:r>
              <a:rPr lang="en-US" sz="2400" dirty="0" smtClean="0">
                <a:cs typeface="Arial" panose="020B0604020202020204" pitchFamily="34" charset="0"/>
              </a:rPr>
              <a:t>of 562D Harley Buckle used in parachute (Ordnance Parachute Factory – Kanpur)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i="1" dirty="0" smtClean="0">
                <a:cs typeface="Arial" panose="020B0604020202020204" pitchFamily="34" charset="0"/>
              </a:rPr>
              <a:t>Root </a:t>
            </a:r>
            <a:r>
              <a:rPr lang="en-US" sz="2400" b="1" i="1" dirty="0">
                <a:cs typeface="Arial" panose="020B0604020202020204" pitchFamily="34" charset="0"/>
              </a:rPr>
              <a:t>cause analysis </a:t>
            </a:r>
            <a:r>
              <a:rPr lang="en-US" sz="2400" dirty="0">
                <a:cs typeface="Arial" panose="020B0604020202020204" pitchFamily="34" charset="0"/>
              </a:rPr>
              <a:t>of sheared bolt of AVRO AC H-2373 </a:t>
            </a:r>
            <a:r>
              <a:rPr lang="en-US" sz="2400" dirty="0" smtClean="0">
                <a:cs typeface="Arial" panose="020B0604020202020204" pitchFamily="34" charset="0"/>
              </a:rPr>
              <a:t>Aircraft (IAF Station-</a:t>
            </a:r>
            <a:r>
              <a:rPr lang="en-US" sz="2400" dirty="0" err="1" smtClean="0">
                <a:cs typeface="Arial" panose="020B0604020202020204" pitchFamily="34" charset="0"/>
              </a:rPr>
              <a:t>Thiruvanatapuram</a:t>
            </a:r>
            <a:r>
              <a:rPr lang="en-US" sz="2400" dirty="0">
                <a:cs typeface="Arial" panose="020B0604020202020204" pitchFamily="34" charset="0"/>
              </a:rPr>
              <a:t>)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IN" sz="2400" b="1" i="1" dirty="0">
                <a:cs typeface="Arial" panose="020B0604020202020204" pitchFamily="34" charset="0"/>
              </a:rPr>
              <a:t>Failure Analysis </a:t>
            </a:r>
            <a:r>
              <a:rPr lang="en-IN" sz="2400" dirty="0">
                <a:cs typeface="Arial" panose="020B0604020202020204" pitchFamily="34" charset="0"/>
              </a:rPr>
              <a:t>of Engine Exhaust Unit Retaining </a:t>
            </a:r>
            <a:r>
              <a:rPr lang="en-IN" sz="2400" dirty="0" smtClean="0">
                <a:cs typeface="Arial" panose="020B0604020202020204" pitchFamily="34" charset="0"/>
              </a:rPr>
              <a:t>Bolts (</a:t>
            </a:r>
            <a:r>
              <a:rPr lang="en-US" sz="2400" dirty="0" smtClean="0">
                <a:cs typeface="Arial" panose="020B0604020202020204" pitchFamily="34" charset="0"/>
              </a:rPr>
              <a:t>IAF Station-Vadodara)</a:t>
            </a:r>
            <a:endParaRPr lang="en-US" sz="2400" dirty="0">
              <a:cs typeface="Arial" panose="020B0604020202020204" pitchFamily="34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400" b="1" i="1" dirty="0">
                <a:cs typeface="Arial" panose="020B0604020202020204" pitchFamily="34" charset="0"/>
              </a:rPr>
              <a:t>Root cause </a:t>
            </a:r>
            <a:r>
              <a:rPr lang="en-US" sz="2400" dirty="0" smtClean="0">
                <a:cs typeface="Arial" panose="020B0604020202020204" pitchFamily="34" charset="0"/>
              </a:rPr>
              <a:t>of </a:t>
            </a:r>
            <a:r>
              <a:rPr lang="en-US" sz="2400" dirty="0">
                <a:cs typeface="Arial" panose="020B0604020202020204" pitchFamily="34" charset="0"/>
              </a:rPr>
              <a:t>cracking over hydraulic pipe </a:t>
            </a:r>
            <a:r>
              <a:rPr lang="en-US" sz="2400" dirty="0" smtClean="0">
                <a:cs typeface="Arial" panose="020B0604020202020204" pitchFamily="34" charset="0"/>
              </a:rPr>
              <a:t>line (IAF Station-</a:t>
            </a:r>
            <a:r>
              <a:rPr lang="en-US" sz="2400" dirty="0" err="1" smtClean="0">
                <a:cs typeface="Arial" panose="020B0604020202020204" pitchFamily="34" charset="0"/>
              </a:rPr>
              <a:t>Thiruvanatapuram</a:t>
            </a:r>
            <a:r>
              <a:rPr lang="en-US" sz="2400" dirty="0"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381625" y="647700"/>
            <a:ext cx="0" cy="62103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0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Research for Societal Benefits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Rectangle 43"/>
          <p:cNvSpPr>
            <a:spLocks noChangeArrowheads="1"/>
          </p:cNvSpPr>
          <p:nvPr/>
        </p:nvSpPr>
        <p:spPr bwMode="auto">
          <a:xfrm>
            <a:off x="91440" y="658368"/>
            <a:ext cx="54406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3399FF"/>
                </a:solidFill>
                <a:latin typeface="Arial" panose="020B0604020202020204" pitchFamily="34" charset="0"/>
              </a:rPr>
              <a:t>Energy </a:t>
            </a:r>
            <a:r>
              <a:rPr lang="en-US" altLang="en-US" sz="2400" b="1" dirty="0">
                <a:solidFill>
                  <a:srgbClr val="3399FF"/>
                </a:solidFill>
                <a:latin typeface="Arial" panose="020B0604020202020204" pitchFamily="34" charset="0"/>
              </a:rPr>
              <a:t>efficient, eco-friendly brass melting furnace for </a:t>
            </a:r>
            <a:r>
              <a:rPr lang="en-US" altLang="en-US" sz="2400" b="1" dirty="0" smtClean="0">
                <a:solidFill>
                  <a:srgbClr val="3399FF"/>
                </a:solidFill>
                <a:latin typeface="Arial" panose="020B0604020202020204" pitchFamily="34" charset="0"/>
              </a:rPr>
              <a:t>artisans</a:t>
            </a:r>
            <a:endParaRPr lang="en-US" altLang="en-US" sz="2400" b="1" dirty="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72097" y="1683766"/>
            <a:ext cx="3927920" cy="2312302"/>
            <a:chOff x="5014153" y="642594"/>
            <a:chExt cx="4040655" cy="246853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5014153" y="642594"/>
              <a:ext cx="4040655" cy="2468538"/>
              <a:chOff x="89588" y="854458"/>
              <a:chExt cx="4121955" cy="2512511"/>
            </a:xfrm>
          </p:grpSpPr>
          <p:pic>
            <p:nvPicPr>
              <p:cNvPr id="7" name="Picture 1" descr="DSC_845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54" r="15662"/>
              <a:stretch>
                <a:fillRect/>
              </a:stretch>
            </p:blipFill>
            <p:spPr bwMode="auto">
              <a:xfrm>
                <a:off x="1523999" y="865302"/>
                <a:ext cx="1905001" cy="16907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42"/>
              <p:cNvSpPr txBox="1">
                <a:spLocks noChangeArrowheads="1"/>
              </p:cNvSpPr>
              <p:nvPr/>
            </p:nvSpPr>
            <p:spPr bwMode="auto">
              <a:xfrm>
                <a:off x="1552141" y="2597791"/>
                <a:ext cx="2659402" cy="7691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b="1" dirty="0">
                    <a:latin typeface="Arial" panose="020B0604020202020204" pitchFamily="34" charset="0"/>
                  </a:rPr>
                  <a:t>Melting in developed furnace</a:t>
                </a:r>
              </a:p>
            </p:txBody>
          </p:sp>
          <p:pic>
            <p:nvPicPr>
              <p:cNvPr id="9" name="Picture 41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9750" b="3766"/>
              <a:stretch>
                <a:fillRect/>
              </a:stretch>
            </p:blipFill>
            <p:spPr bwMode="auto">
              <a:xfrm>
                <a:off x="89588" y="854458"/>
                <a:ext cx="1567329" cy="2201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5014153" y="2050943"/>
              <a:ext cx="377237" cy="710105"/>
            </a:xfrm>
            <a:prstGeom prst="rect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50000">
                  <a:schemeClr val="bg2">
                    <a:shade val="675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</p:spPr>
          <p:txBody>
            <a:bodyPr>
              <a:spAutoFit/>
            </a:bodyPr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73153" y="4017264"/>
            <a:ext cx="618134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Trained ~ 450 </a:t>
            </a:r>
            <a:r>
              <a:rPr lang="en-US" sz="2400" dirty="0" smtClean="0"/>
              <a:t>artisans/entrepreneurs </a:t>
            </a:r>
            <a:r>
              <a:rPr lang="en-US" sz="2400" dirty="0"/>
              <a:t>at NML</a:t>
            </a:r>
          </a:p>
          <a:p>
            <a:pPr marL="342900" indent="-342900" eaLnBrk="1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Demonstration given to ~ 700 artisan </a:t>
            </a:r>
            <a:r>
              <a:rPr lang="en-US" sz="2400" dirty="0" smtClean="0"/>
              <a:t>outside NML; Installed furnaces </a:t>
            </a:r>
            <a:r>
              <a:rPr lang="en-US" sz="2400" dirty="0"/>
              <a:t>at 7 different places </a:t>
            </a:r>
          </a:p>
          <a:p>
            <a:pPr>
              <a:spcBef>
                <a:spcPts val="0"/>
              </a:spcBef>
              <a:defRPr/>
            </a:pPr>
            <a:endParaRPr lang="en-US" sz="2400" dirty="0" smtClean="0">
              <a:solidFill>
                <a:srgbClr val="0000FF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en-US" sz="2400" dirty="0" smtClean="0">
                <a:solidFill>
                  <a:srgbClr val="0000FF"/>
                </a:solidFill>
              </a:rPr>
              <a:t>Transferred </a:t>
            </a:r>
            <a:r>
              <a:rPr lang="en-US" sz="2400" dirty="0">
                <a:solidFill>
                  <a:srgbClr val="0000FF"/>
                </a:solidFill>
              </a:rPr>
              <a:t>technologies to: 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346075" indent="-346075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 smtClean="0"/>
              <a:t>(</a:t>
            </a:r>
            <a:r>
              <a:rPr lang="en-US" sz="2400" dirty="0" err="1"/>
              <a:t>i</a:t>
            </a:r>
            <a:r>
              <a:rPr lang="en-US" sz="2400" dirty="0"/>
              <a:t>) </a:t>
            </a:r>
            <a:r>
              <a:rPr lang="en-US" sz="2400" dirty="0" err="1"/>
              <a:t>Khadi</a:t>
            </a:r>
            <a:r>
              <a:rPr lang="en-US" sz="2400" dirty="0"/>
              <a:t> &amp; Village Industries Board, </a:t>
            </a:r>
            <a:r>
              <a:rPr lang="en-US" sz="2400" dirty="0" smtClean="0"/>
              <a:t>W. Bengal</a:t>
            </a:r>
            <a:endParaRPr lang="en-US" sz="2400" dirty="0"/>
          </a:p>
          <a:p>
            <a:pPr marL="346075" indent="-346075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/>
              <a:t>ii) </a:t>
            </a:r>
            <a:r>
              <a:rPr lang="en-US" sz="2400" dirty="0" err="1"/>
              <a:t>Yugantar</a:t>
            </a:r>
            <a:r>
              <a:rPr lang="en-US" sz="2400" dirty="0"/>
              <a:t> </a:t>
            </a:r>
            <a:r>
              <a:rPr lang="en-US" sz="2400" dirty="0" err="1"/>
              <a:t>Bharati</a:t>
            </a:r>
            <a:r>
              <a:rPr lang="en-US" sz="2400" dirty="0"/>
              <a:t>, Ranchi, </a:t>
            </a:r>
            <a:r>
              <a:rPr lang="en-US" sz="2400" dirty="0" smtClean="0"/>
              <a:t>Jharkhand </a:t>
            </a:r>
            <a:endParaRPr lang="en-US" sz="2400" dirty="0"/>
          </a:p>
        </p:txBody>
      </p:sp>
      <p:sp>
        <p:nvSpPr>
          <p:cNvPr id="11" name="Rectangle 43"/>
          <p:cNvSpPr>
            <a:spLocks noChangeArrowheads="1"/>
          </p:cNvSpPr>
          <p:nvPr/>
        </p:nvSpPr>
        <p:spPr bwMode="auto">
          <a:xfrm>
            <a:off x="7641336" y="673608"/>
            <a:ext cx="4437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 smtClean="0">
                <a:solidFill>
                  <a:srgbClr val="3399FF"/>
                </a:solidFill>
                <a:latin typeface="Arial" panose="020B0604020202020204" pitchFamily="34" charset="0"/>
              </a:rPr>
              <a:t>DPR for silver artisan cluster</a:t>
            </a:r>
            <a:endParaRPr lang="en-US" altLang="en-US" sz="2400" b="1" dirty="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  <p:grpSp>
        <p:nvGrpSpPr>
          <p:cNvPr id="13" name="Group 59"/>
          <p:cNvGrpSpPr>
            <a:grpSpLocks/>
          </p:cNvGrpSpPr>
          <p:nvPr/>
        </p:nvGrpSpPr>
        <p:grpSpPr bwMode="auto">
          <a:xfrm>
            <a:off x="7424394" y="1191878"/>
            <a:ext cx="1600346" cy="1230350"/>
            <a:chOff x="367801" y="908720"/>
            <a:chExt cx="2115965" cy="2141260"/>
          </a:xfrm>
        </p:grpSpPr>
        <p:pic>
          <p:nvPicPr>
            <p:cNvPr id="45" name="Picture 4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53" t="10976" b="8534"/>
            <a:stretch>
              <a:fillRect/>
            </a:stretch>
          </p:blipFill>
          <p:spPr bwMode="auto">
            <a:xfrm>
              <a:off x="367801" y="908720"/>
              <a:ext cx="2115965" cy="1584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Box 57"/>
            <p:cNvSpPr txBox="1">
              <a:spLocks noChangeArrowheads="1"/>
            </p:cNvSpPr>
            <p:nvPr/>
          </p:nvSpPr>
          <p:spPr bwMode="auto">
            <a:xfrm>
              <a:off x="621854" y="2407170"/>
              <a:ext cx="1296145" cy="642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Melting</a:t>
              </a:r>
              <a:r>
                <a:rPr lang="en-US" altLang="en-US" sz="1800">
                  <a:latin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60"/>
          <p:cNvGrpSpPr>
            <a:grpSpLocks/>
          </p:cNvGrpSpPr>
          <p:nvPr/>
        </p:nvGrpSpPr>
        <p:grpSpPr bwMode="auto">
          <a:xfrm>
            <a:off x="9116462" y="1185809"/>
            <a:ext cx="2305032" cy="1234525"/>
            <a:chOff x="2555776" y="1386135"/>
            <a:chExt cx="2135192" cy="1085642"/>
          </a:xfrm>
        </p:grpSpPr>
        <p:pic>
          <p:nvPicPr>
            <p:cNvPr id="41" name="Picture 43" descr="C:\Users\nml\Downloads\casting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016" b="72615"/>
            <a:stretch>
              <a:fillRect/>
            </a:stretch>
          </p:blipFill>
          <p:spPr bwMode="auto">
            <a:xfrm>
              <a:off x="2701589" y="1386135"/>
              <a:ext cx="1038710" cy="878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Picture 4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45"/>
            <a:stretch>
              <a:fillRect/>
            </a:stretch>
          </p:blipFill>
          <p:spPr bwMode="auto">
            <a:xfrm>
              <a:off x="3779628" y="1393327"/>
              <a:ext cx="911340" cy="87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Right Arrow 42"/>
            <p:cNvSpPr/>
            <p:nvPr/>
          </p:nvSpPr>
          <p:spPr>
            <a:xfrm>
              <a:off x="2555238" y="1700246"/>
              <a:ext cx="174993" cy="17869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44" name="TextBox 58"/>
            <p:cNvSpPr txBox="1">
              <a:spLocks noChangeArrowheads="1"/>
            </p:cNvSpPr>
            <p:nvPr/>
          </p:nvSpPr>
          <p:spPr bwMode="auto">
            <a:xfrm>
              <a:off x="2651407" y="2174035"/>
              <a:ext cx="2016224" cy="297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Casting of ingots</a:t>
              </a:r>
            </a:p>
          </p:txBody>
        </p:sp>
      </p:grpSp>
      <p:pic>
        <p:nvPicPr>
          <p:cNvPr id="15" name="Picture 4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1" b="16667"/>
          <a:stretch>
            <a:fillRect/>
          </a:stretch>
        </p:blipFill>
        <p:spPr bwMode="auto">
          <a:xfrm>
            <a:off x="8726390" y="2647622"/>
            <a:ext cx="1317030" cy="101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6" descr="D:\DPR\images_Baruda_Suklai\IMG_20190313_10323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45" t="31195" r="27647"/>
          <a:stretch>
            <a:fillRect/>
          </a:stretch>
        </p:blipFill>
        <p:spPr bwMode="auto">
          <a:xfrm rot="5400000">
            <a:off x="10513470" y="2464046"/>
            <a:ext cx="938487" cy="1340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66"/>
          <p:cNvSpPr txBox="1">
            <a:spLocks noChangeArrowheads="1"/>
          </p:cNvSpPr>
          <p:nvPr/>
        </p:nvSpPr>
        <p:spPr bwMode="auto">
          <a:xfrm>
            <a:off x="10176010" y="3702503"/>
            <a:ext cx="2015990" cy="338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Rolling of ingots</a:t>
            </a:r>
          </a:p>
        </p:txBody>
      </p:sp>
      <p:pic>
        <p:nvPicPr>
          <p:cNvPr id="28" name="Picture 48" descr="D:\DPR\images_Baruda_Suklai\IMG_20190313_10550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7" t="34576" r="38190" b="27234"/>
          <a:stretch>
            <a:fillRect/>
          </a:stretch>
        </p:blipFill>
        <p:spPr bwMode="auto">
          <a:xfrm rot="5400000">
            <a:off x="7434155" y="2528689"/>
            <a:ext cx="993377" cy="119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7822994" y="3720337"/>
            <a:ext cx="1622708" cy="338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600" dirty="0"/>
              <a:t>Ingot re-heating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71232" y="4379976"/>
            <a:ext cx="4489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Prepared DPR for 5 silver clusters of West Bengal, under sponsorship of the MSME ministry of WB</a:t>
            </a:r>
            <a:endParaRPr lang="en-IN" sz="2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6648450" y="647700"/>
            <a:ext cx="0" cy="62103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25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Knowledge Dissemination to Society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1439" y="579681"/>
            <a:ext cx="57807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FF0000"/>
                </a:solidFill>
              </a:rPr>
              <a:t>CSIR Integrated Skill Initiative </a:t>
            </a:r>
            <a:endParaRPr lang="en-US" sz="2400" dirty="0"/>
          </a:p>
          <a:p>
            <a:pPr marL="774700" indent="-317500">
              <a:buSzPct val="80000"/>
              <a:buFont typeface="Wingdings" panose="05000000000000000000" pitchFamily="2" charset="2"/>
              <a:buChar char="q"/>
              <a:tabLst>
                <a:tab pos="741363" algn="l"/>
              </a:tabLst>
            </a:pPr>
            <a:r>
              <a:rPr lang="en-US" sz="2000" dirty="0" smtClean="0"/>
              <a:t>Corporate Training</a:t>
            </a:r>
          </a:p>
          <a:p>
            <a:pPr marL="774700" indent="-317500">
              <a:buSzPct val="80000"/>
              <a:buFont typeface="Wingdings" panose="05000000000000000000" pitchFamily="2" charset="2"/>
              <a:buChar char="q"/>
              <a:tabLst>
                <a:tab pos="741363" algn="l"/>
              </a:tabLst>
            </a:pPr>
            <a:r>
              <a:rPr lang="en-US" sz="2000" dirty="0" smtClean="0"/>
              <a:t>Professional Training</a:t>
            </a:r>
          </a:p>
          <a:p>
            <a:pPr marL="774700" indent="-317500">
              <a:buSzPct val="80000"/>
              <a:buFont typeface="Wingdings" panose="05000000000000000000" pitchFamily="2" charset="2"/>
              <a:buChar char="q"/>
              <a:tabLst>
                <a:tab pos="741363" algn="l"/>
              </a:tabLst>
            </a:pPr>
            <a:r>
              <a:rPr lang="en-US" sz="2000" dirty="0" smtClean="0"/>
              <a:t>Societal Training</a:t>
            </a:r>
          </a:p>
          <a:p>
            <a:pPr marL="774700" indent="-342900">
              <a:buSzPct val="80000"/>
              <a:buFont typeface="Wingdings" panose="05000000000000000000" pitchFamily="2" charset="2"/>
              <a:buChar char="q"/>
              <a:tabLst>
                <a:tab pos="717550" algn="l"/>
              </a:tabLst>
            </a:pPr>
            <a:r>
              <a:rPr lang="en-US" sz="2000" dirty="0" smtClean="0"/>
              <a:t>Summer and Winter Training</a:t>
            </a:r>
          </a:p>
          <a:p>
            <a:pPr marL="774700" indent="-342900">
              <a:buSzPct val="80000"/>
              <a:buFont typeface="Wingdings" panose="05000000000000000000" pitchFamily="2" charset="2"/>
              <a:buChar char="q"/>
              <a:tabLst>
                <a:tab pos="717550" algn="l"/>
              </a:tabLst>
            </a:pPr>
            <a:r>
              <a:rPr lang="en-US" sz="2000" dirty="0" smtClean="0"/>
              <a:t>National Apprentice Training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FF0000"/>
                </a:solidFill>
              </a:rPr>
              <a:t>Training under the DST-Women Technology Park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>
                <a:solidFill>
                  <a:srgbClr val="FF0000"/>
                </a:solidFill>
              </a:rPr>
              <a:t>Teachers’ training under CSIR </a:t>
            </a:r>
            <a:r>
              <a:rPr lang="en-US" sz="2400" dirty="0" err="1" smtClean="0">
                <a:solidFill>
                  <a:srgbClr val="FF0000"/>
                </a:solidFill>
              </a:rPr>
              <a:t>Jigyasha</a:t>
            </a:r>
            <a:r>
              <a:rPr lang="en-US" sz="2400" dirty="0" smtClean="0">
                <a:solidFill>
                  <a:srgbClr val="FF0000"/>
                </a:solidFill>
              </a:rPr>
              <a:t> 2.0</a:t>
            </a:r>
            <a:endParaRPr lang="en-IN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9509" y="628972"/>
            <a:ext cx="6147696" cy="36869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764" y="3891643"/>
            <a:ext cx="3399829" cy="2549872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700397" y="4472983"/>
            <a:ext cx="6772276" cy="2174324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+mn-lt"/>
              </a:rPr>
              <a:t>Journal of Metallurgy and Materials Science </a:t>
            </a:r>
            <a:r>
              <a:rPr lang="en-US" sz="2400" b="1" dirty="0" smtClean="0">
                <a:latin typeface="+mn-lt"/>
              </a:rPr>
              <a:t/>
            </a:r>
            <a:br>
              <a:rPr lang="en-US" sz="2400" b="1" dirty="0" smtClean="0">
                <a:latin typeface="+mn-lt"/>
              </a:rPr>
            </a:br>
            <a:r>
              <a:rPr lang="en-US" sz="2400" i="1" dirty="0" smtClean="0">
                <a:latin typeface="+mn-lt"/>
              </a:rPr>
              <a:t>A technical journal published by CSIR-NML</a:t>
            </a:r>
          </a:p>
          <a:p>
            <a:r>
              <a:rPr lang="en-IN" sz="2400" dirty="0">
                <a:latin typeface="+mn-lt"/>
                <a:cs typeface="Arial" panose="020B0604020202020204" pitchFamily="34" charset="0"/>
              </a:rPr>
              <a:t>Starting Date : 1959</a:t>
            </a:r>
          </a:p>
          <a:p>
            <a:r>
              <a:rPr lang="en-US" sz="2400" dirty="0">
                <a:latin typeface="+mn-lt"/>
                <a:cs typeface="Arial" panose="020B0604020202020204" pitchFamily="34" charset="0"/>
              </a:rPr>
              <a:t>Previous Name: NML Technical </a:t>
            </a:r>
            <a:r>
              <a:rPr lang="en-US" sz="2400" dirty="0" smtClean="0">
                <a:latin typeface="+mn-lt"/>
                <a:cs typeface="Arial" panose="020B0604020202020204" pitchFamily="34" charset="0"/>
              </a:rPr>
              <a:t>Journal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Website launched in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Open source since </a:t>
            </a:r>
            <a:r>
              <a:rPr lang="en-US" sz="2400" dirty="0" smtClean="0">
                <a:latin typeface="+mn-lt"/>
              </a:rPr>
              <a:t>2020</a:t>
            </a:r>
            <a:r>
              <a:rPr lang="en-US" sz="2400" i="1" dirty="0" smtClean="0">
                <a:latin typeface="+mn-lt"/>
              </a:rPr>
              <a:t> </a:t>
            </a:r>
            <a:endParaRPr lang="en-IN" sz="24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2497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44168" y="623482"/>
            <a:ext cx="9152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NML-Intellectual Property Facilitation Centre (NML-IPFC)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99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Initiatives for MSMEs &amp; Entrepreneurs</a:t>
            </a:r>
            <a:endParaRPr lang="en-IN" sz="3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1167" y="1150239"/>
            <a:ext cx="723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Caters to all IPR related queries and issues of MSMEs</a:t>
            </a:r>
            <a:endParaRPr lang="en-IN" sz="24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267461" y="1711071"/>
            <a:ext cx="4952239" cy="3605784"/>
            <a:chOff x="267461" y="1711071"/>
            <a:chExt cx="4952239" cy="3605784"/>
          </a:xfrm>
        </p:grpSpPr>
        <p:sp>
          <p:nvSpPr>
            <p:cNvPr id="7" name="Rectangle 6"/>
            <p:cNvSpPr/>
            <p:nvPr/>
          </p:nvSpPr>
          <p:spPr>
            <a:xfrm>
              <a:off x="441373" y="1711071"/>
              <a:ext cx="1607799" cy="39319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MSME</a:t>
              </a:r>
              <a:endParaRPr lang="en-IN" sz="24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67461" y="3152775"/>
              <a:ext cx="2143732" cy="393192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NML-IPFC</a:t>
              </a:r>
              <a:endParaRPr lang="en-IN" sz="24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74559" y="4923663"/>
              <a:ext cx="2434769" cy="393192"/>
            </a:xfrm>
            <a:prstGeom prst="rect">
              <a:avLst/>
            </a:prstGeom>
            <a:solidFill>
              <a:srgbClr val="6600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/>
                <a:t>IP Legal Firms</a:t>
              </a:r>
              <a:endParaRPr lang="en-IN" sz="2400" dirty="0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1129923" y="2132076"/>
              <a:ext cx="0" cy="1051560"/>
            </a:xfrm>
            <a:prstGeom prst="straightConnector1">
              <a:avLst/>
            </a:prstGeom>
            <a:ln w="539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141014" y="3570351"/>
              <a:ext cx="0" cy="1371600"/>
            </a:xfrm>
            <a:prstGeom prst="straightConnector1">
              <a:avLst/>
            </a:prstGeom>
            <a:ln w="539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1475530" y="2095501"/>
              <a:ext cx="11090" cy="1047749"/>
            </a:xfrm>
            <a:prstGeom prst="straightConnector1">
              <a:avLst/>
            </a:prstGeom>
            <a:ln w="539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10800000">
              <a:off x="1507028" y="3541776"/>
              <a:ext cx="0" cy="1371600"/>
            </a:xfrm>
            <a:prstGeom prst="straightConnector1">
              <a:avLst/>
            </a:prstGeom>
            <a:ln w="539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873036" y="3000375"/>
              <a:ext cx="2346664" cy="830997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</a:rPr>
                <a:t>IP Clinics</a:t>
              </a:r>
            </a:p>
            <a:p>
              <a:r>
                <a:rPr lang="en-US" sz="2400" dirty="0" smtClean="0">
                  <a:solidFill>
                    <a:schemeClr val="bg1"/>
                  </a:solidFill>
                </a:rPr>
                <a:t>Techno Support</a:t>
              </a:r>
              <a:endParaRPr lang="en-IN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19" name="Straight Arrow Connector 18"/>
            <p:cNvCxnSpPr>
              <a:stCxn id="8" idx="3"/>
              <a:endCxn id="17" idx="1"/>
            </p:cNvCxnSpPr>
            <p:nvPr/>
          </p:nvCxnSpPr>
          <p:spPr>
            <a:xfrm>
              <a:off x="2411193" y="3349371"/>
              <a:ext cx="461843" cy="66503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3815799" y="1924050"/>
              <a:ext cx="0" cy="1066800"/>
            </a:xfrm>
            <a:prstGeom prst="line">
              <a:avLst/>
            </a:prstGeom>
            <a:ln w="4762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 flipV="1">
              <a:off x="2049172" y="1917192"/>
              <a:ext cx="1755536" cy="0"/>
            </a:xfrm>
            <a:prstGeom prst="straightConnector1">
              <a:avLst/>
            </a:prstGeom>
            <a:ln w="4762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952462" y="3560826"/>
              <a:ext cx="0" cy="1371600"/>
            </a:xfrm>
            <a:prstGeom prst="straightConnector1">
              <a:avLst/>
            </a:prstGeom>
            <a:ln w="539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553834"/>
              </p:ext>
            </p:extLst>
          </p:nvPr>
        </p:nvGraphicFramePr>
        <p:xfrm>
          <a:off x="7600950" y="1400153"/>
          <a:ext cx="4467226" cy="4800621"/>
        </p:xfrm>
        <a:graphic>
          <a:graphicData uri="http://schemas.openxmlformats.org/drawingml/2006/table">
            <a:tbl>
              <a:tblPr/>
              <a:tblGrid>
                <a:gridCol w="3350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4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IP Awareness Training/ </a:t>
                      </a:r>
                      <a:r>
                        <a:rPr lang="en-US" sz="2000" dirty="0" err="1">
                          <a:latin typeface="+mn-lt"/>
                          <a:ea typeface="Calibri"/>
                          <a:cs typeface="Times New Roman"/>
                        </a:rPr>
                        <a:t>Programme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16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4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MSME </a:t>
                      </a: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trained/facilitated 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1600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IP advisory Services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25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43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IP Search and Analytics Services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Patent </a:t>
                      </a: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Filings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Mangal"/>
                        </a:rPr>
                        <a:t>7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Trademark </a:t>
                      </a: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Registration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 GI Filings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1*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 Copyright Registration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9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+mn-lt"/>
                          <a:ea typeface="Calibri"/>
                          <a:cs typeface="Times New Roman"/>
                        </a:rPr>
                        <a:t> Design Registration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US" sz="2000" dirty="0">
                        <a:latin typeface="+mn-lt"/>
                        <a:ea typeface="Calibri"/>
                        <a:cs typeface="Mangal"/>
                      </a:endParaRPr>
                    </a:p>
                  </a:txBody>
                  <a:tcPr marL="67310" marR="67310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3057524" y="4095750"/>
            <a:ext cx="424815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Services Offered to MSMEs</a:t>
            </a:r>
          </a:p>
          <a:p>
            <a:endParaRPr lang="en-US" sz="1200" b="1" dirty="0" smtClean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IP Search and Analytics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IP Valuation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Drafting IP claim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IP Maintenance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dirty="0" smtClean="0"/>
              <a:t>Liaising with legal</a:t>
            </a:r>
          </a:p>
        </p:txBody>
      </p:sp>
    </p:spTree>
    <p:extLst>
      <p:ext uri="{BB962C8B-B14F-4D97-AF65-F5344CB8AC3E}">
        <p14:creationId xmlns:p14="http://schemas.microsoft.com/office/powerpoint/2010/main" val="130776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8625" y="2105025"/>
            <a:ext cx="4162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Parametric Performance</a:t>
            </a:r>
            <a:endParaRPr lang="en-IN" sz="5400" dirty="0"/>
          </a:p>
        </p:txBody>
      </p:sp>
    </p:spTree>
    <p:extLst>
      <p:ext uri="{BB962C8B-B14F-4D97-AF65-F5344CB8AC3E}">
        <p14:creationId xmlns:p14="http://schemas.microsoft.com/office/powerpoint/2010/main" val="365461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62950" y="0"/>
            <a:ext cx="3829050" cy="175432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Patents &amp; Technologies</a:t>
            </a:r>
            <a:endParaRPr lang="en-IN" sz="54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5242378"/>
              </p:ext>
            </p:extLst>
          </p:nvPr>
        </p:nvGraphicFramePr>
        <p:xfrm>
          <a:off x="6400799" y="3209924"/>
          <a:ext cx="5695951" cy="3524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383141"/>
              </p:ext>
            </p:extLst>
          </p:nvPr>
        </p:nvGraphicFramePr>
        <p:xfrm>
          <a:off x="-95250" y="3762375"/>
          <a:ext cx="6143625" cy="3095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457325" y="3838575"/>
            <a:ext cx="3000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Technologies Developed</a:t>
            </a:r>
            <a:endParaRPr lang="en-IN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677149" y="2705100"/>
            <a:ext cx="3876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Technologies Transferred</a:t>
            </a:r>
            <a:endParaRPr lang="en-IN" sz="2800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157225"/>
              </p:ext>
            </p:extLst>
          </p:nvPr>
        </p:nvGraphicFramePr>
        <p:xfrm>
          <a:off x="0" y="409575"/>
          <a:ext cx="7372351" cy="320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324099" y="-66675"/>
            <a:ext cx="2324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Patents Filed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383315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01074" y="0"/>
            <a:ext cx="3590925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Publications</a:t>
            </a:r>
            <a:endParaRPr lang="en-IN" sz="54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5392949"/>
              </p:ext>
            </p:extLst>
          </p:nvPr>
        </p:nvGraphicFramePr>
        <p:xfrm>
          <a:off x="0" y="400051"/>
          <a:ext cx="6105526" cy="3152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319049"/>
              </p:ext>
            </p:extLst>
          </p:nvPr>
        </p:nvGraphicFramePr>
        <p:xfrm>
          <a:off x="167878" y="3267075"/>
          <a:ext cx="5728097" cy="3914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5227314"/>
              </p:ext>
            </p:extLst>
          </p:nvPr>
        </p:nvGraphicFramePr>
        <p:xfrm>
          <a:off x="6372225" y="1676401"/>
          <a:ext cx="5680472" cy="4562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 2"/>
          <p:cNvSpPr/>
          <p:nvPr/>
        </p:nvSpPr>
        <p:spPr>
          <a:xfrm>
            <a:off x="1033199" y="85725"/>
            <a:ext cx="35343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>
                <a:solidFill>
                  <a:srgbClr val="FF0000"/>
                </a:solidFill>
              </a:rPr>
              <a:t>No. of SCI Publications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2925" y="3314670"/>
            <a:ext cx="2743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>
                <a:solidFill>
                  <a:srgbClr val="FF0000"/>
                </a:solidFill>
              </a:rPr>
              <a:t>Impact Factor of Publications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7144475" y="1390620"/>
            <a:ext cx="41705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2000" b="1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en-US" sz="2800" dirty="0">
                <a:solidFill>
                  <a:srgbClr val="FF0000"/>
                </a:solidFill>
              </a:rPr>
              <a:t>Average Citation per Paper</a:t>
            </a:r>
          </a:p>
        </p:txBody>
      </p:sp>
    </p:spTree>
    <p:extLst>
      <p:ext uri="{BB962C8B-B14F-4D97-AF65-F5344CB8AC3E}">
        <p14:creationId xmlns:p14="http://schemas.microsoft.com/office/powerpoint/2010/main" val="105715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7956166"/>
              </p:ext>
            </p:extLst>
          </p:nvPr>
        </p:nvGraphicFramePr>
        <p:xfrm>
          <a:off x="172720" y="609600"/>
          <a:ext cx="12019280" cy="599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spc="-10" dirty="0">
                <a:latin typeface="Calibri" panose="020F0502020204030204" pitchFamily="34" charset="0"/>
                <a:ea typeface="Times New Roman" panose="02020603050405020304" pitchFamily="18" charset="0"/>
              </a:rPr>
              <a:t>Financial Health : </a:t>
            </a:r>
            <a:r>
              <a:rPr lang="en-US" sz="4000" spc="-1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External Cash Flow (ECF)</a:t>
            </a:r>
            <a:endParaRPr lang="en-IN" sz="4000" spc="-10" dirty="0"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48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5308630"/>
              </p:ext>
            </p:extLst>
          </p:nvPr>
        </p:nvGraphicFramePr>
        <p:xfrm>
          <a:off x="1" y="523875"/>
          <a:ext cx="12192000" cy="6221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6615113" y="1628775"/>
            <a:ext cx="14287" cy="4533900"/>
          </a:xfrm>
          <a:prstGeom prst="line">
            <a:avLst/>
          </a:prstGeom>
          <a:ln w="3175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spc="-10" dirty="0">
                <a:latin typeface="Calibri" panose="020F0502020204030204" pitchFamily="34" charset="0"/>
                <a:ea typeface="Times New Roman" panose="02020603050405020304" pitchFamily="18" charset="0"/>
              </a:rPr>
              <a:t>Financial Health : </a:t>
            </a:r>
            <a:r>
              <a:rPr lang="en-US" sz="4000" spc="-1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Laboratory Reserve (LR)</a:t>
            </a:r>
            <a:endParaRPr lang="en-IN" sz="4000" spc="-10" dirty="0"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49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69917" y="0"/>
            <a:ext cx="2498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NML’s USPs </a:t>
            </a:r>
            <a:endParaRPr lang="en-IN" sz="3600" b="1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0776" y="582091"/>
            <a:ext cx="11995023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F8F200"/>
                </a:solidFill>
              </a:rPr>
              <a:t>4 active Scientists acknowledged in the “Top 2% in the World” in their respective domains (</a:t>
            </a:r>
            <a:r>
              <a:rPr lang="en-US" sz="2400" i="1" dirty="0" smtClean="0">
                <a:solidFill>
                  <a:srgbClr val="F8F200"/>
                </a:solidFill>
              </a:rPr>
              <a:t>List by Stanford University</a:t>
            </a:r>
            <a:r>
              <a:rPr lang="en-US" sz="2400" dirty="0" smtClean="0">
                <a:solidFill>
                  <a:srgbClr val="F8F200"/>
                </a:solidFill>
              </a:rPr>
              <a:t>) 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The </a:t>
            </a:r>
            <a:r>
              <a:rPr lang="en-US" sz="2400" dirty="0">
                <a:solidFill>
                  <a:schemeClr val="bg1"/>
                </a:solidFill>
              </a:rPr>
              <a:t>largest active pilot plant in the country for minerals </a:t>
            </a:r>
            <a:r>
              <a:rPr lang="en-US" sz="2400" dirty="0" smtClean="0">
                <a:solidFill>
                  <a:schemeClr val="bg1"/>
                </a:solidFill>
              </a:rPr>
              <a:t>processing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rgbClr val="F8F200"/>
                </a:solidFill>
              </a:rPr>
              <a:t>Only Indian research organization with commercialization capabilities of column flotation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Internationally renowned for mechanical and </a:t>
            </a:r>
            <a:r>
              <a:rPr lang="en-US" sz="2400" dirty="0" err="1" smtClean="0">
                <a:solidFill>
                  <a:schemeClr val="bg1"/>
                </a:solidFill>
              </a:rPr>
              <a:t>mechano</a:t>
            </a:r>
            <a:r>
              <a:rPr lang="en-US" sz="2400" dirty="0" smtClean="0">
                <a:solidFill>
                  <a:schemeClr val="bg1"/>
                </a:solidFill>
              </a:rPr>
              <a:t>-chemical activation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400" dirty="0">
                <a:solidFill>
                  <a:srgbClr val="F8F200"/>
                </a:solidFill>
                <a:cs typeface="Arial" panose="020B0604020202020204" pitchFamily="34" charset="0"/>
              </a:rPr>
              <a:t>First </a:t>
            </a:r>
            <a:r>
              <a:rPr lang="en-US" altLang="en-US" sz="2400" dirty="0" err="1">
                <a:solidFill>
                  <a:srgbClr val="F8F200"/>
                </a:solidFill>
                <a:cs typeface="Arial" panose="020B0604020202020204" pitchFamily="34" charset="0"/>
              </a:rPr>
              <a:t>Geopolymer</a:t>
            </a:r>
            <a:r>
              <a:rPr lang="en-US" altLang="en-US" sz="2400" dirty="0">
                <a:solidFill>
                  <a:srgbClr val="F8F200"/>
                </a:solidFill>
                <a:cs typeface="Arial" panose="020B0604020202020204" pitchFamily="34" charset="0"/>
              </a:rPr>
              <a:t> pilot plant of the </a:t>
            </a:r>
            <a:r>
              <a:rPr lang="en-US" altLang="en-US" sz="2400" dirty="0" smtClean="0">
                <a:solidFill>
                  <a:srgbClr val="F8F200"/>
                </a:solidFill>
                <a:cs typeface="Arial" panose="020B0604020202020204" pitchFamily="34" charset="0"/>
              </a:rPr>
              <a:t>country, leaders in </a:t>
            </a:r>
            <a:r>
              <a:rPr lang="en-US" altLang="en-US" sz="2400" dirty="0" err="1" smtClean="0">
                <a:solidFill>
                  <a:srgbClr val="F8F200"/>
                </a:solidFill>
                <a:cs typeface="Arial" panose="020B0604020202020204" pitchFamily="34" charset="0"/>
              </a:rPr>
              <a:t>geopolymerization</a:t>
            </a:r>
            <a:r>
              <a:rPr lang="en-US" altLang="en-US" sz="2400" dirty="0" smtClean="0">
                <a:solidFill>
                  <a:srgbClr val="F8F200"/>
                </a:solidFill>
                <a:cs typeface="Arial" panose="020B0604020202020204" pitchFamily="34" charset="0"/>
              </a:rPr>
              <a:t> applications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Only Indian organization with piloted sodium production technology 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IN" altLang="en-US" sz="2400" dirty="0">
                <a:solidFill>
                  <a:srgbClr val="F8F200"/>
                </a:solidFill>
                <a:cs typeface="Arial" panose="020B0604020202020204" pitchFamily="34" charset="0"/>
              </a:rPr>
              <a:t>Urban Ore Recycling Centre, first of its type in country working on a close loop system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National Leaders in valorization of industrial wastes and secondary resources</a:t>
            </a:r>
            <a:r>
              <a:rPr lang="en-IN" altLang="en-US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; </a:t>
            </a:r>
            <a:r>
              <a:rPr lang="en-US" altLang="en-US" sz="2400" dirty="0" smtClean="0">
                <a:solidFill>
                  <a:schemeClr val="bg1"/>
                </a:solidFill>
              </a:rPr>
              <a:t>in </a:t>
            </a:r>
            <a:r>
              <a:rPr lang="en-US" altLang="en-US" sz="2400" dirty="0">
                <a:solidFill>
                  <a:schemeClr val="bg1"/>
                </a:solidFill>
              </a:rPr>
              <a:t>Metallurgical Failure analysis and structural health monitoring</a:t>
            </a:r>
          </a:p>
          <a:p>
            <a:pPr marL="342900" indent="-342900" algn="just"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IN" altLang="en-US" sz="2400" dirty="0" smtClean="0">
                <a:solidFill>
                  <a:srgbClr val="F8F200"/>
                </a:solidFill>
                <a:cs typeface="Arial" panose="020B0604020202020204" pitchFamily="34" charset="0"/>
              </a:rPr>
              <a:t>Second </a:t>
            </a:r>
            <a:r>
              <a:rPr lang="en-IN" altLang="en-US" sz="2400" dirty="0">
                <a:solidFill>
                  <a:srgbClr val="F8F200"/>
                </a:solidFill>
                <a:cs typeface="Arial" panose="020B0604020202020204" pitchFamily="34" charset="0"/>
              </a:rPr>
              <a:t>largest Creep Laboratory in Asia (~190 test points)</a:t>
            </a:r>
            <a:endParaRPr lang="en-IN" altLang="en-US" sz="2400" dirty="0">
              <a:solidFill>
                <a:srgbClr val="F8F200"/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solidFill>
                  <a:schemeClr val="bg1"/>
                </a:solidFill>
              </a:rPr>
              <a:t>NABL </a:t>
            </a:r>
            <a:r>
              <a:rPr lang="en-US" altLang="en-US" sz="2400" dirty="0" err="1" smtClean="0">
                <a:solidFill>
                  <a:schemeClr val="bg1"/>
                </a:solidFill>
              </a:rPr>
              <a:t>accreditated</a:t>
            </a:r>
            <a:r>
              <a:rPr lang="en-US" altLang="en-US" sz="2400" dirty="0">
                <a:solidFill>
                  <a:schemeClr val="bg1"/>
                </a:solidFill>
              </a:rPr>
              <a:t> </a:t>
            </a:r>
            <a:r>
              <a:rPr lang="en-US" altLang="en-US" sz="2400" dirty="0" smtClean="0">
                <a:solidFill>
                  <a:schemeClr val="bg1"/>
                </a:solidFill>
              </a:rPr>
              <a:t>analytical facilities; Largest repertoire of CRMs for metallurgical industries</a:t>
            </a: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400" dirty="0" smtClean="0">
                <a:solidFill>
                  <a:srgbClr val="F8F200"/>
                </a:solidFill>
              </a:rPr>
              <a:t>Pro-active, industrially savvy Business Planning, adjudicated  Best in CSIR in “Business Development  &amp;Technology Marketing” three times in last 10 years</a:t>
            </a:r>
            <a:endParaRPr lang="en-IN" altLang="en-US" sz="2400" dirty="0">
              <a:solidFill>
                <a:srgbClr val="F8F2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09550" y="1352550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09550" y="2714625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28600" y="3152775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19075" y="3619500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28600" y="4067175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57175" y="4829175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19075" y="5276850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66700" y="5772150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28600" y="1847850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28600" y="2286000"/>
            <a:ext cx="1183005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382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6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1266" y="0"/>
            <a:ext cx="4512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NML’s Best Practices </a:t>
            </a:r>
            <a:endParaRPr lang="en-IN" sz="3600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" y="777180"/>
            <a:ext cx="1163002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IP whitespace analyses mandatorily done  before technology development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bg1"/>
                </a:solidFill>
              </a:rPr>
              <a:t>P</a:t>
            </a:r>
            <a:r>
              <a:rPr lang="en-US" sz="2800" dirty="0" smtClean="0">
                <a:solidFill>
                  <a:schemeClr val="bg1"/>
                </a:solidFill>
              </a:rPr>
              <a:t>rovide performance guarantee if asked for by clients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To ensure mentorship, inclusion of junior level scientists with a minimum of 25% total project manpower made mandatory, in all sponsored projects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Equipment utilization by all including internals by online centralized booking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Online customer feedback system in place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Quantified parametric evaluation of annual performance of scientists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Frequent “technology pitching” organized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Creation of a “Friends of NML” group consisting of the most renowned materials scientists and industrial icons, for advise and guidance </a:t>
            </a: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chemeClr val="bg1"/>
                </a:solidFill>
              </a:rPr>
              <a:t>QR coded file movements for time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100022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766214"/>
              </p:ext>
            </p:extLst>
          </p:nvPr>
        </p:nvGraphicFramePr>
        <p:xfrm>
          <a:off x="76200" y="739851"/>
          <a:ext cx="12001500" cy="60659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72150">
                  <a:extLst>
                    <a:ext uri="{9D8B030D-6E8A-4147-A177-3AD203B41FA5}">
                      <a16:colId xmlns:a16="http://schemas.microsoft.com/office/drawing/2014/main" val="4245536186"/>
                    </a:ext>
                  </a:extLst>
                </a:gridCol>
                <a:gridCol w="6229350">
                  <a:extLst>
                    <a:ext uri="{9D8B030D-6E8A-4147-A177-3AD203B41FA5}">
                      <a16:colId xmlns:a16="http://schemas.microsoft.com/office/drawing/2014/main" val="4134057851"/>
                    </a:ext>
                  </a:extLst>
                </a:gridCol>
              </a:tblGrid>
              <a:tr h="47934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Strength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Weakness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202540"/>
                  </a:ext>
                </a:extLst>
              </a:tr>
              <a:tr h="256190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Qualified &amp; renowned manpower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Good Brand name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Excellent infrastructure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A few niche areas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A few “best in country” facilities/expertise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Excellent industrial </a:t>
                      </a:r>
                      <a:r>
                        <a:rPr lang="en-GB" sz="2400" b="0" dirty="0" smtClean="0">
                          <a:effectLst/>
                        </a:rPr>
                        <a:t>connect</a:t>
                      </a:r>
                      <a:endParaRPr lang="en-IN" sz="2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Locational disadvantage</a:t>
                      </a:r>
                      <a:endParaRPr lang="en-IN" sz="2400" b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No normative advantages</a:t>
                      </a:r>
                      <a:endParaRPr lang="en-IN" sz="2400" b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Procedural slowness (</a:t>
                      </a:r>
                      <a:r>
                        <a:rPr lang="en-GB" sz="2400" b="0" i="1" dirty="0">
                          <a:solidFill>
                            <a:schemeClr val="bg1"/>
                          </a:solidFill>
                          <a:effectLst/>
                        </a:rPr>
                        <a:t>a CSIR global issue</a:t>
                      </a: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IN" sz="2400" b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Diverse </a:t>
                      </a:r>
                      <a:r>
                        <a:rPr lang="en-GB" sz="2400" b="0" dirty="0" err="1">
                          <a:solidFill>
                            <a:schemeClr val="bg1"/>
                          </a:solidFill>
                          <a:effectLst/>
                        </a:rPr>
                        <a:t>Heterogenous</a:t>
                      </a: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 Clientele</a:t>
                      </a:r>
                      <a:endParaRPr lang="en-IN" sz="2400" b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Too much time spent on non-technical information supply (</a:t>
                      </a:r>
                      <a:r>
                        <a:rPr lang="en-GB" sz="2400" b="0" i="1" dirty="0">
                          <a:solidFill>
                            <a:schemeClr val="bg1"/>
                          </a:solidFill>
                          <a:effectLst/>
                        </a:rPr>
                        <a:t>a CSIR global issue</a:t>
                      </a:r>
                      <a:r>
                        <a:rPr lang="en-GB" sz="2400" b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IN" sz="2400" b="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3924462"/>
                  </a:ext>
                </a:extLst>
              </a:tr>
              <a:tr h="4990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Opportunity</a:t>
                      </a:r>
                      <a:endParaRPr lang="en-IN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chemeClr val="bg1"/>
                          </a:solidFill>
                          <a:effectLst/>
                        </a:rPr>
                        <a:t>Threat</a:t>
                      </a:r>
                      <a:endParaRPr lang="en-IN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4423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Global markets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Statutory environmental norms</a:t>
                      </a:r>
                      <a:endParaRPr lang="en-IN" sz="2400" b="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b="0" dirty="0">
                          <a:effectLst/>
                        </a:rPr>
                        <a:t>Vacation of conventional metals research areas by many institutions</a:t>
                      </a:r>
                      <a:endParaRPr lang="en-IN" sz="2400" b="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effectLst/>
                        </a:rPr>
                        <a:t>Competition from R&amp;D Labs including global players (</a:t>
                      </a:r>
                      <a:r>
                        <a:rPr lang="en-GB" sz="2400" i="1" dirty="0">
                          <a:solidFill>
                            <a:schemeClr val="bg1"/>
                          </a:solidFill>
                          <a:effectLst/>
                        </a:rPr>
                        <a:t>a CSIR global issue</a:t>
                      </a:r>
                      <a:r>
                        <a:rPr lang="en-GB" sz="24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effectLst/>
                        </a:rPr>
                        <a:t>Industrial slow down especially metals, automobile,  and other sectors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2400" dirty="0">
                          <a:solidFill>
                            <a:schemeClr val="bg1"/>
                          </a:solidFill>
                          <a:effectLst/>
                        </a:rPr>
                        <a:t>Weening away of the best scientists by other attractive career offers (</a:t>
                      </a:r>
                      <a:r>
                        <a:rPr lang="en-GB" sz="2400" i="1" dirty="0">
                          <a:solidFill>
                            <a:schemeClr val="bg1"/>
                          </a:solidFill>
                          <a:effectLst/>
                        </a:rPr>
                        <a:t>a CSIR global issue</a:t>
                      </a:r>
                      <a:r>
                        <a:rPr lang="en-GB" sz="240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151832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72101" y="0"/>
            <a:ext cx="1556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SWOT</a:t>
            </a:r>
            <a:endParaRPr lang="en-IN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5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38900" y="147935"/>
            <a:ext cx="35141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85774" y="1355359"/>
            <a:ext cx="11277601" cy="1475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smtClean="0">
                <a:solidFill>
                  <a:srgbClr val="21428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Vision Statement: </a:t>
            </a:r>
            <a:r>
              <a:rPr lang="en-US" sz="2800" dirty="0">
                <a:solidFill>
                  <a:srgbClr val="21428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 become an internationally benchmarked &amp; self-sustained technology </a:t>
            </a:r>
            <a:r>
              <a:rPr lang="en-US" sz="2800" dirty="0" err="1">
                <a:solidFill>
                  <a:srgbClr val="21428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centre</a:t>
            </a:r>
            <a:r>
              <a:rPr lang="en-US" sz="2800" dirty="0">
                <a:solidFill>
                  <a:srgbClr val="21428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in minerals, metals &amp; materials and meet the aspirations of the people of India</a:t>
            </a:r>
            <a:endParaRPr lang="en-IN" sz="2800" dirty="0">
              <a:solidFill>
                <a:srgbClr val="214283"/>
              </a:solidFill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" y="3455078"/>
            <a:ext cx="11029950" cy="1936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800" b="1" dirty="0" smtClean="0">
                <a:solidFill>
                  <a:srgbClr val="21428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Mission Statement: </a:t>
            </a:r>
            <a:r>
              <a:rPr lang="en-IN" sz="2800" dirty="0">
                <a:solidFill>
                  <a:srgbClr val="214283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 develop technologies that meet the need of the country, provide sustainable solutions to industry and add value to our society through dissemination of knowledge, skill building and developing entrepreneurship</a:t>
            </a:r>
          </a:p>
        </p:txBody>
      </p:sp>
    </p:spTree>
    <p:extLst>
      <p:ext uri="{BB962C8B-B14F-4D97-AF65-F5344CB8AC3E}">
        <p14:creationId xmlns:p14="http://schemas.microsoft.com/office/powerpoint/2010/main" val="195398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640722"/>
              </p:ext>
            </p:extLst>
          </p:nvPr>
        </p:nvGraphicFramePr>
        <p:xfrm>
          <a:off x="88900" y="1014094"/>
          <a:ext cx="11788774" cy="56411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1495">
                  <a:extLst>
                    <a:ext uri="{9D8B030D-6E8A-4147-A177-3AD203B41FA5}">
                      <a16:colId xmlns:a16="http://schemas.microsoft.com/office/drawing/2014/main" val="3661415975"/>
                    </a:ext>
                  </a:extLst>
                </a:gridCol>
                <a:gridCol w="5886655">
                  <a:extLst>
                    <a:ext uri="{9D8B030D-6E8A-4147-A177-3AD203B41FA5}">
                      <a16:colId xmlns:a16="http://schemas.microsoft.com/office/drawing/2014/main" val="4172703779"/>
                    </a:ext>
                  </a:extLst>
                </a:gridCol>
                <a:gridCol w="5000624">
                  <a:extLst>
                    <a:ext uri="{9D8B030D-6E8A-4147-A177-3AD203B41FA5}">
                      <a16:colId xmlns:a16="http://schemas.microsoft.com/office/drawing/2014/main" val="811527111"/>
                    </a:ext>
                  </a:extLst>
                </a:gridCol>
              </a:tblGrid>
              <a:tr h="624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#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Area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Potential Beneficiaries/ Sponsors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576473"/>
                  </a:ext>
                </a:extLst>
              </a:tr>
              <a:tr h="55033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Dry Beneficiation of coal and ores 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Coal India,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  <a:effectLst/>
                        </a:rPr>
                        <a:t>Varous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  <a:effectLst/>
                        </a:rPr>
                        <a:t> Mining Cos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519500"/>
                  </a:ext>
                </a:extLst>
              </a:tr>
              <a:tr h="62668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</a:t>
                      </a:r>
                      <a:endParaRPr lang="en-IN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Fine particle processing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Various industries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759423"/>
                  </a:ext>
                </a:extLst>
              </a:tr>
              <a:tr h="13443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3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Alloy Development for Structural/Automotive/Aerospace Applications 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Steel Companies,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DRDO, ISRO, </a:t>
                      </a:r>
                      <a:r>
                        <a:rPr lang="en-US" sz="2400" dirty="0" err="1" smtClean="0">
                          <a:solidFill>
                            <a:schemeClr val="bg1"/>
                          </a:solidFill>
                          <a:effectLst/>
                        </a:rPr>
                        <a:t>Aluminium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 companies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875990"/>
                  </a:ext>
                </a:extLst>
              </a:tr>
              <a:tr h="13342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4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Extraction of strategic metals from primary and secondary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resources including Urban ore recycling</a:t>
                      </a:r>
                      <a:endParaRPr lang="en-IN" sz="2400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Defense, Chemical Industries, MSMEs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265701"/>
                  </a:ext>
                </a:extLst>
              </a:tr>
              <a:tr h="5633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Functional and smart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coatings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Appliance Industries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941985"/>
                  </a:ext>
                </a:extLst>
              </a:tr>
              <a:tr h="4152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6</a:t>
                      </a:r>
                      <a:endParaRPr lang="en-IN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Sensors and NDE for Industry 4.0 applications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Multiple Sectors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IN" sz="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16853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81050" y="209550"/>
            <a:ext cx="5153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Projected Thrust Areas</a:t>
            </a:r>
            <a:endParaRPr lang="en-IN" sz="3200" b="1" dirty="0"/>
          </a:p>
        </p:txBody>
      </p:sp>
    </p:spTree>
    <p:extLst>
      <p:ext uri="{BB962C8B-B14F-4D97-AF65-F5344CB8AC3E}">
        <p14:creationId xmlns:p14="http://schemas.microsoft.com/office/powerpoint/2010/main" val="285883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050" y="209550"/>
            <a:ext cx="71151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Niche Areas</a:t>
            </a:r>
            <a:r>
              <a:rPr lang="en-US" sz="2800" b="1" dirty="0" smtClean="0"/>
              <a:t>: </a:t>
            </a:r>
            <a:r>
              <a:rPr lang="en-US" sz="2400" dirty="0" smtClean="0"/>
              <a:t>to be nurtured/ developed</a:t>
            </a:r>
            <a:endParaRPr lang="en-IN" sz="24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928584"/>
              </p:ext>
            </p:extLst>
          </p:nvPr>
        </p:nvGraphicFramePr>
        <p:xfrm>
          <a:off x="238125" y="840579"/>
          <a:ext cx="11563351" cy="58702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4256">
                  <a:extLst>
                    <a:ext uri="{9D8B030D-6E8A-4147-A177-3AD203B41FA5}">
                      <a16:colId xmlns:a16="http://schemas.microsoft.com/office/drawing/2014/main" val="2150819671"/>
                    </a:ext>
                  </a:extLst>
                </a:gridCol>
                <a:gridCol w="6824232">
                  <a:extLst>
                    <a:ext uri="{9D8B030D-6E8A-4147-A177-3AD203B41FA5}">
                      <a16:colId xmlns:a16="http://schemas.microsoft.com/office/drawing/2014/main" val="1079766338"/>
                    </a:ext>
                  </a:extLst>
                </a:gridCol>
                <a:gridCol w="3854863">
                  <a:extLst>
                    <a:ext uri="{9D8B030D-6E8A-4147-A177-3AD203B41FA5}">
                      <a16:colId xmlns:a16="http://schemas.microsoft.com/office/drawing/2014/main" val="22969395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#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Area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Potential Beneficiaries/ Sponsors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7555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Utilization of non coking coal in Coke making process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Coal India, CMPDIL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6393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Integrated Computational Materials Engineering (ICME) 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TCS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3244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Powder Production for Additive Printing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Additive Manufacturing Units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947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High Entropy Alloys; Energy Storage Materials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Energy Sector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5529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Corrosion Modelling and Prediction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Various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3748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Advanced separation &amp; purification processes for REE, Strategic, precious metals, etc. 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Defense, IREL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2363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Fused salt electrolysis 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Non-ferrous industries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214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Development of analytical protocols for measurements of trace &amp; ultra-trace elements  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GSI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9232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2D Materials for various applications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Appliance industries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543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Big data analytics for materials assessment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Various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8189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0586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050" y="209550"/>
            <a:ext cx="8296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Traditional Strength Areas</a:t>
            </a:r>
            <a:r>
              <a:rPr lang="en-US" sz="2800" b="1" dirty="0" smtClean="0"/>
              <a:t>: </a:t>
            </a:r>
            <a:r>
              <a:rPr lang="en-US" sz="2400" dirty="0" smtClean="0"/>
              <a:t>to be sustained and built upon</a:t>
            </a:r>
            <a:endParaRPr lang="en-IN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0844567"/>
              </p:ext>
            </p:extLst>
          </p:nvPr>
        </p:nvGraphicFramePr>
        <p:xfrm>
          <a:off x="450849" y="863281"/>
          <a:ext cx="11074400" cy="5544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866">
                  <a:extLst>
                    <a:ext uri="{9D8B030D-6E8A-4147-A177-3AD203B41FA5}">
                      <a16:colId xmlns:a16="http://schemas.microsoft.com/office/drawing/2014/main" val="1786661892"/>
                    </a:ext>
                  </a:extLst>
                </a:gridCol>
                <a:gridCol w="5731735">
                  <a:extLst>
                    <a:ext uri="{9D8B030D-6E8A-4147-A177-3AD203B41FA5}">
                      <a16:colId xmlns:a16="http://schemas.microsoft.com/office/drawing/2014/main" val="669819706"/>
                    </a:ext>
                  </a:extLst>
                </a:gridCol>
                <a:gridCol w="4495799">
                  <a:extLst>
                    <a:ext uri="{9D8B030D-6E8A-4147-A177-3AD203B41FA5}">
                      <a16:colId xmlns:a16="http://schemas.microsoft.com/office/drawing/2014/main" val="25561545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#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Area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Established Beneficiaries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40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Creep evaluation, RLA and failure investigations 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Power industries</a:t>
                      </a: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, Air Force, Navy, Railways, Chemical &amp; Fertilizer Industries, Atomic Energy, Automotive sector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924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Structure-property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correlations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Various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86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Material design data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generation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DRDO/ BARC/ IGCAR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729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Enhancement of corrosion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resistance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Railways, IEOT, Tata Steel, various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23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Thermomechanical processing of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Alloys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Steel Industries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1625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Formability assessment of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Alloys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Steel &amp; Aluminium Industries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411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Hot Dip Coatings on Steels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Tata Steel, JSW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3305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E waste management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Various MSMEs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4674812"/>
                  </a:ext>
                </a:extLst>
              </a:tr>
              <a:tr h="1879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Industrial Waste utilization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Steel/ Cement/ Power Industries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93141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Agglomeration of iron ore fine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Steel Industries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1090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Development of ferro-alloys 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</a:rPr>
                        <a:t>Ferro-alloy manufacturers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6906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Quality assessment and evaluation of coal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Coal India, NTPC, Other power industries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6910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13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Trace elements and rare earth element mapping of soil and sediment samples of India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Mangal" panose="02040503050203030202" pitchFamily="18" charset="0"/>
                        </a:rPr>
                        <a:t>GSI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799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70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050" y="209550"/>
            <a:ext cx="8296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Technology developments</a:t>
            </a:r>
            <a:r>
              <a:rPr lang="en-US" sz="2800" b="1" dirty="0" smtClean="0"/>
              <a:t>: </a:t>
            </a:r>
            <a:r>
              <a:rPr lang="en-US" sz="2400" dirty="0" smtClean="0"/>
              <a:t>to be pursued</a:t>
            </a:r>
            <a:endParaRPr lang="en-IN" sz="2400" dirty="0"/>
          </a:p>
        </p:txBody>
      </p:sp>
      <p:sp>
        <p:nvSpPr>
          <p:cNvPr id="2" name="Rectangle 1"/>
          <p:cNvSpPr/>
          <p:nvPr/>
        </p:nvSpPr>
        <p:spPr>
          <a:xfrm>
            <a:off x="209550" y="913744"/>
            <a:ext cx="8229599" cy="5944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Utilization of Non Coking coal for Coke making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Dry beneficiation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protocols proliferations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Clean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coal production through oil agglomeration </a:t>
            </a:r>
            <a:endParaRPr lang="en-US" sz="24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Decarburization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 Ferro-alloys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High purity EMM and EMD production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LC/MC ferromanganese from siliceous 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ore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Solar grade silicon metal 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production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Technologies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REE extraction from secondary resources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Extraction of valuables from end of the life batteries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Hybrid materials for fire resistant applications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Potash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recovery from indigenous low grade resources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Cobalt and Nickel recovery from wastes and effluents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Platinum group metal recovery from </a:t>
            </a:r>
            <a:r>
              <a:rPr lang="en-US" sz="2400" dirty="0" err="1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secondaries</a:t>
            </a:r>
            <a:endParaRPr lang="en-US" sz="2400" dirty="0" smtClean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Scandium recovery from tin 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slag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47650" y="2409825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95275" y="4019550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3375" y="6753225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9075" y="962025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8724900" y="1000125"/>
            <a:ext cx="23050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Lean Ores Processing</a:t>
            </a:r>
            <a:endParaRPr lang="en-IN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8743950" y="2571750"/>
            <a:ext cx="31146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Metals/ Alloys from primaries</a:t>
            </a:r>
            <a:endParaRPr lang="en-IN" sz="3600" dirty="0"/>
          </a:p>
        </p:txBody>
      </p:sp>
      <p:sp>
        <p:nvSpPr>
          <p:cNvPr id="14" name="TextBox 13"/>
          <p:cNvSpPr txBox="1"/>
          <p:nvPr/>
        </p:nvSpPr>
        <p:spPr>
          <a:xfrm>
            <a:off x="8429626" y="4400550"/>
            <a:ext cx="35909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Metals/ Alloys from </a:t>
            </a:r>
            <a:r>
              <a:rPr lang="en-US" sz="3600" dirty="0" err="1" smtClean="0"/>
              <a:t>secondaries</a:t>
            </a:r>
            <a:r>
              <a:rPr lang="en-US" sz="3600" dirty="0" smtClean="0"/>
              <a:t> and wastes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71093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1050" y="209550"/>
            <a:ext cx="8296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Technology developments: </a:t>
            </a:r>
            <a:r>
              <a:rPr lang="en-US" sz="2400" dirty="0" smtClean="0"/>
              <a:t>to be pursued</a:t>
            </a:r>
            <a:endParaRPr lang="en-IN" sz="2400" dirty="0"/>
          </a:p>
        </p:txBody>
      </p:sp>
      <p:sp>
        <p:nvSpPr>
          <p:cNvPr id="4" name="Rectangle 3"/>
          <p:cNvSpPr/>
          <p:nvPr/>
        </p:nvSpPr>
        <p:spPr>
          <a:xfrm>
            <a:off x="333374" y="944223"/>
            <a:ext cx="9115425" cy="5502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Advanced High Strength and High Temperature Alloys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Electrical Steels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Powder production for Additive 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manufacturing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Mg based Bio-implants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Corrosion measuring devices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Self-healing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Coatings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Zinc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control system for Multi-strand wire GI line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Hard amorphous coating for mining components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Corrosion resistant solar reflecting Graphene paint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Liquid Zinc corrosion resistant coatings for Sink roll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just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Green technology for oxide scale removal of moving parts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Universal Hot dip coating process for Advanced High Strength Steels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2900" y="981075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33375" y="2581275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19100" y="6448425"/>
            <a:ext cx="11630025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77325" y="1104900"/>
            <a:ext cx="220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Advanced Alloys</a:t>
            </a:r>
            <a:endParaRPr lang="en-IN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896349" y="3124200"/>
            <a:ext cx="30861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Corrosion and Wear resistant products &amp; protocols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310178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0575" y="238125"/>
            <a:ext cx="4895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Initiatives for the Society</a:t>
            </a:r>
            <a:endParaRPr lang="en-IN" sz="3200" dirty="0"/>
          </a:p>
        </p:txBody>
      </p:sp>
      <p:sp>
        <p:nvSpPr>
          <p:cNvPr id="2" name="Rectangle 1"/>
          <p:cNvSpPr/>
          <p:nvPr/>
        </p:nvSpPr>
        <p:spPr>
          <a:xfrm>
            <a:off x="146292" y="1120259"/>
            <a:ext cx="72891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A. NML </a:t>
            </a:r>
            <a:r>
              <a:rPr lang="en-US" sz="2800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Intellectual Property Facilitation </a:t>
            </a:r>
            <a:r>
              <a:rPr lang="en-US" sz="2800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Center   </a:t>
            </a:r>
            <a:endParaRPr lang="en-IN" sz="2800" dirty="0">
              <a:solidFill>
                <a:srgbClr val="0066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4037" y="1720334"/>
            <a:ext cx="46379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B. CSIR </a:t>
            </a:r>
            <a:r>
              <a:rPr lang="en-US" sz="2800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Skill </a:t>
            </a:r>
            <a:r>
              <a:rPr lang="en-US" sz="2800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Initiatives : Targets</a:t>
            </a:r>
            <a:endParaRPr lang="en-IN" sz="2800" dirty="0">
              <a:solidFill>
                <a:srgbClr val="0066FF"/>
              </a:solidFill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303294"/>
              </p:ext>
            </p:extLst>
          </p:nvPr>
        </p:nvGraphicFramePr>
        <p:xfrm>
          <a:off x="3724273" y="2277269"/>
          <a:ext cx="7562852" cy="2999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9597">
                  <a:extLst>
                    <a:ext uri="{9D8B030D-6E8A-4147-A177-3AD203B41FA5}">
                      <a16:colId xmlns:a16="http://schemas.microsoft.com/office/drawing/2014/main" val="1165184224"/>
                    </a:ext>
                  </a:extLst>
                </a:gridCol>
                <a:gridCol w="775677">
                  <a:extLst>
                    <a:ext uri="{9D8B030D-6E8A-4147-A177-3AD203B41FA5}">
                      <a16:colId xmlns:a16="http://schemas.microsoft.com/office/drawing/2014/main" val="359113765"/>
                    </a:ext>
                  </a:extLst>
                </a:gridCol>
                <a:gridCol w="1357435">
                  <a:extLst>
                    <a:ext uri="{9D8B030D-6E8A-4147-A177-3AD203B41FA5}">
                      <a16:colId xmlns:a16="http://schemas.microsoft.com/office/drawing/2014/main" val="2822936601"/>
                    </a:ext>
                  </a:extLst>
                </a:gridCol>
                <a:gridCol w="775677">
                  <a:extLst>
                    <a:ext uri="{9D8B030D-6E8A-4147-A177-3AD203B41FA5}">
                      <a16:colId xmlns:a16="http://schemas.microsoft.com/office/drawing/2014/main" val="1539479463"/>
                    </a:ext>
                  </a:extLst>
                </a:gridCol>
                <a:gridCol w="1357435">
                  <a:extLst>
                    <a:ext uri="{9D8B030D-6E8A-4147-A177-3AD203B41FA5}">
                      <a16:colId xmlns:a16="http://schemas.microsoft.com/office/drawing/2014/main" val="1562708574"/>
                    </a:ext>
                  </a:extLst>
                </a:gridCol>
                <a:gridCol w="872636">
                  <a:extLst>
                    <a:ext uri="{9D8B030D-6E8A-4147-A177-3AD203B41FA5}">
                      <a16:colId xmlns:a16="http://schemas.microsoft.com/office/drawing/2014/main" val="2576102129"/>
                    </a:ext>
                  </a:extLst>
                </a:gridCol>
                <a:gridCol w="1454395">
                  <a:extLst>
                    <a:ext uri="{9D8B030D-6E8A-4147-A177-3AD203B41FA5}">
                      <a16:colId xmlns:a16="http://schemas.microsoft.com/office/drawing/2014/main" val="24320691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Type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21428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2022-23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2023-24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2024-25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453065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Participant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Participant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No.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Participant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970728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PTP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140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145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140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23292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CTP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65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65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65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728852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NTP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230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230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230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42409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STP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420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445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445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0949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ITP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4321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OTP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170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solidFill>
                            <a:schemeClr val="bg1"/>
                          </a:solidFill>
                          <a:effectLst/>
                        </a:rPr>
                        <a:t>170</a:t>
                      </a:r>
                      <a:endParaRPr lang="en-IN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170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b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79587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46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1025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45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1055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45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solidFill>
                            <a:schemeClr val="bg1"/>
                          </a:solidFill>
                          <a:effectLst/>
                        </a:rPr>
                        <a:t>1050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214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2482965"/>
                  </a:ext>
                </a:extLst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266700" y="3552736"/>
            <a:ext cx="32670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i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PTP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: Professional Training </a:t>
            </a:r>
            <a:endParaRPr lang="en-US" sz="2000" i="1" dirty="0" smtClean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r>
              <a:rPr lang="en-US" sz="2000" b="1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CTP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Corporate Training </a:t>
            </a:r>
          </a:p>
          <a:p>
            <a:r>
              <a:rPr lang="en-US" sz="2000" b="1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NTP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NSDC approved training </a:t>
            </a:r>
            <a:r>
              <a:rPr 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r>
              <a:rPr lang="en-US" sz="2000" b="1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ITP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International training </a:t>
            </a:r>
          </a:p>
          <a:p>
            <a:r>
              <a:rPr lang="en-US" sz="2000" b="1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OTP</a:t>
            </a:r>
            <a:r>
              <a:rPr 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2000" i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: Other </a:t>
            </a:r>
            <a:r>
              <a:rPr 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training</a:t>
            </a:r>
            <a:endParaRPr lang="en-IN" sz="2000" dirty="0"/>
          </a:p>
        </p:txBody>
      </p:sp>
      <p:sp>
        <p:nvSpPr>
          <p:cNvPr id="14" name="Rectangle 13"/>
          <p:cNvSpPr/>
          <p:nvPr/>
        </p:nvSpPr>
        <p:spPr>
          <a:xfrm>
            <a:off x="257454" y="5730359"/>
            <a:ext cx="4078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C. Skilling </a:t>
            </a:r>
            <a:r>
              <a:rPr lang="en-US" sz="2800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of metal artisans</a:t>
            </a:r>
            <a:endParaRPr lang="en-IN" sz="2800" dirty="0">
              <a:solidFill>
                <a:srgbClr val="0066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228600" y="1676400"/>
            <a:ext cx="74104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28600" y="5676900"/>
            <a:ext cx="74104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51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575" y="238125"/>
            <a:ext cx="4895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Business Planning</a:t>
            </a:r>
            <a:endParaRPr lang="en-IN" sz="3200" dirty="0"/>
          </a:p>
        </p:txBody>
      </p:sp>
      <p:sp>
        <p:nvSpPr>
          <p:cNvPr id="4" name="Rectangle 3"/>
          <p:cNvSpPr/>
          <p:nvPr/>
        </p:nvSpPr>
        <p:spPr>
          <a:xfrm>
            <a:off x="655185" y="834509"/>
            <a:ext cx="52393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A. Collaborations </a:t>
            </a:r>
            <a:r>
              <a:rPr lang="en-US" sz="2800" b="1" dirty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to be developed</a:t>
            </a:r>
            <a:endParaRPr lang="en-IN" sz="2800" dirty="0">
              <a:solidFill>
                <a:srgbClr val="0066FF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646672"/>
              </p:ext>
            </p:extLst>
          </p:nvPr>
        </p:nvGraphicFramePr>
        <p:xfrm>
          <a:off x="152400" y="1364454"/>
          <a:ext cx="11906250" cy="54789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6180">
                  <a:extLst>
                    <a:ext uri="{9D8B030D-6E8A-4147-A177-3AD203B41FA5}">
                      <a16:colId xmlns:a16="http://schemas.microsoft.com/office/drawing/2014/main" val="3867711793"/>
                    </a:ext>
                  </a:extLst>
                </a:gridCol>
                <a:gridCol w="5449845">
                  <a:extLst>
                    <a:ext uri="{9D8B030D-6E8A-4147-A177-3AD203B41FA5}">
                      <a16:colId xmlns:a16="http://schemas.microsoft.com/office/drawing/2014/main" val="1592680605"/>
                    </a:ext>
                  </a:extLst>
                </a:gridCol>
                <a:gridCol w="5610225">
                  <a:extLst>
                    <a:ext uri="{9D8B030D-6E8A-4147-A177-3AD203B41FA5}">
                      <a16:colId xmlns:a16="http://schemas.microsoft.com/office/drawing/2014/main" val="35733216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#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Research Area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Organization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835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Materials &amp; Alloys Development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Tata Steel, DRDO, BARC, ISRO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1539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Materials for advanced aero engine applications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DRDO, GTRE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789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Red Mud utilization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NALCO, Vedanta, HINDALCO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2284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Urban ore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Various MSMEs, MEITY, Tata Chemicals, IREL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401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Materials Evaluation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GAIL, IEOT, ONGC, ARCI, IOCL, </a:t>
                      </a: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NHPC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473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Materials for sensors &amp; device development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ISRO, Tata Steel, NTPC, ONGC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335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Strategic Metals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DRDO, IREL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90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Additive manufacturing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ARCI, DRDO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4231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Dry beneficiation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Coal India, CMPDIL, Tata Steel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00490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Li extraction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Various MSMEs, 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4684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Trace element analysis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GSI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08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575" y="238125"/>
            <a:ext cx="4895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Business Planning</a:t>
            </a:r>
            <a:endParaRPr lang="en-IN" sz="3200" dirty="0"/>
          </a:p>
        </p:txBody>
      </p:sp>
      <p:sp>
        <p:nvSpPr>
          <p:cNvPr id="4" name="Rectangle 3"/>
          <p:cNvSpPr/>
          <p:nvPr/>
        </p:nvSpPr>
        <p:spPr>
          <a:xfrm>
            <a:off x="655185" y="834509"/>
            <a:ext cx="4634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0066FF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B. Special Business Strategies </a:t>
            </a:r>
            <a:endParaRPr lang="en-IN" sz="2800" dirty="0">
              <a:solidFill>
                <a:srgbClr val="0066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8126" y="1380273"/>
            <a:ext cx="66008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Providing Performance 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Guarantees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Flexibility on testing and services charges based on competition and quantum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Including “commercialization” clause for NML technologies with incentives for commercialization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Develop Industry – CSIR collaborations for challenging areas (e.g. Tata Steel – CSIR challenge </a:t>
            </a:r>
            <a:r>
              <a:rPr lang="en-US" sz="2400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programme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Handholding MSMEs in relevant areas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Obtain NABL accreditation for most of the important testing and scientific services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Expansion of international client base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Exploit normative protocols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294290"/>
              </p:ext>
            </p:extLst>
          </p:nvPr>
        </p:nvGraphicFramePr>
        <p:xfrm>
          <a:off x="7048499" y="1577466"/>
          <a:ext cx="4962526" cy="5087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8662">
                  <a:extLst>
                    <a:ext uri="{9D8B030D-6E8A-4147-A177-3AD203B41FA5}">
                      <a16:colId xmlns:a16="http://schemas.microsoft.com/office/drawing/2014/main" val="876626065"/>
                    </a:ext>
                  </a:extLst>
                </a:gridCol>
                <a:gridCol w="1387833">
                  <a:extLst>
                    <a:ext uri="{9D8B030D-6E8A-4147-A177-3AD203B41FA5}">
                      <a16:colId xmlns:a16="http://schemas.microsoft.com/office/drawing/2014/main" val="3386294042"/>
                    </a:ext>
                  </a:extLst>
                </a:gridCol>
                <a:gridCol w="1439205">
                  <a:extLst>
                    <a:ext uri="{9D8B030D-6E8A-4147-A177-3AD203B41FA5}">
                      <a16:colId xmlns:a16="http://schemas.microsoft.com/office/drawing/2014/main" val="1032993797"/>
                    </a:ext>
                  </a:extLst>
                </a:gridCol>
                <a:gridCol w="1266826">
                  <a:extLst>
                    <a:ext uri="{9D8B030D-6E8A-4147-A177-3AD203B41FA5}">
                      <a16:colId xmlns:a16="http://schemas.microsoft.com/office/drawing/2014/main" val="27734734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Type 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effectLst/>
                        </a:rPr>
                        <a:t>Commercial </a:t>
                      </a:r>
                      <a:r>
                        <a:rPr lang="en-US" sz="2000" dirty="0" smtClean="0">
                          <a:solidFill>
                            <a:schemeClr val="bg1"/>
                          </a:solidFill>
                          <a:effectLst/>
                        </a:rPr>
                        <a:t>Rupees</a:t>
                      </a:r>
                      <a:endParaRPr lang="en-IN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Govt. Grants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006056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ECF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Industrial Research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230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42827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Grant-in 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Aid Research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--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2763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Tech. transfers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--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01266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Testing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--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483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Non-ECF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solidFill>
                            <a:schemeClr val="bg1"/>
                          </a:solidFill>
                          <a:effectLst/>
                        </a:rPr>
                        <a:t>CSIR funded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100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587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270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200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0108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277475" y="1192857"/>
            <a:ext cx="1733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 </a:t>
            </a:r>
            <a:r>
              <a:rPr lang="en-US" sz="2400" dirty="0" err="1" smtClean="0"/>
              <a:t>Rs</a:t>
            </a:r>
            <a:r>
              <a:rPr lang="en-US" sz="2400" dirty="0" smtClean="0"/>
              <a:t>. Crores</a:t>
            </a:r>
            <a:endParaRPr lang="en-IN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655516" y="731192"/>
            <a:ext cx="4105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Revenue Projection 2022-2030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338512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4631" y="282059"/>
            <a:ext cx="4726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ea typeface="Times New Roman" panose="02020603050405020304" pitchFamily="18" charset="0"/>
              </a:rPr>
              <a:t>Human Resource Planning </a:t>
            </a:r>
            <a:endParaRPr lang="en-IN" sz="3200" dirty="0"/>
          </a:p>
        </p:txBody>
      </p:sp>
      <p:sp>
        <p:nvSpPr>
          <p:cNvPr id="3" name="Rectangle 2"/>
          <p:cNvSpPr/>
          <p:nvPr/>
        </p:nvSpPr>
        <p:spPr>
          <a:xfrm>
            <a:off x="9109104" y="-109240"/>
            <a:ext cx="265168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3399FF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Vision 2030</a:t>
            </a:r>
            <a:endParaRPr lang="en-US" sz="40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3399FF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1885197"/>
              </p:ext>
            </p:extLst>
          </p:nvPr>
        </p:nvGraphicFramePr>
        <p:xfrm>
          <a:off x="6554790" y="1597817"/>
          <a:ext cx="5408610" cy="3367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8110">
                  <a:extLst>
                    <a:ext uri="{9D8B030D-6E8A-4147-A177-3AD203B41FA5}">
                      <a16:colId xmlns:a16="http://schemas.microsoft.com/office/drawing/2014/main" val="1346479279"/>
                    </a:ext>
                  </a:extLst>
                </a:gridCol>
                <a:gridCol w="1212918">
                  <a:extLst>
                    <a:ext uri="{9D8B030D-6E8A-4147-A177-3AD203B41FA5}">
                      <a16:colId xmlns:a16="http://schemas.microsoft.com/office/drawing/2014/main" val="3439683148"/>
                    </a:ext>
                  </a:extLst>
                </a:gridCol>
                <a:gridCol w="1164623">
                  <a:extLst>
                    <a:ext uri="{9D8B030D-6E8A-4147-A177-3AD203B41FA5}">
                      <a16:colId xmlns:a16="http://schemas.microsoft.com/office/drawing/2014/main" val="761561512"/>
                    </a:ext>
                  </a:extLst>
                </a:gridCol>
                <a:gridCol w="1622959">
                  <a:extLst>
                    <a:ext uri="{9D8B030D-6E8A-4147-A177-3AD203B41FA5}">
                      <a16:colId xmlns:a16="http://schemas.microsoft.com/office/drawing/2014/main" val="628182434"/>
                    </a:ext>
                  </a:extLst>
                </a:gridCol>
              </a:tblGrid>
              <a:tr h="3885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Category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2022-23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2023-24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2024-25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534982"/>
                  </a:ext>
                </a:extLst>
              </a:tr>
              <a:tr h="45499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Scientists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968381"/>
                  </a:ext>
                </a:extLst>
              </a:tr>
              <a:tr h="57389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Group III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6523401"/>
                  </a:ext>
                </a:extLst>
              </a:tr>
              <a:tr h="613474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Group II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65212"/>
                  </a:ext>
                </a:extLst>
              </a:tr>
              <a:tr h="573895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Group I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660906"/>
                  </a:ext>
                </a:extLst>
              </a:tr>
              <a:tr h="75991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 err="1" smtClean="0">
                          <a:solidFill>
                            <a:schemeClr val="bg1"/>
                          </a:solidFill>
                          <a:effectLst/>
                        </a:rPr>
                        <a:t>Admini-strative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*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IN" sz="24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en-IN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Mangal" panose="02040503050203030202" pitchFamily="18" charset="0"/>
                      </a:endParaRPr>
                    </a:p>
                  </a:txBody>
                  <a:tcPr marL="68580" marR="68580" marT="0" marB="0">
                    <a:solidFill>
                      <a:srgbClr val="0033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759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38925" y="4972050"/>
            <a:ext cx="55530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* At CSIR-NML level excluding those recruited by CSIR directly</a:t>
            </a:r>
            <a:endParaRPr lang="en-IN" sz="2000" i="1" dirty="0"/>
          </a:p>
        </p:txBody>
      </p:sp>
      <p:sp>
        <p:nvSpPr>
          <p:cNvPr id="6" name="Rectangle 5"/>
          <p:cNvSpPr/>
          <p:nvPr/>
        </p:nvSpPr>
        <p:spPr>
          <a:xfrm>
            <a:off x="276226" y="1387798"/>
            <a:ext cx="5553074" cy="4439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Computational/multi-scale modelling 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Metal Powder Production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Advanced Steelmaking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Carbon capture technologies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Stress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analysis</a:t>
            </a:r>
            <a:r>
              <a:rPr lang="en-IN" sz="2400" dirty="0" smtClean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/ </a:t>
            </a:r>
            <a:r>
              <a:rPr lang="en-US" sz="24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Fracture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Advance  Joining/Forming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Electrometallurgy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Advanced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separation processes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Applications of 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AI/ ML</a:t>
            </a:r>
            <a:endParaRPr lang="en-IN" sz="2400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Coal characterization and 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beneficiation</a:t>
            </a:r>
            <a:endParaRPr lang="en-IN" sz="2400" dirty="0" smtClean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N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Lean ore</a:t>
            </a:r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processing</a:t>
            </a:r>
            <a:endParaRPr lang="en-IN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619999" y="1085850"/>
            <a:ext cx="4095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Recruitment plan (2022-25)</a:t>
            </a:r>
            <a:endParaRPr lang="en-IN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1000" y="838200"/>
            <a:ext cx="2914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Expertise required </a:t>
            </a:r>
            <a:endParaRPr lang="en-IN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5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7743827" cy="51625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62826" y="5172075"/>
            <a:ext cx="4610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Thank you</a:t>
            </a:r>
            <a:endParaRPr lang="en-IN" sz="9600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49" y="5296899"/>
            <a:ext cx="1457325" cy="143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16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2375</TotalTime>
  <Words>4404</Words>
  <Application>Microsoft Office PowerPoint</Application>
  <PresentationFormat>Widescreen</PresentationFormat>
  <Paragraphs>888</Paragraphs>
  <Slides>58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77" baseType="lpstr">
      <vt:lpstr>Microsoft JhengHei Light</vt:lpstr>
      <vt:lpstr>Adobe Fan Heiti Std B</vt:lpstr>
      <vt:lpstr>Al Nile</vt:lpstr>
      <vt:lpstr>Arial</vt:lpstr>
      <vt:lpstr>Arial Narrow</vt:lpstr>
      <vt:lpstr>Brush Script MT</vt:lpstr>
      <vt:lpstr>Calibri</vt:lpstr>
      <vt:lpstr>Calibri Light</vt:lpstr>
      <vt:lpstr>Cambria</vt:lpstr>
      <vt:lpstr>Mangal</vt:lpstr>
      <vt:lpstr>MS Mincho</vt:lpstr>
      <vt:lpstr>Segoe UI</vt:lpstr>
      <vt:lpstr>Symbol</vt:lpstr>
      <vt:lpstr>Times New Roman</vt:lpstr>
      <vt:lpstr>Verdana</vt:lpstr>
      <vt:lpstr>Wingdings</vt:lpstr>
      <vt:lpstr>Wingdings 2</vt:lpstr>
      <vt:lpstr>Office Theme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IChatt</dc:creator>
  <cp:lastModifiedBy>IChatt</cp:lastModifiedBy>
  <cp:revision>175</cp:revision>
  <dcterms:created xsi:type="dcterms:W3CDTF">2022-02-21T04:46:18Z</dcterms:created>
  <dcterms:modified xsi:type="dcterms:W3CDTF">2022-03-11T08:17:48Z</dcterms:modified>
</cp:coreProperties>
</file>