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7" r:id="rId2"/>
    <p:sldId id="322" r:id="rId3"/>
    <p:sldId id="287" r:id="rId4"/>
    <p:sldId id="312" r:id="rId5"/>
    <p:sldId id="317" r:id="rId6"/>
    <p:sldId id="318" r:id="rId7"/>
    <p:sldId id="315" r:id="rId8"/>
    <p:sldId id="320" r:id="rId9"/>
    <p:sldId id="272" r:id="rId10"/>
    <p:sldId id="319" r:id="rId11"/>
    <p:sldId id="276" r:id="rId12"/>
    <p:sldId id="296" r:id="rId13"/>
    <p:sldId id="321" r:id="rId14"/>
    <p:sldId id="297" r:id="rId15"/>
    <p:sldId id="311" r:id="rId16"/>
    <p:sldId id="325" r:id="rId17"/>
    <p:sldId id="326" r:id="rId18"/>
    <p:sldId id="309" r:id="rId19"/>
    <p:sldId id="310" r:id="rId20"/>
    <p:sldId id="324" r:id="rId21"/>
    <p:sldId id="308" r:id="rId22"/>
    <p:sldId id="32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8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ransferred%20from%20desktop\AACHEN%202010\Sandip_additional\DP_strainrate%20var.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9768318190995368"/>
          <c:y val="4.3744333094726834E-2"/>
          <c:w val="0.7127105702696257"/>
          <c:h val="0.76717847769029313"/>
        </c:manualLayout>
      </c:layout>
      <c:scatterChart>
        <c:scatterStyle val="smoothMarker"/>
        <c:ser>
          <c:idx val="4"/>
          <c:order val="0"/>
          <c:tx>
            <c:v>Strain rate 0.1</c:v>
          </c:tx>
          <c:marker>
            <c:symbol val="none"/>
          </c:marker>
          <c:xVal>
            <c:numRef>
              <c:f>'DP_0.1_b'!$C$8:$C$128</c:f>
              <c:numCache>
                <c:formatCode>0.00E+00</c:formatCode>
                <c:ptCount val="1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5.0810520000000537E-7</c:v>
                </c:pt>
                <c:pt idx="17">
                  <c:v>3.3433440000000256E-6</c:v>
                </c:pt>
                <c:pt idx="18">
                  <c:v>5.5998060000000397E-6</c:v>
                </c:pt>
                <c:pt idx="19">
                  <c:v>6.6065350000000297E-6</c:v>
                </c:pt>
                <c:pt idx="20">
                  <c:v>6.8106950000000461E-6</c:v>
                </c:pt>
                <c:pt idx="21">
                  <c:v>1.172267000000012E-5</c:v>
                </c:pt>
                <c:pt idx="22">
                  <c:v>1.8324670000000151E-5</c:v>
                </c:pt>
                <c:pt idx="23">
                  <c:v>2.4915380000000143E-5</c:v>
                </c:pt>
                <c:pt idx="24">
                  <c:v>3.3188560000000115E-5</c:v>
                </c:pt>
                <c:pt idx="25">
                  <c:v>3.9971110000000354E-5</c:v>
                </c:pt>
                <c:pt idx="26">
                  <c:v>3.9989500000000251E-5</c:v>
                </c:pt>
                <c:pt idx="27">
                  <c:v>3.8517330000000251E-5</c:v>
                </c:pt>
                <c:pt idx="28">
                  <c:v>3.4245540000000277E-5</c:v>
                </c:pt>
                <c:pt idx="29">
                  <c:v>2.7998550000000135E-5</c:v>
                </c:pt>
                <c:pt idx="30">
                  <c:v>1.8940700000000166E-5</c:v>
                </c:pt>
                <c:pt idx="31">
                  <c:v>5.3114810000000275E-6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1.0973900000000054E-5</c:v>
                </c:pt>
                <c:pt idx="53">
                  <c:v>3.0247530000000227E-5</c:v>
                </c:pt>
                <c:pt idx="54">
                  <c:v>5.6528450000000267E-5</c:v>
                </c:pt>
                <c:pt idx="55">
                  <c:v>8.2703500000000317E-5</c:v>
                </c:pt>
                <c:pt idx="56">
                  <c:v>1.1796190000000066E-4</c:v>
                </c:pt>
                <c:pt idx="57">
                  <c:v>1.6042190000000109E-4</c:v>
                </c:pt>
                <c:pt idx="58">
                  <c:v>2.0378640000000091E-4</c:v>
                </c:pt>
                <c:pt idx="59">
                  <c:v>2.5272050000000132E-4</c:v>
                </c:pt>
                <c:pt idx="60">
                  <c:v>3.0165270000000161E-4</c:v>
                </c:pt>
                <c:pt idx="61">
                  <c:v>3.6540570000000188E-4</c:v>
                </c:pt>
                <c:pt idx="62">
                  <c:v>4.3215490000000234E-4</c:v>
                </c:pt>
                <c:pt idx="63">
                  <c:v>5.1843899999999999E-4</c:v>
                </c:pt>
                <c:pt idx="64">
                  <c:v>6.2494110000000378E-4</c:v>
                </c:pt>
                <c:pt idx="65">
                  <c:v>7.3428690000000433E-4</c:v>
                </c:pt>
                <c:pt idx="66">
                  <c:v>8.5899500000000432E-4</c:v>
                </c:pt>
                <c:pt idx="67">
                  <c:v>9.8517630000000524E-4</c:v>
                </c:pt>
                <c:pt idx="68">
                  <c:v>1.1439330000000021E-3</c:v>
                </c:pt>
                <c:pt idx="69">
                  <c:v>1.3129280000000001E-3</c:v>
                </c:pt>
                <c:pt idx="70">
                  <c:v>1.5029180000000065E-3</c:v>
                </c:pt>
                <c:pt idx="71">
                  <c:v>1.7185590000000095E-3</c:v>
                </c:pt>
                <c:pt idx="72">
                  <c:v>1.9521650000000083E-3</c:v>
                </c:pt>
                <c:pt idx="73">
                  <c:v>2.2952509999999999E-3</c:v>
                </c:pt>
                <c:pt idx="74">
                  <c:v>2.6473690000000179E-3</c:v>
                </c:pt>
                <c:pt idx="75">
                  <c:v>3.1462880000000066E-3</c:v>
                </c:pt>
                <c:pt idx="76">
                  <c:v>3.6876660000000191E-3</c:v>
                </c:pt>
                <c:pt idx="77">
                  <c:v>4.3484350000000003E-3</c:v>
                </c:pt>
                <c:pt idx="78">
                  <c:v>5.1519030000000124E-3</c:v>
                </c:pt>
                <c:pt idx="79">
                  <c:v>5.9855820000000171E-3</c:v>
                </c:pt>
                <c:pt idx="80">
                  <c:v>7.0777810000000217E-3</c:v>
                </c:pt>
                <c:pt idx="81">
                  <c:v>8.1695850000000521E-3</c:v>
                </c:pt>
                <c:pt idx="82">
                  <c:v>9.447789000000038E-3</c:v>
                </c:pt>
                <c:pt idx="83">
                  <c:v>1.0787220000000005E-2</c:v>
                </c:pt>
                <c:pt idx="84">
                  <c:v>1.2188520000000048E-2</c:v>
                </c:pt>
                <c:pt idx="85">
                  <c:v>1.3683100000000078E-2</c:v>
                </c:pt>
                <c:pt idx="86">
                  <c:v>1.5179259999999998E-2</c:v>
                </c:pt>
                <c:pt idx="87">
                  <c:v>1.6739760000000003E-2</c:v>
                </c:pt>
                <c:pt idx="88">
                  <c:v>1.8298050000000003E-2</c:v>
                </c:pt>
                <c:pt idx="89">
                  <c:v>1.9933680000000023E-2</c:v>
                </c:pt>
                <c:pt idx="90">
                  <c:v>2.1600980000000089E-2</c:v>
                </c:pt>
                <c:pt idx="91">
                  <c:v>2.327545000000001E-2</c:v>
                </c:pt>
                <c:pt idx="92">
                  <c:v>2.4964539999999973E-2</c:v>
                </c:pt>
                <c:pt idx="93">
                  <c:v>3.2928960000000042E-2</c:v>
                </c:pt>
                <c:pt idx="94">
                  <c:v>3.9839360000000205E-2</c:v>
                </c:pt>
                <c:pt idx="95">
                  <c:v>4.6174979999999956E-2</c:v>
                </c:pt>
                <c:pt idx="96">
                  <c:v>5.2382480000000425E-2</c:v>
                </c:pt>
                <c:pt idx="97">
                  <c:v>5.8430849999999986E-2</c:v>
                </c:pt>
                <c:pt idx="98">
                  <c:v>6.4672460000000237E-2</c:v>
                </c:pt>
                <c:pt idx="99">
                  <c:v>7.0802380000000317E-2</c:v>
                </c:pt>
                <c:pt idx="100">
                  <c:v>7.7056800000000134E-2</c:v>
                </c:pt>
                <c:pt idx="101">
                  <c:v>8.3352430000000047E-2</c:v>
                </c:pt>
                <c:pt idx="102">
                  <c:v>8.9463920000000044E-2</c:v>
                </c:pt>
                <c:pt idx="103">
                  <c:v>9.5785500000000065E-2</c:v>
                </c:pt>
                <c:pt idx="104">
                  <c:v>0.10209900000000002</c:v>
                </c:pt>
                <c:pt idx="105">
                  <c:v>0.1083419</c:v>
                </c:pt>
                <c:pt idx="106">
                  <c:v>0.11466800000000023</c:v>
                </c:pt>
                <c:pt idx="107">
                  <c:v>0.12099040000000012</c:v>
                </c:pt>
                <c:pt idx="108">
                  <c:v>0.1273773</c:v>
                </c:pt>
                <c:pt idx="109">
                  <c:v>0.13382540000000001</c:v>
                </c:pt>
                <c:pt idx="110">
                  <c:v>0.14013200000000001</c:v>
                </c:pt>
                <c:pt idx="111">
                  <c:v>0.14661850000000001</c:v>
                </c:pt>
                <c:pt idx="112">
                  <c:v>0.15308950000000004</c:v>
                </c:pt>
                <c:pt idx="113">
                  <c:v>0.15955340000000073</c:v>
                </c:pt>
                <c:pt idx="114">
                  <c:v>0.16613820000000054</c:v>
                </c:pt>
                <c:pt idx="115">
                  <c:v>0.17291250000000041</c:v>
                </c:pt>
                <c:pt idx="116">
                  <c:v>0.17962330000000001</c:v>
                </c:pt>
                <c:pt idx="117">
                  <c:v>0.18650760000000041</c:v>
                </c:pt>
                <c:pt idx="118">
                  <c:v>0.19339020000000054</c:v>
                </c:pt>
                <c:pt idx="119">
                  <c:v>0.20034900000000044</c:v>
                </c:pt>
                <c:pt idx="120">
                  <c:v>0.20749010000000073</c:v>
                </c:pt>
              </c:numCache>
            </c:numRef>
          </c:xVal>
          <c:yVal>
            <c:numRef>
              <c:f>'DP_0.1_b'!$D$8:$D$128</c:f>
              <c:numCache>
                <c:formatCode>0.00E+00</c:formatCode>
                <c:ptCount val="121"/>
                <c:pt idx="0">
                  <c:v>16.09969999999992</c:v>
                </c:pt>
                <c:pt idx="1">
                  <c:v>16.099860000000035</c:v>
                </c:pt>
                <c:pt idx="2">
                  <c:v>20.25667</c:v>
                </c:pt>
                <c:pt idx="3">
                  <c:v>25.365129999999901</c:v>
                </c:pt>
                <c:pt idx="4">
                  <c:v>28.731809999999999</c:v>
                </c:pt>
                <c:pt idx="5">
                  <c:v>32.625540000000136</c:v>
                </c:pt>
                <c:pt idx="6">
                  <c:v>36.943840000000002</c:v>
                </c:pt>
                <c:pt idx="7">
                  <c:v>41.672200000000011</c:v>
                </c:pt>
                <c:pt idx="8">
                  <c:v>46.664200000000001</c:v>
                </c:pt>
                <c:pt idx="9">
                  <c:v>51.686040000000006</c:v>
                </c:pt>
                <c:pt idx="10">
                  <c:v>56.445270000000001</c:v>
                </c:pt>
                <c:pt idx="11">
                  <c:v>60.838900000000002</c:v>
                </c:pt>
                <c:pt idx="12">
                  <c:v>64.823889999999949</c:v>
                </c:pt>
                <c:pt idx="13">
                  <c:v>68.399339999999981</c:v>
                </c:pt>
                <c:pt idx="14">
                  <c:v>71.696100000000001</c:v>
                </c:pt>
                <c:pt idx="15">
                  <c:v>74.978079999999949</c:v>
                </c:pt>
                <c:pt idx="16">
                  <c:v>78.304109999999994</c:v>
                </c:pt>
                <c:pt idx="17">
                  <c:v>81.703400000000002</c:v>
                </c:pt>
                <c:pt idx="18">
                  <c:v>85.176099999999948</c:v>
                </c:pt>
                <c:pt idx="19">
                  <c:v>88.795429999999996</c:v>
                </c:pt>
                <c:pt idx="20">
                  <c:v>92.517470000000003</c:v>
                </c:pt>
                <c:pt idx="21">
                  <c:v>96.416039999999995</c:v>
                </c:pt>
                <c:pt idx="22">
                  <c:v>100.4323</c:v>
                </c:pt>
                <c:pt idx="23">
                  <c:v>104.66869999999999</c:v>
                </c:pt>
                <c:pt idx="24">
                  <c:v>109.09620000000002</c:v>
                </c:pt>
                <c:pt idx="25">
                  <c:v>113.71450000000026</c:v>
                </c:pt>
                <c:pt idx="26">
                  <c:v>118.46440000000025</c:v>
                </c:pt>
                <c:pt idx="27">
                  <c:v>123.405</c:v>
                </c:pt>
                <c:pt idx="28">
                  <c:v>128.5068</c:v>
                </c:pt>
                <c:pt idx="29">
                  <c:v>133.75550000000001</c:v>
                </c:pt>
                <c:pt idx="30">
                  <c:v>139.19469999999998</c:v>
                </c:pt>
                <c:pt idx="31">
                  <c:v>144.82430000000051</c:v>
                </c:pt>
                <c:pt idx="32">
                  <c:v>150.67399999999998</c:v>
                </c:pt>
                <c:pt idx="33">
                  <c:v>156.73150000000001</c:v>
                </c:pt>
                <c:pt idx="34">
                  <c:v>163.05340000000001</c:v>
                </c:pt>
                <c:pt idx="35">
                  <c:v>169.63979999999998</c:v>
                </c:pt>
                <c:pt idx="36">
                  <c:v>176.50530000000001</c:v>
                </c:pt>
                <c:pt idx="37">
                  <c:v>183.6507</c:v>
                </c:pt>
                <c:pt idx="38">
                  <c:v>191.0915</c:v>
                </c:pt>
                <c:pt idx="39">
                  <c:v>198.88500000000047</c:v>
                </c:pt>
                <c:pt idx="40">
                  <c:v>206.95680000000004</c:v>
                </c:pt>
                <c:pt idx="41">
                  <c:v>215.4545</c:v>
                </c:pt>
                <c:pt idx="42">
                  <c:v>224.29159999999999</c:v>
                </c:pt>
                <c:pt idx="43">
                  <c:v>233.4385</c:v>
                </c:pt>
                <c:pt idx="44">
                  <c:v>242.83590000000001</c:v>
                </c:pt>
                <c:pt idx="45">
                  <c:v>252.5719</c:v>
                </c:pt>
                <c:pt idx="46">
                  <c:v>262.60230000000001</c:v>
                </c:pt>
                <c:pt idx="47">
                  <c:v>272.96369999999899</c:v>
                </c:pt>
                <c:pt idx="48">
                  <c:v>283.70920000000001</c:v>
                </c:pt>
                <c:pt idx="49">
                  <c:v>294.78149999999869</c:v>
                </c:pt>
                <c:pt idx="50">
                  <c:v>306.06349999999969</c:v>
                </c:pt>
                <c:pt idx="51">
                  <c:v>317.49469999999963</c:v>
                </c:pt>
                <c:pt idx="52">
                  <c:v>329.07549999999969</c:v>
                </c:pt>
                <c:pt idx="53">
                  <c:v>340.79079999999868</c:v>
                </c:pt>
                <c:pt idx="54">
                  <c:v>352.70249999999999</c:v>
                </c:pt>
                <c:pt idx="55">
                  <c:v>364.82299999999969</c:v>
                </c:pt>
                <c:pt idx="56">
                  <c:v>377.11169999999993</c:v>
                </c:pt>
                <c:pt idx="57">
                  <c:v>389.5684</c:v>
                </c:pt>
                <c:pt idx="58">
                  <c:v>402.10250000000002</c:v>
                </c:pt>
                <c:pt idx="59">
                  <c:v>414.68669999999969</c:v>
                </c:pt>
                <c:pt idx="60">
                  <c:v>427.27449999999999</c:v>
                </c:pt>
                <c:pt idx="61">
                  <c:v>439.90189999999899</c:v>
                </c:pt>
                <c:pt idx="62">
                  <c:v>452.4904999999988</c:v>
                </c:pt>
                <c:pt idx="63">
                  <c:v>465.07760000000002</c:v>
                </c:pt>
                <c:pt idx="64">
                  <c:v>477.57549999999969</c:v>
                </c:pt>
                <c:pt idx="65">
                  <c:v>490.03559999999868</c:v>
                </c:pt>
                <c:pt idx="66">
                  <c:v>502.36090000000002</c:v>
                </c:pt>
                <c:pt idx="67">
                  <c:v>514.50040000000001</c:v>
                </c:pt>
                <c:pt idx="68">
                  <c:v>526.39639999999997</c:v>
                </c:pt>
                <c:pt idx="69">
                  <c:v>537.96389999999997</c:v>
                </c:pt>
                <c:pt idx="70">
                  <c:v>549.01670000000001</c:v>
                </c:pt>
                <c:pt idx="71">
                  <c:v>559.43919999999946</c:v>
                </c:pt>
                <c:pt idx="72">
                  <c:v>569.00540000000001</c:v>
                </c:pt>
                <c:pt idx="73">
                  <c:v>577.57480000000055</c:v>
                </c:pt>
                <c:pt idx="74">
                  <c:v>584.97209999999939</c:v>
                </c:pt>
                <c:pt idx="75">
                  <c:v>591.30629999999746</c:v>
                </c:pt>
                <c:pt idx="76">
                  <c:v>596.60519999999997</c:v>
                </c:pt>
                <c:pt idx="77">
                  <c:v>601.21019999999999</c:v>
                </c:pt>
                <c:pt idx="78">
                  <c:v>605.35799999999711</c:v>
                </c:pt>
                <c:pt idx="79">
                  <c:v>609.24829999999997</c:v>
                </c:pt>
                <c:pt idx="80">
                  <c:v>613.13890000000004</c:v>
                </c:pt>
                <c:pt idx="81">
                  <c:v>616.93289999999797</c:v>
                </c:pt>
                <c:pt idx="82">
                  <c:v>620.79010000000005</c:v>
                </c:pt>
                <c:pt idx="83">
                  <c:v>624.61959999999999</c:v>
                </c:pt>
                <c:pt idx="84">
                  <c:v>628.43719999999746</c:v>
                </c:pt>
                <c:pt idx="85">
                  <c:v>632.24810000000002</c:v>
                </c:pt>
                <c:pt idx="86">
                  <c:v>636.02509999999938</c:v>
                </c:pt>
                <c:pt idx="87">
                  <c:v>639.76289999999949</c:v>
                </c:pt>
                <c:pt idx="88">
                  <c:v>643.47919999999999</c:v>
                </c:pt>
                <c:pt idx="89">
                  <c:v>647.18020000000001</c:v>
                </c:pt>
                <c:pt idx="90">
                  <c:v>650.85169999999698</c:v>
                </c:pt>
                <c:pt idx="91">
                  <c:v>654.46269999999697</c:v>
                </c:pt>
                <c:pt idx="92">
                  <c:v>658.09360000000004</c:v>
                </c:pt>
                <c:pt idx="93">
                  <c:v>675.19539999999995</c:v>
                </c:pt>
                <c:pt idx="94">
                  <c:v>690.74189999999999</c:v>
                </c:pt>
                <c:pt idx="95">
                  <c:v>705.17030000000216</c:v>
                </c:pt>
                <c:pt idx="96">
                  <c:v>718.80609999999797</c:v>
                </c:pt>
                <c:pt idx="97">
                  <c:v>731.70069999999998</c:v>
                </c:pt>
                <c:pt idx="98">
                  <c:v>744.30079999999998</c:v>
                </c:pt>
                <c:pt idx="99">
                  <c:v>756.31129999999746</c:v>
                </c:pt>
                <c:pt idx="100">
                  <c:v>768.02559999999949</c:v>
                </c:pt>
                <c:pt idx="101">
                  <c:v>779.45499999999947</c:v>
                </c:pt>
                <c:pt idx="102">
                  <c:v>790.28740000000005</c:v>
                </c:pt>
                <c:pt idx="103">
                  <c:v>801.03259999999796</c:v>
                </c:pt>
                <c:pt idx="104">
                  <c:v>811.46639999999798</c:v>
                </c:pt>
                <c:pt idx="105">
                  <c:v>821.61289999999997</c:v>
                </c:pt>
                <c:pt idx="106">
                  <c:v>831.50869999999998</c:v>
                </c:pt>
                <c:pt idx="107">
                  <c:v>841.09349999999995</c:v>
                </c:pt>
                <c:pt idx="108">
                  <c:v>850.55199999999797</c:v>
                </c:pt>
                <c:pt idx="109">
                  <c:v>859.77760000000001</c:v>
                </c:pt>
                <c:pt idx="110">
                  <c:v>868.6925</c:v>
                </c:pt>
                <c:pt idx="111">
                  <c:v>877.39779999999996</c:v>
                </c:pt>
                <c:pt idx="112">
                  <c:v>885.87279999999998</c:v>
                </c:pt>
                <c:pt idx="113">
                  <c:v>894.11980000000005</c:v>
                </c:pt>
                <c:pt idx="114">
                  <c:v>902.16099999999949</c:v>
                </c:pt>
                <c:pt idx="115">
                  <c:v>910.1952</c:v>
                </c:pt>
                <c:pt idx="116">
                  <c:v>917.88499999999999</c:v>
                </c:pt>
                <c:pt idx="117">
                  <c:v>925.44090000000006</c:v>
                </c:pt>
                <c:pt idx="118">
                  <c:v>932.80470000000003</c:v>
                </c:pt>
                <c:pt idx="119">
                  <c:v>939.7921</c:v>
                </c:pt>
                <c:pt idx="120">
                  <c:v>946.69440000000054</c:v>
                </c:pt>
              </c:numCache>
            </c:numRef>
          </c:yVal>
          <c:smooth val="1"/>
        </c:ser>
        <c:ser>
          <c:idx val="5"/>
          <c:order val="1"/>
          <c:tx>
            <c:v>strain rate 0.01</c:v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'DP_0.01_b'!$C$8:$C$229</c:f>
              <c:numCache>
                <c:formatCode>0.00E+00</c:formatCode>
                <c:ptCount val="2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1.7486610000000112E-5</c:v>
                </c:pt>
                <c:pt idx="21">
                  <c:v>2.6852090000000192E-5</c:v>
                </c:pt>
                <c:pt idx="22">
                  <c:v>3.6727420000000181E-5</c:v>
                </c:pt>
                <c:pt idx="23">
                  <c:v>4.9063540000000425E-5</c:v>
                </c:pt>
                <c:pt idx="24">
                  <c:v>6.187137000000022E-5</c:v>
                </c:pt>
                <c:pt idx="25">
                  <c:v>6.6860350000000411E-5</c:v>
                </c:pt>
                <c:pt idx="26">
                  <c:v>5.8377840000000215E-5</c:v>
                </c:pt>
                <c:pt idx="27">
                  <c:v>4.9691270000000401E-5</c:v>
                </c:pt>
                <c:pt idx="28">
                  <c:v>4.7850130000000373E-5</c:v>
                </c:pt>
                <c:pt idx="29">
                  <c:v>4.6110960000000268E-5</c:v>
                </c:pt>
                <c:pt idx="30">
                  <c:v>4.6944860000000016E-5</c:v>
                </c:pt>
                <c:pt idx="31">
                  <c:v>4.882329000000041E-5</c:v>
                </c:pt>
                <c:pt idx="32">
                  <c:v>4.6249319999999965E-5</c:v>
                </c:pt>
                <c:pt idx="33">
                  <c:v>3.4445130000000273E-5</c:v>
                </c:pt>
                <c:pt idx="34">
                  <c:v>2.2640790000000208E-5</c:v>
                </c:pt>
                <c:pt idx="35">
                  <c:v>2.1428940000000163E-5</c:v>
                </c:pt>
                <c:pt idx="36">
                  <c:v>2.0217090000000155E-5</c:v>
                </c:pt>
                <c:pt idx="37">
                  <c:v>1.598628000000011E-5</c:v>
                </c:pt>
                <c:pt idx="38">
                  <c:v>1.0388770000000091E-5</c:v>
                </c:pt>
                <c:pt idx="39">
                  <c:v>5.1476160000000187E-6</c:v>
                </c:pt>
                <c:pt idx="40">
                  <c:v>3.9816900000000344E-7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4.4305880000000331E-6</c:v>
                </c:pt>
                <c:pt idx="47">
                  <c:v>1.2144340000000045E-5</c:v>
                </c:pt>
                <c:pt idx="48">
                  <c:v>1.9959980000000106E-5</c:v>
                </c:pt>
                <c:pt idx="49">
                  <c:v>1.4631600000000073E-5</c:v>
                </c:pt>
                <c:pt idx="50">
                  <c:v>8.7240360000000542E-6</c:v>
                </c:pt>
                <c:pt idx="51">
                  <c:v>5.9716240000000614E-6</c:v>
                </c:pt>
                <c:pt idx="52">
                  <c:v>5.2544770000000269E-6</c:v>
                </c:pt>
                <c:pt idx="53">
                  <c:v>4.1172310000000033E-6</c:v>
                </c:pt>
                <c:pt idx="54">
                  <c:v>2.229983000000022E-6</c:v>
                </c:pt>
                <c:pt idx="55">
                  <c:v>4.4467070000000532E-7</c:v>
                </c:pt>
                <c:pt idx="56">
                  <c:v>6.4630850000000354E-6</c:v>
                </c:pt>
                <c:pt idx="57">
                  <c:v>1.3586460000000108E-5</c:v>
                </c:pt>
                <c:pt idx="58">
                  <c:v>1.3732780000000109E-5</c:v>
                </c:pt>
                <c:pt idx="59">
                  <c:v>8.0685960000000763E-6</c:v>
                </c:pt>
                <c:pt idx="60">
                  <c:v>4.097503000000017E-6</c:v>
                </c:pt>
                <c:pt idx="61">
                  <c:v>7.51060500000005E-6</c:v>
                </c:pt>
                <c:pt idx="62">
                  <c:v>1.0719820000000081E-5</c:v>
                </c:pt>
                <c:pt idx="63">
                  <c:v>1.4072730000000063E-5</c:v>
                </c:pt>
                <c:pt idx="64">
                  <c:v>1.72112400000001E-5</c:v>
                </c:pt>
                <c:pt idx="65">
                  <c:v>1.7089050000000127E-5</c:v>
                </c:pt>
                <c:pt idx="66">
                  <c:v>1.3400260000000095E-5</c:v>
                </c:pt>
                <c:pt idx="67">
                  <c:v>9.2290450000000413E-6</c:v>
                </c:pt>
                <c:pt idx="68">
                  <c:v>2.5169710000000153E-6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1.1962270000000121E-5</c:v>
                </c:pt>
                <c:pt idx="74">
                  <c:v>2.3828850000000049E-5</c:v>
                </c:pt>
                <c:pt idx="75">
                  <c:v>2.0689700000000186E-5</c:v>
                </c:pt>
                <c:pt idx="76">
                  <c:v>1.755046000000014E-5</c:v>
                </c:pt>
                <c:pt idx="77">
                  <c:v>2.1783220000000193E-5</c:v>
                </c:pt>
                <c:pt idx="78">
                  <c:v>2.8011900000000219E-5</c:v>
                </c:pt>
                <c:pt idx="79">
                  <c:v>3.0131600000000225E-5</c:v>
                </c:pt>
                <c:pt idx="80">
                  <c:v>2.7353840000000246E-5</c:v>
                </c:pt>
                <c:pt idx="81">
                  <c:v>2.4894000000000162E-5</c:v>
                </c:pt>
                <c:pt idx="82">
                  <c:v>2.550042000000007E-5</c:v>
                </c:pt>
                <c:pt idx="83">
                  <c:v>2.590283000000016E-5</c:v>
                </c:pt>
                <c:pt idx="84">
                  <c:v>2.4467990000000182E-5</c:v>
                </c:pt>
                <c:pt idx="85">
                  <c:v>2.2284760000000181E-5</c:v>
                </c:pt>
                <c:pt idx="86">
                  <c:v>1.7993190000000147E-5</c:v>
                </c:pt>
                <c:pt idx="87">
                  <c:v>1.311247000000011E-5</c:v>
                </c:pt>
                <c:pt idx="88">
                  <c:v>7.6257820000000371E-6</c:v>
                </c:pt>
                <c:pt idx="89">
                  <c:v>3.0931660000000244E-6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8.7676510000000068E-6</c:v>
                </c:pt>
                <c:pt idx="145">
                  <c:v>8.1526480000000696E-6</c:v>
                </c:pt>
                <c:pt idx="146">
                  <c:v>7.8864950000000537E-6</c:v>
                </c:pt>
                <c:pt idx="147">
                  <c:v>5.7011960000000474E-5</c:v>
                </c:pt>
                <c:pt idx="148">
                  <c:v>1.1086360000000057E-4</c:v>
                </c:pt>
                <c:pt idx="149">
                  <c:v>1.8833110000000103E-4</c:v>
                </c:pt>
                <c:pt idx="150">
                  <c:v>2.4088740000000126E-4</c:v>
                </c:pt>
                <c:pt idx="151">
                  <c:v>2.8456280000000052E-4</c:v>
                </c:pt>
                <c:pt idx="152">
                  <c:v>3.2287130000000262E-4</c:v>
                </c:pt>
                <c:pt idx="153">
                  <c:v>3.6802390000000268E-4</c:v>
                </c:pt>
                <c:pt idx="154">
                  <c:v>4.9714390000000488E-4</c:v>
                </c:pt>
                <c:pt idx="155">
                  <c:v>6.5827660000000439E-4</c:v>
                </c:pt>
                <c:pt idx="156">
                  <c:v>8.0832510000000224E-4</c:v>
                </c:pt>
                <c:pt idx="157">
                  <c:v>9.7266420000000488E-4</c:v>
                </c:pt>
                <c:pt idx="158">
                  <c:v>1.1494270000000049E-3</c:v>
                </c:pt>
                <c:pt idx="159">
                  <c:v>1.3626030000000063E-3</c:v>
                </c:pt>
                <c:pt idx="160">
                  <c:v>1.6582820000000113E-3</c:v>
                </c:pt>
                <c:pt idx="161">
                  <c:v>1.9815770000000082E-3</c:v>
                </c:pt>
                <c:pt idx="162">
                  <c:v>2.3640650000000011E-3</c:v>
                </c:pt>
                <c:pt idx="163">
                  <c:v>2.8411180000000066E-3</c:v>
                </c:pt>
                <c:pt idx="164">
                  <c:v>3.3571780000000067E-3</c:v>
                </c:pt>
                <c:pt idx="165">
                  <c:v>3.9123430000000004E-3</c:v>
                </c:pt>
                <c:pt idx="166">
                  <c:v>4.5397250000000292E-3</c:v>
                </c:pt>
                <c:pt idx="167">
                  <c:v>5.1977389999999998E-3</c:v>
                </c:pt>
                <c:pt idx="168">
                  <c:v>5.9501240000000124E-3</c:v>
                </c:pt>
                <c:pt idx="169">
                  <c:v>6.7008140000000124E-3</c:v>
                </c:pt>
                <c:pt idx="170">
                  <c:v>7.441470000000042E-3</c:v>
                </c:pt>
                <c:pt idx="171">
                  <c:v>8.1573690000000046E-3</c:v>
                </c:pt>
                <c:pt idx="172">
                  <c:v>8.8540070000000543E-3</c:v>
                </c:pt>
                <c:pt idx="173">
                  <c:v>9.5702440000000541E-3</c:v>
                </c:pt>
                <c:pt idx="174">
                  <c:v>1.0293989999999998E-2</c:v>
                </c:pt>
                <c:pt idx="175">
                  <c:v>1.1034239999999999E-2</c:v>
                </c:pt>
                <c:pt idx="176">
                  <c:v>1.1740080000000076E-2</c:v>
                </c:pt>
                <c:pt idx="177">
                  <c:v>1.2456719999999998E-2</c:v>
                </c:pt>
                <c:pt idx="178">
                  <c:v>1.3166450000000055E-2</c:v>
                </c:pt>
                <c:pt idx="179">
                  <c:v>1.3845350000000062E-2</c:v>
                </c:pt>
                <c:pt idx="180">
                  <c:v>1.4560500000000063E-2</c:v>
                </c:pt>
                <c:pt idx="181">
                  <c:v>1.5259070000000001E-2</c:v>
                </c:pt>
                <c:pt idx="182">
                  <c:v>1.6045100000000072E-2</c:v>
                </c:pt>
                <c:pt idx="183">
                  <c:v>1.6305200000000051E-2</c:v>
                </c:pt>
                <c:pt idx="184">
                  <c:v>2.1423360000000124E-2</c:v>
                </c:pt>
                <c:pt idx="185">
                  <c:v>2.6786290000000056E-2</c:v>
                </c:pt>
                <c:pt idx="186">
                  <c:v>3.1859130000000145E-2</c:v>
                </c:pt>
                <c:pt idx="187">
                  <c:v>3.6890200000000137E-2</c:v>
                </c:pt>
                <c:pt idx="188">
                  <c:v>4.1810340000000001E-2</c:v>
                </c:pt>
                <c:pt idx="189">
                  <c:v>4.6862140000000004E-2</c:v>
                </c:pt>
                <c:pt idx="190">
                  <c:v>5.1880539999999996E-2</c:v>
                </c:pt>
                <c:pt idx="191">
                  <c:v>5.6900190000000003E-2</c:v>
                </c:pt>
                <c:pt idx="192">
                  <c:v>6.1952740000000013E-2</c:v>
                </c:pt>
                <c:pt idx="193">
                  <c:v>6.6985310000000006E-2</c:v>
                </c:pt>
                <c:pt idx="194">
                  <c:v>7.1987380000000004E-2</c:v>
                </c:pt>
                <c:pt idx="195">
                  <c:v>7.7057820000000277E-2</c:v>
                </c:pt>
                <c:pt idx="196">
                  <c:v>8.2030100000000022E-2</c:v>
                </c:pt>
                <c:pt idx="197">
                  <c:v>8.700361999999999E-2</c:v>
                </c:pt>
                <c:pt idx="198">
                  <c:v>9.2023350000000045E-2</c:v>
                </c:pt>
                <c:pt idx="199">
                  <c:v>9.7179800000000024E-2</c:v>
                </c:pt>
                <c:pt idx="200">
                  <c:v>0.1023394</c:v>
                </c:pt>
                <c:pt idx="201">
                  <c:v>0.10747050000000002</c:v>
                </c:pt>
                <c:pt idx="202">
                  <c:v>0.11257730000000001</c:v>
                </c:pt>
                <c:pt idx="203">
                  <c:v>0.11786360000000037</c:v>
                </c:pt>
                <c:pt idx="204">
                  <c:v>0.12329140000000038</c:v>
                </c:pt>
                <c:pt idx="205">
                  <c:v>0.12864020000000001</c:v>
                </c:pt>
                <c:pt idx="206">
                  <c:v>0.1338839</c:v>
                </c:pt>
                <c:pt idx="207">
                  <c:v>0.13923630000000059</c:v>
                </c:pt>
                <c:pt idx="208">
                  <c:v>0.14456120000000044</c:v>
                </c:pt>
                <c:pt idx="209">
                  <c:v>0.14975269999999999</c:v>
                </c:pt>
                <c:pt idx="210">
                  <c:v>0.15505099999999999</c:v>
                </c:pt>
                <c:pt idx="211">
                  <c:v>0.16041040000000098</c:v>
                </c:pt>
                <c:pt idx="212">
                  <c:v>0.16582130000000045</c:v>
                </c:pt>
                <c:pt idx="213">
                  <c:v>0.17121150000000004</c:v>
                </c:pt>
                <c:pt idx="214">
                  <c:v>0.176621</c:v>
                </c:pt>
                <c:pt idx="215">
                  <c:v>0.1821266</c:v>
                </c:pt>
                <c:pt idx="216">
                  <c:v>0.18764840000000083</c:v>
                </c:pt>
                <c:pt idx="217">
                  <c:v>0.19317540000000036</c:v>
                </c:pt>
                <c:pt idx="218">
                  <c:v>0.19873740000000098</c:v>
                </c:pt>
                <c:pt idx="219">
                  <c:v>0.20442250000000001</c:v>
                </c:pt>
                <c:pt idx="220">
                  <c:v>0.2101595</c:v>
                </c:pt>
                <c:pt idx="221">
                  <c:v>0.21593280000000059</c:v>
                </c:pt>
              </c:numCache>
            </c:numRef>
          </c:xVal>
          <c:yVal>
            <c:numRef>
              <c:f>'DP_0.01_b'!$D$8:$D$229</c:f>
              <c:numCache>
                <c:formatCode>0.00E+00</c:formatCode>
                <c:ptCount val="222"/>
                <c:pt idx="0">
                  <c:v>16.465869999999924</c:v>
                </c:pt>
                <c:pt idx="1">
                  <c:v>16.465989999999916</c:v>
                </c:pt>
                <c:pt idx="2">
                  <c:v>21.513459999999988</c:v>
                </c:pt>
                <c:pt idx="3">
                  <c:v>27.656510000000001</c:v>
                </c:pt>
                <c:pt idx="4">
                  <c:v>31.524480000000001</c:v>
                </c:pt>
                <c:pt idx="5">
                  <c:v>35.662800000000011</c:v>
                </c:pt>
                <c:pt idx="6">
                  <c:v>39.986110000000011</c:v>
                </c:pt>
                <c:pt idx="7">
                  <c:v>44.395100000000063</c:v>
                </c:pt>
                <c:pt idx="8">
                  <c:v>48.804269999999995</c:v>
                </c:pt>
                <c:pt idx="9">
                  <c:v>53.085800000000006</c:v>
                </c:pt>
                <c:pt idx="10">
                  <c:v>57.211170000000003</c:v>
                </c:pt>
                <c:pt idx="11">
                  <c:v>61.109440000000006</c:v>
                </c:pt>
                <c:pt idx="12">
                  <c:v>64.709549999999993</c:v>
                </c:pt>
                <c:pt idx="13">
                  <c:v>67.954319999999996</c:v>
                </c:pt>
                <c:pt idx="14">
                  <c:v>70.928849999999983</c:v>
                </c:pt>
                <c:pt idx="15">
                  <c:v>73.604860000000002</c:v>
                </c:pt>
                <c:pt idx="16">
                  <c:v>75.98232999999999</c:v>
                </c:pt>
                <c:pt idx="17">
                  <c:v>78.14658</c:v>
                </c:pt>
                <c:pt idx="18">
                  <c:v>80.112020000000001</c:v>
                </c:pt>
                <c:pt idx="19">
                  <c:v>81.836060000000003</c:v>
                </c:pt>
                <c:pt idx="20">
                  <c:v>83.332560000000001</c:v>
                </c:pt>
                <c:pt idx="21">
                  <c:v>84.714050000000256</c:v>
                </c:pt>
                <c:pt idx="22">
                  <c:v>86.024469999999994</c:v>
                </c:pt>
                <c:pt idx="23">
                  <c:v>87.278210000000001</c:v>
                </c:pt>
                <c:pt idx="24">
                  <c:v>88.588999999999999</c:v>
                </c:pt>
                <c:pt idx="25">
                  <c:v>89.970320000000001</c:v>
                </c:pt>
                <c:pt idx="26">
                  <c:v>91.336209999999994</c:v>
                </c:pt>
                <c:pt idx="27">
                  <c:v>92.730549999999994</c:v>
                </c:pt>
                <c:pt idx="28">
                  <c:v>94.111320000000006</c:v>
                </c:pt>
                <c:pt idx="29">
                  <c:v>95.477869999999996</c:v>
                </c:pt>
                <c:pt idx="30">
                  <c:v>96.858939999999919</c:v>
                </c:pt>
                <c:pt idx="31">
                  <c:v>98.254369999999994</c:v>
                </c:pt>
                <c:pt idx="32">
                  <c:v>99.592439999999982</c:v>
                </c:pt>
                <c:pt idx="33">
                  <c:v>100.9581</c:v>
                </c:pt>
                <c:pt idx="34">
                  <c:v>102.32369999999999</c:v>
                </c:pt>
                <c:pt idx="35">
                  <c:v>103.66200000000001</c:v>
                </c:pt>
                <c:pt idx="36">
                  <c:v>105.00020000000002</c:v>
                </c:pt>
                <c:pt idx="37">
                  <c:v>106.35239999999995</c:v>
                </c:pt>
                <c:pt idx="38">
                  <c:v>107.67599999999995</c:v>
                </c:pt>
                <c:pt idx="39">
                  <c:v>108.9854</c:v>
                </c:pt>
                <c:pt idx="40">
                  <c:v>110.3092</c:v>
                </c:pt>
                <c:pt idx="41">
                  <c:v>111.6044</c:v>
                </c:pt>
                <c:pt idx="42">
                  <c:v>112.88549999999998</c:v>
                </c:pt>
                <c:pt idx="43">
                  <c:v>114.19499999999999</c:v>
                </c:pt>
                <c:pt idx="44">
                  <c:v>115.49110000000029</c:v>
                </c:pt>
                <c:pt idx="45">
                  <c:v>116.8163</c:v>
                </c:pt>
                <c:pt idx="46">
                  <c:v>118.15589999999995</c:v>
                </c:pt>
                <c:pt idx="47">
                  <c:v>119.5097</c:v>
                </c:pt>
                <c:pt idx="48">
                  <c:v>120.8493</c:v>
                </c:pt>
                <c:pt idx="49">
                  <c:v>122.2158</c:v>
                </c:pt>
                <c:pt idx="50">
                  <c:v>123.5681</c:v>
                </c:pt>
                <c:pt idx="51">
                  <c:v>124.90649999999999</c:v>
                </c:pt>
                <c:pt idx="52">
                  <c:v>126.24520000000012</c:v>
                </c:pt>
                <c:pt idx="53">
                  <c:v>127.5981</c:v>
                </c:pt>
                <c:pt idx="54">
                  <c:v>128.92250000000001</c:v>
                </c:pt>
                <c:pt idx="55">
                  <c:v>130.23259999999999</c:v>
                </c:pt>
                <c:pt idx="56">
                  <c:v>131.5865</c:v>
                </c:pt>
                <c:pt idx="57">
                  <c:v>132.91210000000001</c:v>
                </c:pt>
                <c:pt idx="58">
                  <c:v>134.23679999999999</c:v>
                </c:pt>
                <c:pt idx="59">
                  <c:v>135.57499999999999</c:v>
                </c:pt>
                <c:pt idx="60">
                  <c:v>136.92770000000004</c:v>
                </c:pt>
                <c:pt idx="61">
                  <c:v>138.25299999999999</c:v>
                </c:pt>
                <c:pt idx="62">
                  <c:v>139.60669999999999</c:v>
                </c:pt>
                <c:pt idx="63">
                  <c:v>140.93200000000004</c:v>
                </c:pt>
                <c:pt idx="64">
                  <c:v>142.28579999999999</c:v>
                </c:pt>
                <c:pt idx="65">
                  <c:v>143.6249</c:v>
                </c:pt>
                <c:pt idx="66">
                  <c:v>144.99200000000027</c:v>
                </c:pt>
                <c:pt idx="67">
                  <c:v>146.34479999999999</c:v>
                </c:pt>
                <c:pt idx="68">
                  <c:v>147.72579999999999</c:v>
                </c:pt>
                <c:pt idx="69">
                  <c:v>149.07830000000001</c:v>
                </c:pt>
                <c:pt idx="70">
                  <c:v>150.4598</c:v>
                </c:pt>
                <c:pt idx="71">
                  <c:v>151.82720000000063</c:v>
                </c:pt>
                <c:pt idx="72">
                  <c:v>153.2244</c:v>
                </c:pt>
                <c:pt idx="73">
                  <c:v>154.6088</c:v>
                </c:pt>
                <c:pt idx="74">
                  <c:v>156.0212000000005</c:v>
                </c:pt>
                <c:pt idx="75">
                  <c:v>157.4171</c:v>
                </c:pt>
                <c:pt idx="76">
                  <c:v>158.81300000000002</c:v>
                </c:pt>
                <c:pt idx="77">
                  <c:v>160.23869999999999</c:v>
                </c:pt>
                <c:pt idx="78">
                  <c:v>161.65040000000027</c:v>
                </c:pt>
                <c:pt idx="79">
                  <c:v>163.07579999999999</c:v>
                </c:pt>
                <c:pt idx="80">
                  <c:v>164.50040000000001</c:v>
                </c:pt>
                <c:pt idx="81">
                  <c:v>165.92500000000001</c:v>
                </c:pt>
                <c:pt idx="82">
                  <c:v>167.3217000000005</c:v>
                </c:pt>
                <c:pt idx="83">
                  <c:v>168.74689999999998</c:v>
                </c:pt>
                <c:pt idx="84">
                  <c:v>170.1576</c:v>
                </c:pt>
                <c:pt idx="85">
                  <c:v>171.58240000000069</c:v>
                </c:pt>
                <c:pt idx="86">
                  <c:v>173.19210000000001</c:v>
                </c:pt>
                <c:pt idx="87">
                  <c:v>174.47399999999999</c:v>
                </c:pt>
                <c:pt idx="88">
                  <c:v>175.941</c:v>
                </c:pt>
                <c:pt idx="89">
                  <c:v>177.40830000000051</c:v>
                </c:pt>
                <c:pt idx="90">
                  <c:v>178.87550000000002</c:v>
                </c:pt>
                <c:pt idx="91">
                  <c:v>180.34280000000001</c:v>
                </c:pt>
                <c:pt idx="92">
                  <c:v>181.8245</c:v>
                </c:pt>
                <c:pt idx="93">
                  <c:v>183.29159999999999</c:v>
                </c:pt>
                <c:pt idx="94">
                  <c:v>184.7868</c:v>
                </c:pt>
                <c:pt idx="95">
                  <c:v>186.26779999999999</c:v>
                </c:pt>
                <c:pt idx="96">
                  <c:v>187.77689999999998</c:v>
                </c:pt>
                <c:pt idx="97">
                  <c:v>189.2576</c:v>
                </c:pt>
                <c:pt idx="98">
                  <c:v>190.7816</c:v>
                </c:pt>
                <c:pt idx="99">
                  <c:v>192.29159999999999</c:v>
                </c:pt>
                <c:pt idx="100">
                  <c:v>193.81620000000001</c:v>
                </c:pt>
                <c:pt idx="101">
                  <c:v>195.34120000000001</c:v>
                </c:pt>
                <c:pt idx="102">
                  <c:v>196.88050000000001</c:v>
                </c:pt>
                <c:pt idx="103">
                  <c:v>198.40559999999999</c:v>
                </c:pt>
                <c:pt idx="104">
                  <c:v>199.9307</c:v>
                </c:pt>
                <c:pt idx="105">
                  <c:v>201.50050000000002</c:v>
                </c:pt>
                <c:pt idx="106">
                  <c:v>203.0427</c:v>
                </c:pt>
                <c:pt idx="107">
                  <c:v>204.56989999999999</c:v>
                </c:pt>
                <c:pt idx="108">
                  <c:v>206.10989999999998</c:v>
                </c:pt>
                <c:pt idx="109">
                  <c:v>207.65</c:v>
                </c:pt>
                <c:pt idx="110">
                  <c:v>209.17689999999999</c:v>
                </c:pt>
                <c:pt idx="111">
                  <c:v>210.71809999999999</c:v>
                </c:pt>
                <c:pt idx="112">
                  <c:v>218.5744</c:v>
                </c:pt>
                <c:pt idx="113">
                  <c:v>226.53800000000001</c:v>
                </c:pt>
                <c:pt idx="114">
                  <c:v>234.50659999999999</c:v>
                </c:pt>
                <c:pt idx="115">
                  <c:v>242.6222000000005</c:v>
                </c:pt>
                <c:pt idx="116">
                  <c:v>250.7569</c:v>
                </c:pt>
                <c:pt idx="117">
                  <c:v>258.85899999999964</c:v>
                </c:pt>
                <c:pt idx="118">
                  <c:v>267.13470000000001</c:v>
                </c:pt>
                <c:pt idx="119">
                  <c:v>275.36739999999969</c:v>
                </c:pt>
                <c:pt idx="120">
                  <c:v>283.64159999999993</c:v>
                </c:pt>
                <c:pt idx="121">
                  <c:v>291.93619999999771</c:v>
                </c:pt>
                <c:pt idx="122">
                  <c:v>300.16609999999969</c:v>
                </c:pt>
                <c:pt idx="123">
                  <c:v>308.37309999999923</c:v>
                </c:pt>
                <c:pt idx="124">
                  <c:v>316.55189999999999</c:v>
                </c:pt>
                <c:pt idx="125">
                  <c:v>324.68270000000001</c:v>
                </c:pt>
                <c:pt idx="126">
                  <c:v>332.77019999999868</c:v>
                </c:pt>
                <c:pt idx="127">
                  <c:v>340.75470000000001</c:v>
                </c:pt>
                <c:pt idx="128">
                  <c:v>348.73509999999868</c:v>
                </c:pt>
                <c:pt idx="129">
                  <c:v>356.63299999999964</c:v>
                </c:pt>
                <c:pt idx="130">
                  <c:v>364.44450000000001</c:v>
                </c:pt>
                <c:pt idx="131">
                  <c:v>372.37909999999999</c:v>
                </c:pt>
                <c:pt idx="132">
                  <c:v>380.2764999999988</c:v>
                </c:pt>
                <c:pt idx="133">
                  <c:v>388.09980000000002</c:v>
                </c:pt>
                <c:pt idx="134">
                  <c:v>395.90849999999887</c:v>
                </c:pt>
                <c:pt idx="135">
                  <c:v>403.6687</c:v>
                </c:pt>
                <c:pt idx="136">
                  <c:v>411.44189999999969</c:v>
                </c:pt>
                <c:pt idx="137">
                  <c:v>419.21269999999993</c:v>
                </c:pt>
                <c:pt idx="138">
                  <c:v>426.90679999999844</c:v>
                </c:pt>
                <c:pt idx="139">
                  <c:v>434.68720000000002</c:v>
                </c:pt>
                <c:pt idx="140">
                  <c:v>442.38459999999969</c:v>
                </c:pt>
                <c:pt idx="141">
                  <c:v>450.01420000000002</c:v>
                </c:pt>
                <c:pt idx="142">
                  <c:v>457.66320000000002</c:v>
                </c:pt>
                <c:pt idx="143">
                  <c:v>465.31040000000002</c:v>
                </c:pt>
                <c:pt idx="144">
                  <c:v>472.90909999999963</c:v>
                </c:pt>
                <c:pt idx="145">
                  <c:v>480.53799999999899</c:v>
                </c:pt>
                <c:pt idx="146">
                  <c:v>488.0247</c:v>
                </c:pt>
                <c:pt idx="147">
                  <c:v>495.50799999999964</c:v>
                </c:pt>
                <c:pt idx="148">
                  <c:v>502.92359999999837</c:v>
                </c:pt>
                <c:pt idx="149">
                  <c:v>510.16649999999993</c:v>
                </c:pt>
                <c:pt idx="150">
                  <c:v>517.39840000000004</c:v>
                </c:pt>
                <c:pt idx="151">
                  <c:v>524.46959999999797</c:v>
                </c:pt>
                <c:pt idx="152">
                  <c:v>531.39589999999998</c:v>
                </c:pt>
                <c:pt idx="153">
                  <c:v>538.2269</c:v>
                </c:pt>
                <c:pt idx="154">
                  <c:v>544.87530000000004</c:v>
                </c:pt>
                <c:pt idx="155">
                  <c:v>551.29990000000055</c:v>
                </c:pt>
                <c:pt idx="156">
                  <c:v>557.50580000000002</c:v>
                </c:pt>
                <c:pt idx="157">
                  <c:v>563.34909999999797</c:v>
                </c:pt>
                <c:pt idx="158">
                  <c:v>568.95789999999761</c:v>
                </c:pt>
                <c:pt idx="159">
                  <c:v>574.08749999999998</c:v>
                </c:pt>
                <c:pt idx="160">
                  <c:v>578.822199999997</c:v>
                </c:pt>
                <c:pt idx="161">
                  <c:v>583.11630000000002</c:v>
                </c:pt>
                <c:pt idx="162">
                  <c:v>586.84449999999947</c:v>
                </c:pt>
                <c:pt idx="163">
                  <c:v>590.07050000000004</c:v>
                </c:pt>
                <c:pt idx="164">
                  <c:v>592.86229999999637</c:v>
                </c:pt>
                <c:pt idx="165">
                  <c:v>595.21950000000004</c:v>
                </c:pt>
                <c:pt idx="166">
                  <c:v>597.40609999999947</c:v>
                </c:pt>
                <c:pt idx="167">
                  <c:v>599.49829999999997</c:v>
                </c:pt>
                <c:pt idx="168">
                  <c:v>601.44759999999746</c:v>
                </c:pt>
                <c:pt idx="169">
                  <c:v>603.41289999999947</c:v>
                </c:pt>
                <c:pt idx="170">
                  <c:v>605.34589999999946</c:v>
                </c:pt>
                <c:pt idx="171">
                  <c:v>607.26649999999938</c:v>
                </c:pt>
                <c:pt idx="172">
                  <c:v>609.23569999999938</c:v>
                </c:pt>
                <c:pt idx="173">
                  <c:v>611.19029999999998</c:v>
                </c:pt>
                <c:pt idx="174">
                  <c:v>613.12310000000002</c:v>
                </c:pt>
                <c:pt idx="175">
                  <c:v>615.08299999999997</c:v>
                </c:pt>
                <c:pt idx="176">
                  <c:v>617.00980000000004</c:v>
                </c:pt>
                <c:pt idx="177">
                  <c:v>618.97469999999998</c:v>
                </c:pt>
                <c:pt idx="178">
                  <c:v>620.95239999999797</c:v>
                </c:pt>
                <c:pt idx="179">
                  <c:v>622.7826</c:v>
                </c:pt>
                <c:pt idx="180">
                  <c:v>624.73940000000005</c:v>
                </c:pt>
                <c:pt idx="181">
                  <c:v>626.65930000000003</c:v>
                </c:pt>
                <c:pt idx="182">
                  <c:v>628.91319999999996</c:v>
                </c:pt>
                <c:pt idx="183">
                  <c:v>629.7174</c:v>
                </c:pt>
                <c:pt idx="184">
                  <c:v>644.33349999999996</c:v>
                </c:pt>
                <c:pt idx="185">
                  <c:v>659.43599999999947</c:v>
                </c:pt>
                <c:pt idx="186">
                  <c:v>673.42199999999946</c:v>
                </c:pt>
                <c:pt idx="187">
                  <c:v>686.6567</c:v>
                </c:pt>
                <c:pt idx="188">
                  <c:v>699.33259999999746</c:v>
                </c:pt>
                <c:pt idx="189">
                  <c:v>711.48880000000054</c:v>
                </c:pt>
                <c:pt idx="190">
                  <c:v>723.18219999999997</c:v>
                </c:pt>
                <c:pt idx="191">
                  <c:v>734.50559999999996</c:v>
                </c:pt>
                <c:pt idx="192">
                  <c:v>745.44529999999747</c:v>
                </c:pt>
                <c:pt idx="193">
                  <c:v>756.06289999999797</c:v>
                </c:pt>
                <c:pt idx="194">
                  <c:v>766.35999999999797</c:v>
                </c:pt>
                <c:pt idx="195">
                  <c:v>776.39109999999948</c:v>
                </c:pt>
                <c:pt idx="196">
                  <c:v>786.13149999999996</c:v>
                </c:pt>
                <c:pt idx="197">
                  <c:v>795.51229999999748</c:v>
                </c:pt>
                <c:pt idx="198">
                  <c:v>804.79950000000053</c:v>
                </c:pt>
                <c:pt idx="199">
                  <c:v>813.89109999999948</c:v>
                </c:pt>
                <c:pt idx="200">
                  <c:v>822.85089999999946</c:v>
                </c:pt>
                <c:pt idx="201">
                  <c:v>831.50649999999996</c:v>
                </c:pt>
                <c:pt idx="202">
                  <c:v>839.98389999999995</c:v>
                </c:pt>
                <c:pt idx="203">
                  <c:v>848.58090000000004</c:v>
                </c:pt>
                <c:pt idx="204">
                  <c:v>856.96029999999746</c:v>
                </c:pt>
                <c:pt idx="205">
                  <c:v>865.2396</c:v>
                </c:pt>
                <c:pt idx="206">
                  <c:v>873.13070000000005</c:v>
                </c:pt>
                <c:pt idx="207">
                  <c:v>880.96139999999946</c:v>
                </c:pt>
                <c:pt idx="208">
                  <c:v>888.51170000000002</c:v>
                </c:pt>
                <c:pt idx="209">
                  <c:v>895.88159999999948</c:v>
                </c:pt>
                <c:pt idx="210">
                  <c:v>903.06509999999946</c:v>
                </c:pt>
                <c:pt idx="211">
                  <c:v>910.16959999999949</c:v>
                </c:pt>
                <c:pt idx="212">
                  <c:v>917.21880000000215</c:v>
                </c:pt>
                <c:pt idx="213">
                  <c:v>924.06019999999796</c:v>
                </c:pt>
                <c:pt idx="214">
                  <c:v>930.7441</c:v>
                </c:pt>
                <c:pt idx="215">
                  <c:v>937.40809999999999</c:v>
                </c:pt>
                <c:pt idx="216">
                  <c:v>943.78620000000001</c:v>
                </c:pt>
                <c:pt idx="217">
                  <c:v>950.072</c:v>
                </c:pt>
                <c:pt idx="218">
                  <c:v>956.29180000000053</c:v>
                </c:pt>
                <c:pt idx="219">
                  <c:v>962.44059999999797</c:v>
                </c:pt>
                <c:pt idx="220">
                  <c:v>968.3777</c:v>
                </c:pt>
                <c:pt idx="221">
                  <c:v>974.17280000000005</c:v>
                </c:pt>
              </c:numCache>
            </c:numRef>
          </c:yVal>
          <c:smooth val="1"/>
        </c:ser>
        <c:ser>
          <c:idx val="6"/>
          <c:order val="2"/>
          <c:tx>
            <c:v>strain rate 0.001</c:v>
          </c:tx>
          <c:spPr>
            <a:ln>
              <a:solidFill>
                <a:schemeClr val="accent3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'DP_0.001_b'!$C$8:$C$292</c:f>
              <c:numCache>
                <c:formatCode>0.00E+00</c:formatCode>
                <c:ptCount val="2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7.680192000000047E-6</c:v>
                </c:pt>
                <c:pt idx="20">
                  <c:v>0</c:v>
                </c:pt>
                <c:pt idx="21">
                  <c:v>2.94821500000002E-5</c:v>
                </c:pt>
                <c:pt idx="22">
                  <c:v>5.1954630000000401E-5</c:v>
                </c:pt>
                <c:pt idx="23">
                  <c:v>0</c:v>
                </c:pt>
                <c:pt idx="24">
                  <c:v>1.6419440000000098E-5</c:v>
                </c:pt>
                <c:pt idx="25">
                  <c:v>1.0274470000000069E-5</c:v>
                </c:pt>
                <c:pt idx="26">
                  <c:v>0</c:v>
                </c:pt>
                <c:pt idx="27">
                  <c:v>0</c:v>
                </c:pt>
                <c:pt idx="28">
                  <c:v>2.6067220000000196E-6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2.5867330000000218E-5</c:v>
                </c:pt>
                <c:pt idx="33">
                  <c:v>1.5381740000000103E-5</c:v>
                </c:pt>
                <c:pt idx="34">
                  <c:v>0</c:v>
                </c:pt>
                <c:pt idx="35">
                  <c:v>2.4019550000000115E-5</c:v>
                </c:pt>
                <c:pt idx="36">
                  <c:v>2.0282420000000002E-6</c:v>
                </c:pt>
                <c:pt idx="37">
                  <c:v>0</c:v>
                </c:pt>
                <c:pt idx="38">
                  <c:v>0</c:v>
                </c:pt>
                <c:pt idx="39">
                  <c:v>1.289513000000008E-5</c:v>
                </c:pt>
                <c:pt idx="40">
                  <c:v>0</c:v>
                </c:pt>
                <c:pt idx="41">
                  <c:v>0</c:v>
                </c:pt>
                <c:pt idx="42">
                  <c:v>1.1143620000000099E-5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2.1378960000000163E-5</c:v>
                </c:pt>
                <c:pt idx="50">
                  <c:v>0</c:v>
                </c:pt>
                <c:pt idx="51">
                  <c:v>2.2550510000000157E-5</c:v>
                </c:pt>
                <c:pt idx="52">
                  <c:v>5.0308150000000261E-5</c:v>
                </c:pt>
                <c:pt idx="53">
                  <c:v>5.404088000000033E-5</c:v>
                </c:pt>
                <c:pt idx="54">
                  <c:v>1.0790940000000039E-5</c:v>
                </c:pt>
                <c:pt idx="55">
                  <c:v>5.8571110000000113E-6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4.5050460000000331E-6</c:v>
                </c:pt>
                <c:pt idx="61">
                  <c:v>1.2826570000000118E-5</c:v>
                </c:pt>
                <c:pt idx="62">
                  <c:v>2.3945590000000104E-5</c:v>
                </c:pt>
                <c:pt idx="63">
                  <c:v>0</c:v>
                </c:pt>
                <c:pt idx="64">
                  <c:v>1.7305460000000145E-5</c:v>
                </c:pt>
                <c:pt idx="65">
                  <c:v>3.0305890000000227E-5</c:v>
                </c:pt>
                <c:pt idx="66">
                  <c:v>0</c:v>
                </c:pt>
                <c:pt idx="67">
                  <c:v>0</c:v>
                </c:pt>
                <c:pt idx="68">
                  <c:v>1.1128890000000092E-5</c:v>
                </c:pt>
                <c:pt idx="69">
                  <c:v>2.3328950000000003E-5</c:v>
                </c:pt>
                <c:pt idx="70">
                  <c:v>1.5914620000000105E-5</c:v>
                </c:pt>
                <c:pt idx="71">
                  <c:v>3.7098540000000258E-5</c:v>
                </c:pt>
                <c:pt idx="72">
                  <c:v>1.1249820000000119E-5</c:v>
                </c:pt>
                <c:pt idx="73">
                  <c:v>0</c:v>
                </c:pt>
                <c:pt idx="74">
                  <c:v>0</c:v>
                </c:pt>
                <c:pt idx="75">
                  <c:v>2.3965060000000101E-5</c:v>
                </c:pt>
                <c:pt idx="76">
                  <c:v>0</c:v>
                </c:pt>
                <c:pt idx="77">
                  <c:v>0</c:v>
                </c:pt>
                <c:pt idx="78">
                  <c:v>6.9330270000000619E-6</c:v>
                </c:pt>
                <c:pt idx="79">
                  <c:v>1.1206810000000095E-5</c:v>
                </c:pt>
                <c:pt idx="80">
                  <c:v>3.2386090000000207E-5</c:v>
                </c:pt>
                <c:pt idx="81">
                  <c:v>2.9407690000000216E-5</c:v>
                </c:pt>
                <c:pt idx="82">
                  <c:v>0</c:v>
                </c:pt>
                <c:pt idx="83">
                  <c:v>1.8993180000000161E-5</c:v>
                </c:pt>
                <c:pt idx="84">
                  <c:v>2.4385680000000086E-5</c:v>
                </c:pt>
                <c:pt idx="85">
                  <c:v>3.7138890000000255E-6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2.5058090000000135E-5</c:v>
                </c:pt>
                <c:pt idx="91">
                  <c:v>1.3697890000000084E-6</c:v>
                </c:pt>
                <c:pt idx="92">
                  <c:v>0</c:v>
                </c:pt>
                <c:pt idx="93">
                  <c:v>6.2675650000000288E-6</c:v>
                </c:pt>
                <c:pt idx="94">
                  <c:v>1.6902540000000145E-6</c:v>
                </c:pt>
                <c:pt idx="95">
                  <c:v>0</c:v>
                </c:pt>
                <c:pt idx="96">
                  <c:v>3.7427270000000323E-5</c:v>
                </c:pt>
                <c:pt idx="97">
                  <c:v>0</c:v>
                </c:pt>
                <c:pt idx="98">
                  <c:v>1.3012610000000072E-7</c:v>
                </c:pt>
                <c:pt idx="99">
                  <c:v>1.7944300000000153E-5</c:v>
                </c:pt>
                <c:pt idx="100">
                  <c:v>0</c:v>
                </c:pt>
                <c:pt idx="101">
                  <c:v>1.7465610000000117E-5</c:v>
                </c:pt>
                <c:pt idx="102">
                  <c:v>4.7202400000000427E-5</c:v>
                </c:pt>
                <c:pt idx="103">
                  <c:v>0</c:v>
                </c:pt>
                <c:pt idx="104">
                  <c:v>0</c:v>
                </c:pt>
                <c:pt idx="105">
                  <c:v>4.49286700000004E-5</c:v>
                </c:pt>
                <c:pt idx="106">
                  <c:v>1.4324000000000081E-6</c:v>
                </c:pt>
                <c:pt idx="107">
                  <c:v>0</c:v>
                </c:pt>
                <c:pt idx="108">
                  <c:v>0</c:v>
                </c:pt>
                <c:pt idx="109">
                  <c:v>6.2141210000000359E-6</c:v>
                </c:pt>
                <c:pt idx="110">
                  <c:v>4.3940340000000006E-5</c:v>
                </c:pt>
                <c:pt idx="111">
                  <c:v>4.6197480000000405E-5</c:v>
                </c:pt>
                <c:pt idx="112">
                  <c:v>0</c:v>
                </c:pt>
                <c:pt idx="113">
                  <c:v>3.3554520000000075E-6</c:v>
                </c:pt>
                <c:pt idx="114">
                  <c:v>1.9616150000000129E-5</c:v>
                </c:pt>
                <c:pt idx="115">
                  <c:v>0</c:v>
                </c:pt>
                <c:pt idx="116">
                  <c:v>3.8015090000000251E-5</c:v>
                </c:pt>
                <c:pt idx="117">
                  <c:v>3.2924480000000093E-5</c:v>
                </c:pt>
                <c:pt idx="118">
                  <c:v>2.1887480000000151E-5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2.2276950000000204E-5</c:v>
                </c:pt>
                <c:pt idx="128">
                  <c:v>0</c:v>
                </c:pt>
                <c:pt idx="129">
                  <c:v>0</c:v>
                </c:pt>
                <c:pt idx="130">
                  <c:v>2.1401640000000228E-5</c:v>
                </c:pt>
                <c:pt idx="131">
                  <c:v>1.5364170000000145E-5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3.115123000000024E-5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2.9158100000000133E-5</c:v>
                </c:pt>
                <c:pt idx="140">
                  <c:v>3.1098660000000181E-5</c:v>
                </c:pt>
                <c:pt idx="141">
                  <c:v>0</c:v>
                </c:pt>
                <c:pt idx="142">
                  <c:v>0</c:v>
                </c:pt>
                <c:pt idx="143">
                  <c:v>1.0053150000000065E-6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5.6493790000000505E-6</c:v>
                </c:pt>
                <c:pt idx="148">
                  <c:v>1.4299010000000041E-5</c:v>
                </c:pt>
                <c:pt idx="149">
                  <c:v>0</c:v>
                </c:pt>
                <c:pt idx="150">
                  <c:v>0</c:v>
                </c:pt>
                <c:pt idx="151">
                  <c:v>2.3300840000000122E-6</c:v>
                </c:pt>
                <c:pt idx="152">
                  <c:v>1.0257690000000021E-6</c:v>
                </c:pt>
                <c:pt idx="153">
                  <c:v>9.4808120000000612E-6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1.0307220000000063E-5</c:v>
                </c:pt>
                <c:pt idx="180">
                  <c:v>0</c:v>
                </c:pt>
                <c:pt idx="181">
                  <c:v>0</c:v>
                </c:pt>
                <c:pt idx="182">
                  <c:v>2.6419080000000171E-5</c:v>
                </c:pt>
                <c:pt idx="183">
                  <c:v>4.8841340000000026E-5</c:v>
                </c:pt>
                <c:pt idx="184">
                  <c:v>3.8723560000000204E-5</c:v>
                </c:pt>
                <c:pt idx="185">
                  <c:v>4.014211000000016E-5</c:v>
                </c:pt>
                <c:pt idx="186">
                  <c:v>5.0521800000000137E-5</c:v>
                </c:pt>
                <c:pt idx="187">
                  <c:v>6.7371500000000404E-5</c:v>
                </c:pt>
                <c:pt idx="188">
                  <c:v>8.7673530000000226E-5</c:v>
                </c:pt>
                <c:pt idx="189">
                  <c:v>1.1970090000000067E-4</c:v>
                </c:pt>
                <c:pt idx="190">
                  <c:v>1.8197510000000084E-4</c:v>
                </c:pt>
                <c:pt idx="191">
                  <c:v>1.7473840000000094E-4</c:v>
                </c:pt>
                <c:pt idx="192">
                  <c:v>2.1124739999999997E-4</c:v>
                </c:pt>
                <c:pt idx="193">
                  <c:v>2.3061560000000014E-4</c:v>
                </c:pt>
                <c:pt idx="194">
                  <c:v>2.7959130000000182E-4</c:v>
                </c:pt>
                <c:pt idx="195">
                  <c:v>2.855868E-4</c:v>
                </c:pt>
                <c:pt idx="196">
                  <c:v>3.4637860000000248E-4</c:v>
                </c:pt>
                <c:pt idx="197">
                  <c:v>3.7168490000000052E-4</c:v>
                </c:pt>
                <c:pt idx="198">
                  <c:v>4.8027130000000194E-4</c:v>
                </c:pt>
                <c:pt idx="199">
                  <c:v>4.7857460000000335E-4</c:v>
                </c:pt>
                <c:pt idx="200">
                  <c:v>5.3504410000000256E-4</c:v>
                </c:pt>
                <c:pt idx="201">
                  <c:v>5.9433410000000499E-4</c:v>
                </c:pt>
                <c:pt idx="202">
                  <c:v>6.5907990000000445E-4</c:v>
                </c:pt>
                <c:pt idx="203">
                  <c:v>7.3774150000000254E-4</c:v>
                </c:pt>
                <c:pt idx="204">
                  <c:v>7.8554890000000319E-4</c:v>
                </c:pt>
                <c:pt idx="205">
                  <c:v>9.2161480000000056E-4</c:v>
                </c:pt>
                <c:pt idx="206">
                  <c:v>9.9645480000000648E-4</c:v>
                </c:pt>
                <c:pt idx="207">
                  <c:v>1.0891250000000033E-3</c:v>
                </c:pt>
                <c:pt idx="208">
                  <c:v>1.208031E-3</c:v>
                </c:pt>
                <c:pt idx="209">
                  <c:v>1.2881870000000092E-3</c:v>
                </c:pt>
                <c:pt idx="210">
                  <c:v>1.4246380000000032E-3</c:v>
                </c:pt>
                <c:pt idx="211">
                  <c:v>1.5449080000000063E-3</c:v>
                </c:pt>
                <c:pt idx="212">
                  <c:v>1.6652840000000071E-3</c:v>
                </c:pt>
                <c:pt idx="213">
                  <c:v>1.8110920000000065E-3</c:v>
                </c:pt>
                <c:pt idx="214">
                  <c:v>1.9694040000000001E-3</c:v>
                </c:pt>
                <c:pt idx="215">
                  <c:v>2.1624389999999999E-3</c:v>
                </c:pt>
                <c:pt idx="216">
                  <c:v>2.3241850000000012E-3</c:v>
                </c:pt>
                <c:pt idx="217">
                  <c:v>2.5062000000000066E-3</c:v>
                </c:pt>
                <c:pt idx="218">
                  <c:v>2.7414910000000195E-3</c:v>
                </c:pt>
                <c:pt idx="219">
                  <c:v>2.9579850000000076E-3</c:v>
                </c:pt>
                <c:pt idx="220">
                  <c:v>3.1846230000000179E-3</c:v>
                </c:pt>
                <c:pt idx="221">
                  <c:v>3.4715380000000088E-3</c:v>
                </c:pt>
                <c:pt idx="222">
                  <c:v>3.7307430000000155E-3</c:v>
                </c:pt>
                <c:pt idx="223">
                  <c:v>4.0021690000000181E-3</c:v>
                </c:pt>
                <c:pt idx="224">
                  <c:v>4.3593390000000194E-3</c:v>
                </c:pt>
                <c:pt idx="225">
                  <c:v>4.7057119999999999E-3</c:v>
                </c:pt>
                <c:pt idx="226">
                  <c:v>5.0902430000000394E-3</c:v>
                </c:pt>
                <c:pt idx="227">
                  <c:v>5.5016860000000273E-3</c:v>
                </c:pt>
                <c:pt idx="228">
                  <c:v>5.9804620000000449E-3</c:v>
                </c:pt>
                <c:pt idx="229">
                  <c:v>6.4418860000000269E-3</c:v>
                </c:pt>
                <c:pt idx="230">
                  <c:v>6.9667130000000341E-3</c:v>
                </c:pt>
                <c:pt idx="231">
                  <c:v>7.4873490000000476E-3</c:v>
                </c:pt>
                <c:pt idx="232">
                  <c:v>7.9917120000000414E-3</c:v>
                </c:pt>
                <c:pt idx="233">
                  <c:v>8.5138690000000228E-3</c:v>
                </c:pt>
                <c:pt idx="234">
                  <c:v>9.0762020000000471E-3</c:v>
                </c:pt>
                <c:pt idx="235">
                  <c:v>9.5807220000000068E-3</c:v>
                </c:pt>
                <c:pt idx="236">
                  <c:v>1.018841E-2</c:v>
                </c:pt>
                <c:pt idx="237">
                  <c:v>1.0736320000000001E-2</c:v>
                </c:pt>
                <c:pt idx="238">
                  <c:v>1.1281090000000047E-2</c:v>
                </c:pt>
                <c:pt idx="239">
                  <c:v>1.1797760000000001E-2</c:v>
                </c:pt>
                <c:pt idx="240">
                  <c:v>1.2398869999999999E-2</c:v>
                </c:pt>
                <c:pt idx="241">
                  <c:v>1.2965340000000001E-2</c:v>
                </c:pt>
                <c:pt idx="242">
                  <c:v>1.3537209999999999E-2</c:v>
                </c:pt>
                <c:pt idx="243">
                  <c:v>1.4086199999999998E-2</c:v>
                </c:pt>
                <c:pt idx="244">
                  <c:v>1.463684E-2</c:v>
                </c:pt>
                <c:pt idx="245">
                  <c:v>1.5188560000000042E-2</c:v>
                </c:pt>
                <c:pt idx="246">
                  <c:v>1.5219219999999988E-2</c:v>
                </c:pt>
                <c:pt idx="247">
                  <c:v>2.0690290000000052E-2</c:v>
                </c:pt>
                <c:pt idx="248">
                  <c:v>2.5920970000000012E-2</c:v>
                </c:pt>
                <c:pt idx="249">
                  <c:v>3.1118509999999988E-2</c:v>
                </c:pt>
                <c:pt idx="250">
                  <c:v>3.6450530000000092E-2</c:v>
                </c:pt>
                <c:pt idx="251">
                  <c:v>4.1514610000000132E-2</c:v>
                </c:pt>
                <c:pt idx="252">
                  <c:v>4.6942299999999999E-2</c:v>
                </c:pt>
                <c:pt idx="253">
                  <c:v>5.2080970000000205E-2</c:v>
                </c:pt>
                <c:pt idx="254">
                  <c:v>5.7438630000000365E-2</c:v>
                </c:pt>
                <c:pt idx="255">
                  <c:v>6.2693270000000287E-2</c:v>
                </c:pt>
                <c:pt idx="256">
                  <c:v>6.8037570000000214E-2</c:v>
                </c:pt>
                <c:pt idx="257">
                  <c:v>7.3419780000000198E-2</c:v>
                </c:pt>
                <c:pt idx="258">
                  <c:v>7.8798540000000222E-2</c:v>
                </c:pt>
                <c:pt idx="259">
                  <c:v>8.3966430000000439E-2</c:v>
                </c:pt>
                <c:pt idx="260">
                  <c:v>8.9414670000000043E-2</c:v>
                </c:pt>
                <c:pt idx="261">
                  <c:v>9.4888430000000024E-2</c:v>
                </c:pt>
                <c:pt idx="262">
                  <c:v>0.1002581</c:v>
                </c:pt>
                <c:pt idx="263">
                  <c:v>0.10544969999999998</c:v>
                </c:pt>
                <c:pt idx="264">
                  <c:v>0.11085289999999987</c:v>
                </c:pt>
                <c:pt idx="265">
                  <c:v>0.11628850000000018</c:v>
                </c:pt>
                <c:pt idx="266">
                  <c:v>0.12171240000000012</c:v>
                </c:pt>
                <c:pt idx="267">
                  <c:v>0.1271127</c:v>
                </c:pt>
                <c:pt idx="268">
                  <c:v>0.13246210000000044</c:v>
                </c:pt>
                <c:pt idx="269">
                  <c:v>0.1376327</c:v>
                </c:pt>
                <c:pt idx="270">
                  <c:v>0.14303340000000059</c:v>
                </c:pt>
                <c:pt idx="271">
                  <c:v>0.14846580000000059</c:v>
                </c:pt>
                <c:pt idx="272">
                  <c:v>0.15389890000000059</c:v>
                </c:pt>
                <c:pt idx="273">
                  <c:v>0.15933290000000044</c:v>
                </c:pt>
                <c:pt idx="274">
                  <c:v>0.16474220000000098</c:v>
                </c:pt>
                <c:pt idx="275">
                  <c:v>0.17019870000000001</c:v>
                </c:pt>
                <c:pt idx="276">
                  <c:v>0.17576720000000073</c:v>
                </c:pt>
                <c:pt idx="277">
                  <c:v>0.18123970000000053</c:v>
                </c:pt>
                <c:pt idx="278">
                  <c:v>0.18677730000000059</c:v>
                </c:pt>
                <c:pt idx="279">
                  <c:v>0.19229920000000089</c:v>
                </c:pt>
                <c:pt idx="280">
                  <c:v>0.19781950000000045</c:v>
                </c:pt>
                <c:pt idx="281">
                  <c:v>0.20347589999999999</c:v>
                </c:pt>
                <c:pt idx="282">
                  <c:v>0.20913129999999999</c:v>
                </c:pt>
                <c:pt idx="283">
                  <c:v>0.21488740000000059</c:v>
                </c:pt>
                <c:pt idx="284">
                  <c:v>0.22060289999999988</c:v>
                </c:pt>
              </c:numCache>
            </c:numRef>
          </c:xVal>
          <c:yVal>
            <c:numRef>
              <c:f>'DP_0.001_b'!$D$8:$D$292</c:f>
              <c:numCache>
                <c:formatCode>0.00E+00</c:formatCode>
                <c:ptCount val="285"/>
                <c:pt idx="0">
                  <c:v>15.738929999999998</c:v>
                </c:pt>
                <c:pt idx="1">
                  <c:v>15.738929999999998</c:v>
                </c:pt>
                <c:pt idx="2">
                  <c:v>18.983499999999879</c:v>
                </c:pt>
                <c:pt idx="3">
                  <c:v>22.478899999999989</c:v>
                </c:pt>
                <c:pt idx="4">
                  <c:v>25.628520000000002</c:v>
                </c:pt>
                <c:pt idx="5">
                  <c:v>28.790870000000005</c:v>
                </c:pt>
                <c:pt idx="6">
                  <c:v>31.68845</c:v>
                </c:pt>
                <c:pt idx="7">
                  <c:v>34.614049999999999</c:v>
                </c:pt>
                <c:pt idx="8">
                  <c:v>37.388760000000005</c:v>
                </c:pt>
                <c:pt idx="9">
                  <c:v>40.151320000000005</c:v>
                </c:pt>
                <c:pt idx="10">
                  <c:v>42.828440000000001</c:v>
                </c:pt>
                <c:pt idx="11">
                  <c:v>45.394040000000004</c:v>
                </c:pt>
                <c:pt idx="12">
                  <c:v>47.933030000000002</c:v>
                </c:pt>
                <c:pt idx="13">
                  <c:v>50.18103</c:v>
                </c:pt>
                <c:pt idx="14">
                  <c:v>52.289370000000012</c:v>
                </c:pt>
                <c:pt idx="15">
                  <c:v>54.481629999999996</c:v>
                </c:pt>
                <c:pt idx="16">
                  <c:v>56.384819999999998</c:v>
                </c:pt>
                <c:pt idx="17">
                  <c:v>58.089269999999999</c:v>
                </c:pt>
                <c:pt idx="18">
                  <c:v>59.989000000000004</c:v>
                </c:pt>
                <c:pt idx="19">
                  <c:v>61.544510000000002</c:v>
                </c:pt>
                <c:pt idx="20">
                  <c:v>63.263440000000003</c:v>
                </c:pt>
                <c:pt idx="21">
                  <c:v>64.738029999999995</c:v>
                </c:pt>
                <c:pt idx="22">
                  <c:v>66.349559999999997</c:v>
                </c:pt>
                <c:pt idx="23">
                  <c:v>67.747530000000026</c:v>
                </c:pt>
                <c:pt idx="24">
                  <c:v>69.234240000000227</c:v>
                </c:pt>
                <c:pt idx="25">
                  <c:v>70.635749999999959</c:v>
                </c:pt>
                <c:pt idx="26">
                  <c:v>72.006709999999998</c:v>
                </c:pt>
                <c:pt idx="27">
                  <c:v>73.382309999999919</c:v>
                </c:pt>
                <c:pt idx="28">
                  <c:v>74.632939999999948</c:v>
                </c:pt>
                <c:pt idx="29">
                  <c:v>75.88</c:v>
                </c:pt>
                <c:pt idx="30">
                  <c:v>76.947790000000026</c:v>
                </c:pt>
                <c:pt idx="31">
                  <c:v>78.212610000000026</c:v>
                </c:pt>
                <c:pt idx="32">
                  <c:v>79.299160000000256</c:v>
                </c:pt>
                <c:pt idx="33">
                  <c:v>80.506150000000005</c:v>
                </c:pt>
                <c:pt idx="34">
                  <c:v>81.462829999999997</c:v>
                </c:pt>
                <c:pt idx="35">
                  <c:v>82.533829999999995</c:v>
                </c:pt>
                <c:pt idx="36">
                  <c:v>83.462220000000301</c:v>
                </c:pt>
                <c:pt idx="37">
                  <c:v>84.500249999999994</c:v>
                </c:pt>
                <c:pt idx="38">
                  <c:v>85.444820000000334</c:v>
                </c:pt>
                <c:pt idx="39">
                  <c:v>86.378799999999728</c:v>
                </c:pt>
                <c:pt idx="40">
                  <c:v>87.167490000000001</c:v>
                </c:pt>
                <c:pt idx="41">
                  <c:v>88.165699999999987</c:v>
                </c:pt>
                <c:pt idx="42">
                  <c:v>89.211170000000024</c:v>
                </c:pt>
                <c:pt idx="43">
                  <c:v>90.137749999999983</c:v>
                </c:pt>
                <c:pt idx="44">
                  <c:v>91.191400000000002</c:v>
                </c:pt>
                <c:pt idx="45">
                  <c:v>92.013419999999996</c:v>
                </c:pt>
                <c:pt idx="46">
                  <c:v>93.179669999999987</c:v>
                </c:pt>
                <c:pt idx="47">
                  <c:v>94.067400000000006</c:v>
                </c:pt>
                <c:pt idx="48">
                  <c:v>95.181049999999999</c:v>
                </c:pt>
                <c:pt idx="49">
                  <c:v>96.085759999999979</c:v>
                </c:pt>
                <c:pt idx="50">
                  <c:v>97.221959999999996</c:v>
                </c:pt>
                <c:pt idx="51">
                  <c:v>98.099530000000001</c:v>
                </c:pt>
                <c:pt idx="52">
                  <c:v>99.157749999999979</c:v>
                </c:pt>
                <c:pt idx="53">
                  <c:v>100.0609</c:v>
                </c:pt>
                <c:pt idx="54">
                  <c:v>101.0981</c:v>
                </c:pt>
                <c:pt idx="55">
                  <c:v>102.12539999999974</c:v>
                </c:pt>
                <c:pt idx="56">
                  <c:v>102.99820000000012</c:v>
                </c:pt>
                <c:pt idx="57">
                  <c:v>103.95780000000002</c:v>
                </c:pt>
                <c:pt idx="58">
                  <c:v>104.887</c:v>
                </c:pt>
                <c:pt idx="59">
                  <c:v>105.8873</c:v>
                </c:pt>
                <c:pt idx="60">
                  <c:v>106.7086</c:v>
                </c:pt>
                <c:pt idx="61">
                  <c:v>107.86229999999999</c:v>
                </c:pt>
                <c:pt idx="62">
                  <c:v>108.6691</c:v>
                </c:pt>
                <c:pt idx="63">
                  <c:v>109.7354</c:v>
                </c:pt>
                <c:pt idx="64">
                  <c:v>110.6408</c:v>
                </c:pt>
                <c:pt idx="65">
                  <c:v>111.69799999999999</c:v>
                </c:pt>
                <c:pt idx="66">
                  <c:v>112.56950000000002</c:v>
                </c:pt>
                <c:pt idx="67">
                  <c:v>113.56750000000002</c:v>
                </c:pt>
                <c:pt idx="68">
                  <c:v>114.5296</c:v>
                </c:pt>
                <c:pt idx="69">
                  <c:v>115.47569999999999</c:v>
                </c:pt>
                <c:pt idx="70">
                  <c:v>116.43340000000002</c:v>
                </c:pt>
                <c:pt idx="71">
                  <c:v>117.35269999999998</c:v>
                </c:pt>
                <c:pt idx="72">
                  <c:v>118.37769999999999</c:v>
                </c:pt>
                <c:pt idx="73">
                  <c:v>119.20780000000002</c:v>
                </c:pt>
                <c:pt idx="74">
                  <c:v>120.18210000000001</c:v>
                </c:pt>
                <c:pt idx="75">
                  <c:v>121.005</c:v>
                </c:pt>
                <c:pt idx="76">
                  <c:v>122.11320000000002</c:v>
                </c:pt>
                <c:pt idx="77">
                  <c:v>122.9145000000003</c:v>
                </c:pt>
                <c:pt idx="78">
                  <c:v>124.11499999999999</c:v>
                </c:pt>
                <c:pt idx="79">
                  <c:v>124.9353</c:v>
                </c:pt>
                <c:pt idx="80">
                  <c:v>126.13290000000001</c:v>
                </c:pt>
                <c:pt idx="81">
                  <c:v>126.96620000000026</c:v>
                </c:pt>
                <c:pt idx="82">
                  <c:v>128.04389999999998</c:v>
                </c:pt>
                <c:pt idx="83">
                  <c:v>128.86850000000001</c:v>
                </c:pt>
                <c:pt idx="84">
                  <c:v>129.86959999999999</c:v>
                </c:pt>
                <c:pt idx="85">
                  <c:v>130.7979</c:v>
                </c:pt>
                <c:pt idx="86">
                  <c:v>131.7654</c:v>
                </c:pt>
                <c:pt idx="87">
                  <c:v>132.65720000000007</c:v>
                </c:pt>
                <c:pt idx="88">
                  <c:v>133.63220000000001</c:v>
                </c:pt>
                <c:pt idx="89">
                  <c:v>134.61709999999999</c:v>
                </c:pt>
                <c:pt idx="90">
                  <c:v>135.4838</c:v>
                </c:pt>
                <c:pt idx="91">
                  <c:v>136.38380000000001</c:v>
                </c:pt>
                <c:pt idx="92">
                  <c:v>137.3536</c:v>
                </c:pt>
                <c:pt idx="93">
                  <c:v>138.31620000000001</c:v>
                </c:pt>
                <c:pt idx="94">
                  <c:v>139.21889999999999</c:v>
                </c:pt>
                <c:pt idx="95">
                  <c:v>140.20529999999999</c:v>
                </c:pt>
                <c:pt idx="96">
                  <c:v>141.01669999999999</c:v>
                </c:pt>
                <c:pt idx="97">
                  <c:v>142.08010000000004</c:v>
                </c:pt>
                <c:pt idx="98">
                  <c:v>142.95720000000051</c:v>
                </c:pt>
                <c:pt idx="99">
                  <c:v>144.01599999999999</c:v>
                </c:pt>
                <c:pt idx="100">
                  <c:v>144.91559999999998</c:v>
                </c:pt>
                <c:pt idx="101">
                  <c:v>146.0591</c:v>
                </c:pt>
                <c:pt idx="102">
                  <c:v>146.9948</c:v>
                </c:pt>
                <c:pt idx="103">
                  <c:v>147.97319999999999</c:v>
                </c:pt>
                <c:pt idx="104">
                  <c:v>148.94669999999999</c:v>
                </c:pt>
                <c:pt idx="105">
                  <c:v>149.94130000000001</c:v>
                </c:pt>
                <c:pt idx="106">
                  <c:v>150.96340000000001</c:v>
                </c:pt>
                <c:pt idx="107">
                  <c:v>151.85010000000051</c:v>
                </c:pt>
                <c:pt idx="108">
                  <c:v>152.89320000000001</c:v>
                </c:pt>
                <c:pt idx="109">
                  <c:v>153.77209999999999</c:v>
                </c:pt>
                <c:pt idx="110">
                  <c:v>154.83440000000004</c:v>
                </c:pt>
                <c:pt idx="111">
                  <c:v>155.64109999999999</c:v>
                </c:pt>
                <c:pt idx="112">
                  <c:v>156.73059999999998</c:v>
                </c:pt>
                <c:pt idx="113">
                  <c:v>157.62230000000051</c:v>
                </c:pt>
                <c:pt idx="114">
                  <c:v>158.63979999999998</c:v>
                </c:pt>
                <c:pt idx="115">
                  <c:v>159.59280000000001</c:v>
                </c:pt>
                <c:pt idx="116">
                  <c:v>160.61689999999999</c:v>
                </c:pt>
                <c:pt idx="117">
                  <c:v>161.60319999999999</c:v>
                </c:pt>
                <c:pt idx="118">
                  <c:v>162.672</c:v>
                </c:pt>
                <c:pt idx="119">
                  <c:v>163.62710000000001</c:v>
                </c:pt>
                <c:pt idx="120">
                  <c:v>164.6815</c:v>
                </c:pt>
                <c:pt idx="121">
                  <c:v>165.67099999999999</c:v>
                </c:pt>
                <c:pt idx="122">
                  <c:v>166.6568</c:v>
                </c:pt>
                <c:pt idx="123">
                  <c:v>167.62800000000001</c:v>
                </c:pt>
                <c:pt idx="124">
                  <c:v>168.61699999999999</c:v>
                </c:pt>
                <c:pt idx="125">
                  <c:v>169.65240000000051</c:v>
                </c:pt>
                <c:pt idx="126">
                  <c:v>170.60589999999999</c:v>
                </c:pt>
                <c:pt idx="127">
                  <c:v>171.64049999999997</c:v>
                </c:pt>
                <c:pt idx="128">
                  <c:v>172.51050000000001</c:v>
                </c:pt>
                <c:pt idx="129">
                  <c:v>173.63569999999999</c:v>
                </c:pt>
                <c:pt idx="130">
                  <c:v>174.53290000000001</c:v>
                </c:pt>
                <c:pt idx="131">
                  <c:v>175.65820000000051</c:v>
                </c:pt>
                <c:pt idx="132">
                  <c:v>176.6121</c:v>
                </c:pt>
                <c:pt idx="133">
                  <c:v>177.72059999999999</c:v>
                </c:pt>
                <c:pt idx="134">
                  <c:v>178.72379999999998</c:v>
                </c:pt>
                <c:pt idx="135">
                  <c:v>179.74969999999948</c:v>
                </c:pt>
                <c:pt idx="136">
                  <c:v>180.80080000000001</c:v>
                </c:pt>
                <c:pt idx="137">
                  <c:v>181.80959999999999</c:v>
                </c:pt>
                <c:pt idx="138">
                  <c:v>182.9239</c:v>
                </c:pt>
                <c:pt idx="139">
                  <c:v>183.89410000000001</c:v>
                </c:pt>
                <c:pt idx="140">
                  <c:v>184.90979999999999</c:v>
                </c:pt>
                <c:pt idx="141">
                  <c:v>185.95660000000001</c:v>
                </c:pt>
                <c:pt idx="142">
                  <c:v>187.16759999999999</c:v>
                </c:pt>
                <c:pt idx="143">
                  <c:v>188.14499999999998</c:v>
                </c:pt>
                <c:pt idx="144">
                  <c:v>189.22499999999999</c:v>
                </c:pt>
                <c:pt idx="145">
                  <c:v>190.12870000000001</c:v>
                </c:pt>
                <c:pt idx="146">
                  <c:v>191.26939999999999</c:v>
                </c:pt>
                <c:pt idx="147">
                  <c:v>192.23549999999997</c:v>
                </c:pt>
                <c:pt idx="148">
                  <c:v>193.44740000000004</c:v>
                </c:pt>
                <c:pt idx="149">
                  <c:v>194.41059999999999</c:v>
                </c:pt>
                <c:pt idx="150">
                  <c:v>195.58290000000051</c:v>
                </c:pt>
                <c:pt idx="151">
                  <c:v>196.63069999999999</c:v>
                </c:pt>
                <c:pt idx="152">
                  <c:v>197.75730000000001</c:v>
                </c:pt>
                <c:pt idx="153">
                  <c:v>198.8580000000006</c:v>
                </c:pt>
                <c:pt idx="154">
                  <c:v>199.85480000000001</c:v>
                </c:pt>
                <c:pt idx="155">
                  <c:v>200.98920000000001</c:v>
                </c:pt>
                <c:pt idx="156">
                  <c:v>201.20740000000001</c:v>
                </c:pt>
                <c:pt idx="157">
                  <c:v>205.93300000000002</c:v>
                </c:pt>
                <c:pt idx="158">
                  <c:v>211.08610000000004</c:v>
                </c:pt>
                <c:pt idx="159">
                  <c:v>216.34459999999999</c:v>
                </c:pt>
                <c:pt idx="160">
                  <c:v>221.52450000000002</c:v>
                </c:pt>
                <c:pt idx="161">
                  <c:v>226.61489999999998</c:v>
                </c:pt>
                <c:pt idx="162">
                  <c:v>231.62</c:v>
                </c:pt>
                <c:pt idx="163">
                  <c:v>236.79359999999949</c:v>
                </c:pt>
                <c:pt idx="164">
                  <c:v>242.0575</c:v>
                </c:pt>
                <c:pt idx="165">
                  <c:v>247.30530000000007</c:v>
                </c:pt>
                <c:pt idx="166">
                  <c:v>252.5623000000005</c:v>
                </c:pt>
                <c:pt idx="167">
                  <c:v>257.81959999999964</c:v>
                </c:pt>
                <c:pt idx="168">
                  <c:v>263.1465</c:v>
                </c:pt>
                <c:pt idx="169">
                  <c:v>268.4538</c:v>
                </c:pt>
                <c:pt idx="170">
                  <c:v>273.71499999999969</c:v>
                </c:pt>
                <c:pt idx="171">
                  <c:v>278.94369999999969</c:v>
                </c:pt>
                <c:pt idx="172">
                  <c:v>284.09469999999999</c:v>
                </c:pt>
                <c:pt idx="173">
                  <c:v>289.20269999999999</c:v>
                </c:pt>
                <c:pt idx="174">
                  <c:v>294.6352</c:v>
                </c:pt>
                <c:pt idx="175">
                  <c:v>300.2647</c:v>
                </c:pt>
                <c:pt idx="176">
                  <c:v>305.54160000000002</c:v>
                </c:pt>
                <c:pt idx="177">
                  <c:v>310.73439999999869</c:v>
                </c:pt>
                <c:pt idx="178">
                  <c:v>316.19819999999868</c:v>
                </c:pt>
                <c:pt idx="179">
                  <c:v>321.54419999999999</c:v>
                </c:pt>
                <c:pt idx="180">
                  <c:v>326.79369999999886</c:v>
                </c:pt>
                <c:pt idx="181">
                  <c:v>331.85199999999969</c:v>
                </c:pt>
                <c:pt idx="182">
                  <c:v>336.87439999999964</c:v>
                </c:pt>
                <c:pt idx="183">
                  <c:v>342.09829999999874</c:v>
                </c:pt>
                <c:pt idx="184">
                  <c:v>347.38139999999868</c:v>
                </c:pt>
                <c:pt idx="185">
                  <c:v>352.66879999999969</c:v>
                </c:pt>
                <c:pt idx="186">
                  <c:v>357.7647</c:v>
                </c:pt>
                <c:pt idx="187">
                  <c:v>362.91929999999923</c:v>
                </c:pt>
                <c:pt idx="188">
                  <c:v>368.11759999999964</c:v>
                </c:pt>
                <c:pt idx="189">
                  <c:v>373.16750000000002</c:v>
                </c:pt>
                <c:pt idx="190">
                  <c:v>378.3691</c:v>
                </c:pt>
                <c:pt idx="191">
                  <c:v>383.32190000000003</c:v>
                </c:pt>
                <c:pt idx="192">
                  <c:v>387.85919999999999</c:v>
                </c:pt>
                <c:pt idx="193">
                  <c:v>392.80939999999993</c:v>
                </c:pt>
                <c:pt idx="194">
                  <c:v>397.86970000000002</c:v>
                </c:pt>
                <c:pt idx="195">
                  <c:v>402.85780000000102</c:v>
                </c:pt>
                <c:pt idx="196">
                  <c:v>407.67309999999969</c:v>
                </c:pt>
                <c:pt idx="197">
                  <c:v>412.47480000000002</c:v>
                </c:pt>
                <c:pt idx="198">
                  <c:v>417.4794</c:v>
                </c:pt>
                <c:pt idx="199">
                  <c:v>422.383299999999</c:v>
                </c:pt>
                <c:pt idx="200">
                  <c:v>427.2704</c:v>
                </c:pt>
                <c:pt idx="201">
                  <c:v>432.03379999999868</c:v>
                </c:pt>
                <c:pt idx="202">
                  <c:v>436.67469999999997</c:v>
                </c:pt>
                <c:pt idx="203">
                  <c:v>441.4486</c:v>
                </c:pt>
                <c:pt idx="204">
                  <c:v>446.30779999999999</c:v>
                </c:pt>
                <c:pt idx="205">
                  <c:v>451.16559999999993</c:v>
                </c:pt>
                <c:pt idx="206">
                  <c:v>455.85739999999993</c:v>
                </c:pt>
                <c:pt idx="207">
                  <c:v>460.48839999999825</c:v>
                </c:pt>
                <c:pt idx="208">
                  <c:v>465.14690000000002</c:v>
                </c:pt>
                <c:pt idx="209">
                  <c:v>469.87259999999969</c:v>
                </c:pt>
                <c:pt idx="210">
                  <c:v>474.57009999999963</c:v>
                </c:pt>
                <c:pt idx="211">
                  <c:v>479.14950000000078</c:v>
                </c:pt>
                <c:pt idx="212">
                  <c:v>483.56229999999999</c:v>
                </c:pt>
                <c:pt idx="213">
                  <c:v>488.101</c:v>
                </c:pt>
                <c:pt idx="214">
                  <c:v>492.64740000000126</c:v>
                </c:pt>
                <c:pt idx="215">
                  <c:v>497.11460000000102</c:v>
                </c:pt>
                <c:pt idx="216">
                  <c:v>501.40009999999899</c:v>
                </c:pt>
                <c:pt idx="217">
                  <c:v>505.48699999999849</c:v>
                </c:pt>
                <c:pt idx="218">
                  <c:v>509.5607</c:v>
                </c:pt>
                <c:pt idx="219">
                  <c:v>513.68299999999999</c:v>
                </c:pt>
                <c:pt idx="220">
                  <c:v>517.63019999999949</c:v>
                </c:pt>
                <c:pt idx="221">
                  <c:v>521.37189999999998</c:v>
                </c:pt>
                <c:pt idx="222">
                  <c:v>524.83459999999798</c:v>
                </c:pt>
                <c:pt idx="223">
                  <c:v>528.2636</c:v>
                </c:pt>
                <c:pt idx="224">
                  <c:v>531.45889999999997</c:v>
                </c:pt>
                <c:pt idx="225">
                  <c:v>534.27120000000002</c:v>
                </c:pt>
                <c:pt idx="226">
                  <c:v>536.85269999999684</c:v>
                </c:pt>
                <c:pt idx="227">
                  <c:v>539.08470000000216</c:v>
                </c:pt>
                <c:pt idx="228">
                  <c:v>541.18600000000004</c:v>
                </c:pt>
                <c:pt idx="229">
                  <c:v>543.37829999999997</c:v>
                </c:pt>
                <c:pt idx="230">
                  <c:v>545.39570000000003</c:v>
                </c:pt>
                <c:pt idx="231">
                  <c:v>547.34219999999686</c:v>
                </c:pt>
                <c:pt idx="232">
                  <c:v>549.09840000000054</c:v>
                </c:pt>
                <c:pt idx="233">
                  <c:v>550.97889999999995</c:v>
                </c:pt>
                <c:pt idx="234">
                  <c:v>552.92570000000001</c:v>
                </c:pt>
                <c:pt idx="235">
                  <c:v>554.64480000000003</c:v>
                </c:pt>
                <c:pt idx="236">
                  <c:v>556.56409999999948</c:v>
                </c:pt>
                <c:pt idx="237">
                  <c:v>558.12689999999998</c:v>
                </c:pt>
                <c:pt idx="238">
                  <c:v>559.84519999999748</c:v>
                </c:pt>
                <c:pt idx="239">
                  <c:v>561.64859999999999</c:v>
                </c:pt>
                <c:pt idx="240">
                  <c:v>563.4302999999976</c:v>
                </c:pt>
                <c:pt idx="241">
                  <c:v>565.05269999999746</c:v>
                </c:pt>
                <c:pt idx="242">
                  <c:v>566.52369999999996</c:v>
                </c:pt>
                <c:pt idx="243">
                  <c:v>568.16780000000006</c:v>
                </c:pt>
                <c:pt idx="244">
                  <c:v>569.87139999999999</c:v>
                </c:pt>
                <c:pt idx="245">
                  <c:v>571.4778</c:v>
                </c:pt>
                <c:pt idx="246">
                  <c:v>571.63729999999748</c:v>
                </c:pt>
                <c:pt idx="247">
                  <c:v>587.10709999999949</c:v>
                </c:pt>
                <c:pt idx="248">
                  <c:v>601.37929999999949</c:v>
                </c:pt>
                <c:pt idx="249">
                  <c:v>614.97109999999998</c:v>
                </c:pt>
                <c:pt idx="250">
                  <c:v>628.19209999999998</c:v>
                </c:pt>
                <c:pt idx="251">
                  <c:v>640.40269999999748</c:v>
                </c:pt>
                <c:pt idx="252">
                  <c:v>652.48800000000051</c:v>
                </c:pt>
                <c:pt idx="253">
                  <c:v>663.81609999999796</c:v>
                </c:pt>
                <c:pt idx="254">
                  <c:v>674.81219999999746</c:v>
                </c:pt>
                <c:pt idx="255">
                  <c:v>684.88239999999996</c:v>
                </c:pt>
                <c:pt idx="256">
                  <c:v>695.52189999999996</c:v>
                </c:pt>
                <c:pt idx="257">
                  <c:v>705.4379999999976</c:v>
                </c:pt>
                <c:pt idx="258">
                  <c:v>715.029</c:v>
                </c:pt>
                <c:pt idx="259">
                  <c:v>724.38329999999996</c:v>
                </c:pt>
                <c:pt idx="260">
                  <c:v>733.86659999999711</c:v>
                </c:pt>
                <c:pt idx="261">
                  <c:v>743.20420000000001</c:v>
                </c:pt>
                <c:pt idx="262">
                  <c:v>752.18780000000004</c:v>
                </c:pt>
                <c:pt idx="263">
                  <c:v>760.69119999999998</c:v>
                </c:pt>
                <c:pt idx="264">
                  <c:v>769.48719999999946</c:v>
                </c:pt>
                <c:pt idx="265">
                  <c:v>778.06639999999948</c:v>
                </c:pt>
                <c:pt idx="266">
                  <c:v>786.29530000000216</c:v>
                </c:pt>
                <c:pt idx="267">
                  <c:v>794.42870000000005</c:v>
                </c:pt>
                <c:pt idx="268">
                  <c:v>802.18640000000005</c:v>
                </c:pt>
                <c:pt idx="269">
                  <c:v>810.02109999999948</c:v>
                </c:pt>
                <c:pt idx="270">
                  <c:v>817.55289999999798</c:v>
                </c:pt>
                <c:pt idx="271">
                  <c:v>824.9896</c:v>
                </c:pt>
                <c:pt idx="272">
                  <c:v>832.14019999999948</c:v>
                </c:pt>
                <c:pt idx="273">
                  <c:v>839.31209999999749</c:v>
                </c:pt>
                <c:pt idx="274">
                  <c:v>846.41749999999797</c:v>
                </c:pt>
                <c:pt idx="275">
                  <c:v>853.15</c:v>
                </c:pt>
                <c:pt idx="276">
                  <c:v>859.89300000000003</c:v>
                </c:pt>
                <c:pt idx="277">
                  <c:v>866.28279999999995</c:v>
                </c:pt>
                <c:pt idx="278">
                  <c:v>872.79020000000003</c:v>
                </c:pt>
                <c:pt idx="279">
                  <c:v>879.24450000000002</c:v>
                </c:pt>
                <c:pt idx="280">
                  <c:v>885.29810000000055</c:v>
                </c:pt>
                <c:pt idx="281">
                  <c:v>891.32370000000003</c:v>
                </c:pt>
                <c:pt idx="282">
                  <c:v>896.99130000000002</c:v>
                </c:pt>
                <c:pt idx="283">
                  <c:v>902.73270000000002</c:v>
                </c:pt>
                <c:pt idx="284">
                  <c:v>908.19460000000004</c:v>
                </c:pt>
              </c:numCache>
            </c:numRef>
          </c:yVal>
          <c:smooth val="1"/>
        </c:ser>
        <c:ser>
          <c:idx val="7"/>
          <c:order val="3"/>
          <c:tx>
            <c:v>strain rate 0.0001</c:v>
          </c:tx>
          <c:marker>
            <c:symbol val="none"/>
          </c:marker>
          <c:xVal>
            <c:numRef>
              <c:f>'DP_0.0001_a'!$C$8:$C$270</c:f>
              <c:numCache>
                <c:formatCode>0.00E+00</c:formatCode>
                <c:ptCount val="26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3.4732220000000231E-5</c:v>
                </c:pt>
                <c:pt idx="51">
                  <c:v>0</c:v>
                </c:pt>
                <c:pt idx="52">
                  <c:v>2.0016250000000108E-5</c:v>
                </c:pt>
                <c:pt idx="53">
                  <c:v>4.0145819999999986E-5</c:v>
                </c:pt>
                <c:pt idx="54">
                  <c:v>7.4354580000000738E-7</c:v>
                </c:pt>
                <c:pt idx="55">
                  <c:v>0</c:v>
                </c:pt>
                <c:pt idx="56">
                  <c:v>2.628097000000026E-5</c:v>
                </c:pt>
                <c:pt idx="57">
                  <c:v>0</c:v>
                </c:pt>
                <c:pt idx="58">
                  <c:v>0</c:v>
                </c:pt>
                <c:pt idx="59">
                  <c:v>1.8083300000000119E-5</c:v>
                </c:pt>
                <c:pt idx="60">
                  <c:v>0</c:v>
                </c:pt>
                <c:pt idx="61">
                  <c:v>1.3510090000000087E-5</c:v>
                </c:pt>
                <c:pt idx="62">
                  <c:v>0</c:v>
                </c:pt>
                <c:pt idx="63">
                  <c:v>0</c:v>
                </c:pt>
                <c:pt idx="64">
                  <c:v>2.5204070000000191E-6</c:v>
                </c:pt>
                <c:pt idx="65">
                  <c:v>1.7685070000000168E-5</c:v>
                </c:pt>
                <c:pt idx="66">
                  <c:v>1.828403000000012E-5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1.849437000000013E-5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4.6622840000000023E-6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8.6544270000000578E-6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2.0593570000000089E-4</c:v>
                </c:pt>
                <c:pt idx="133">
                  <c:v>2.2485810000000237E-4</c:v>
                </c:pt>
                <c:pt idx="134">
                  <c:v>1.763388000000012E-4</c:v>
                </c:pt>
                <c:pt idx="135">
                  <c:v>1.5300340000000062E-4</c:v>
                </c:pt>
                <c:pt idx="136">
                  <c:v>1.3765510000000091E-4</c:v>
                </c:pt>
                <c:pt idx="137">
                  <c:v>1.4397289999999998E-4</c:v>
                </c:pt>
                <c:pt idx="138">
                  <c:v>1.0213360000000001E-4</c:v>
                </c:pt>
                <c:pt idx="139">
                  <c:v>1.2637440000000001E-4</c:v>
                </c:pt>
                <c:pt idx="140">
                  <c:v>1.0752400000000065E-4</c:v>
                </c:pt>
                <c:pt idx="141">
                  <c:v>9.1628060000000883E-5</c:v>
                </c:pt>
                <c:pt idx="142">
                  <c:v>6.7248310000000297E-5</c:v>
                </c:pt>
                <c:pt idx="143">
                  <c:v>7.420470000000052E-5</c:v>
                </c:pt>
                <c:pt idx="144">
                  <c:v>5.8715770000000484E-5</c:v>
                </c:pt>
                <c:pt idx="145">
                  <c:v>3.7145720000000251E-5</c:v>
                </c:pt>
                <c:pt idx="146">
                  <c:v>4.2244180000000024E-5</c:v>
                </c:pt>
                <c:pt idx="147">
                  <c:v>5.5072970000000438E-5</c:v>
                </c:pt>
                <c:pt idx="148">
                  <c:v>7.4255940000000398E-6</c:v>
                </c:pt>
                <c:pt idx="149">
                  <c:v>0</c:v>
                </c:pt>
                <c:pt idx="150">
                  <c:v>1.9775820000000148E-5</c:v>
                </c:pt>
                <c:pt idx="151">
                  <c:v>8.7328750000000006E-6</c:v>
                </c:pt>
                <c:pt idx="152">
                  <c:v>0</c:v>
                </c:pt>
                <c:pt idx="153">
                  <c:v>0</c:v>
                </c:pt>
                <c:pt idx="154">
                  <c:v>1.3101050000000111E-5</c:v>
                </c:pt>
                <c:pt idx="155">
                  <c:v>1.8349500000000154E-5</c:v>
                </c:pt>
                <c:pt idx="156">
                  <c:v>0</c:v>
                </c:pt>
                <c:pt idx="157">
                  <c:v>0</c:v>
                </c:pt>
                <c:pt idx="158">
                  <c:v>9.4476630000000337E-6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2.2454220000000173E-6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4.6770420000000341E-6</c:v>
                </c:pt>
                <c:pt idx="169">
                  <c:v>2.4722560000000001E-6</c:v>
                </c:pt>
                <c:pt idx="170">
                  <c:v>1.2251270000000053E-6</c:v>
                </c:pt>
                <c:pt idx="171">
                  <c:v>7.9351510000000601E-6</c:v>
                </c:pt>
                <c:pt idx="172">
                  <c:v>2.6762400000000115E-5</c:v>
                </c:pt>
                <c:pt idx="173">
                  <c:v>8.3168680000000509E-5</c:v>
                </c:pt>
                <c:pt idx="174">
                  <c:v>9.2083030000000049E-5</c:v>
                </c:pt>
                <c:pt idx="175">
                  <c:v>1.570916000000009E-4</c:v>
                </c:pt>
                <c:pt idx="176">
                  <c:v>1.5213260000000001E-4</c:v>
                </c:pt>
                <c:pt idx="177">
                  <c:v>2.3711429999999988E-4</c:v>
                </c:pt>
                <c:pt idx="178">
                  <c:v>2.3631550000000105E-4</c:v>
                </c:pt>
                <c:pt idx="179">
                  <c:v>3.2774040000000228E-4</c:v>
                </c:pt>
                <c:pt idx="180">
                  <c:v>3.649410000000022E-4</c:v>
                </c:pt>
                <c:pt idx="181">
                  <c:v>5.1510140000000004E-4</c:v>
                </c:pt>
                <c:pt idx="182">
                  <c:v>5.9662980000000515E-4</c:v>
                </c:pt>
                <c:pt idx="183">
                  <c:v>6.3380610000000469E-4</c:v>
                </c:pt>
                <c:pt idx="184">
                  <c:v>8.4054910000000709E-4</c:v>
                </c:pt>
                <c:pt idx="185">
                  <c:v>9.4804670000000612E-4</c:v>
                </c:pt>
                <c:pt idx="186">
                  <c:v>1.0641080000000061E-3</c:v>
                </c:pt>
                <c:pt idx="187">
                  <c:v>1.238546000000004E-3</c:v>
                </c:pt>
                <c:pt idx="188">
                  <c:v>1.4402750000000058E-3</c:v>
                </c:pt>
                <c:pt idx="189">
                  <c:v>1.6792810000000082E-3</c:v>
                </c:pt>
                <c:pt idx="190">
                  <c:v>1.8789970000000081E-3</c:v>
                </c:pt>
                <c:pt idx="191">
                  <c:v>2.1688850000000067E-3</c:v>
                </c:pt>
                <c:pt idx="192">
                  <c:v>2.4952139999999999E-3</c:v>
                </c:pt>
                <c:pt idx="193">
                  <c:v>2.7329160000000075E-3</c:v>
                </c:pt>
                <c:pt idx="194">
                  <c:v>3.0957960000000135E-3</c:v>
                </c:pt>
                <c:pt idx="195">
                  <c:v>3.547772000000018E-3</c:v>
                </c:pt>
                <c:pt idx="196">
                  <c:v>3.8907690000000105E-3</c:v>
                </c:pt>
                <c:pt idx="197">
                  <c:v>4.3770839999999998E-3</c:v>
                </c:pt>
                <c:pt idx="198">
                  <c:v>4.8250239999999998E-3</c:v>
                </c:pt>
                <c:pt idx="199">
                  <c:v>5.3351610000000223E-3</c:v>
                </c:pt>
                <c:pt idx="200">
                  <c:v>5.8980750000000104E-3</c:v>
                </c:pt>
                <c:pt idx="201">
                  <c:v>6.4676430000000411E-3</c:v>
                </c:pt>
                <c:pt idx="202">
                  <c:v>7.0977690000000393E-3</c:v>
                </c:pt>
                <c:pt idx="203">
                  <c:v>7.6421889999999998E-3</c:v>
                </c:pt>
                <c:pt idx="204">
                  <c:v>8.2800660000000026E-3</c:v>
                </c:pt>
                <c:pt idx="205">
                  <c:v>8.9123070000000342E-3</c:v>
                </c:pt>
                <c:pt idx="206">
                  <c:v>9.5027820000000655E-3</c:v>
                </c:pt>
                <c:pt idx="207">
                  <c:v>9.9906100000000438E-3</c:v>
                </c:pt>
                <c:pt idx="208">
                  <c:v>1.0562310000000005E-2</c:v>
                </c:pt>
                <c:pt idx="209">
                  <c:v>1.1133470000000052E-2</c:v>
                </c:pt>
                <c:pt idx="210">
                  <c:v>1.1548460000000047E-2</c:v>
                </c:pt>
                <c:pt idx="211">
                  <c:v>1.1790320000000049E-2</c:v>
                </c:pt>
                <c:pt idx="212">
                  <c:v>1.2211020000000001E-2</c:v>
                </c:pt>
                <c:pt idx="213">
                  <c:v>1.2777810000000001E-2</c:v>
                </c:pt>
                <c:pt idx="214">
                  <c:v>1.3314540000000001E-2</c:v>
                </c:pt>
                <c:pt idx="215">
                  <c:v>1.3890120000000077E-2</c:v>
                </c:pt>
                <c:pt idx="216">
                  <c:v>1.4362700000000039E-2</c:v>
                </c:pt>
                <c:pt idx="217">
                  <c:v>1.4966620000000033E-2</c:v>
                </c:pt>
                <c:pt idx="218">
                  <c:v>1.5441630000000046E-2</c:v>
                </c:pt>
                <c:pt idx="219">
                  <c:v>1.6028980000000005E-2</c:v>
                </c:pt>
                <c:pt idx="220">
                  <c:v>1.6475920000000043E-2</c:v>
                </c:pt>
                <c:pt idx="221">
                  <c:v>2.1240579999999998E-2</c:v>
                </c:pt>
                <c:pt idx="222">
                  <c:v>2.6233530000000133E-2</c:v>
                </c:pt>
                <c:pt idx="223">
                  <c:v>3.0759310000000133E-2</c:v>
                </c:pt>
                <c:pt idx="224">
                  <c:v>3.5653290000000157E-2</c:v>
                </c:pt>
                <c:pt idx="225">
                  <c:v>4.0546260000000021E-2</c:v>
                </c:pt>
                <c:pt idx="226">
                  <c:v>4.5427680000000241E-2</c:v>
                </c:pt>
                <c:pt idx="227">
                  <c:v>5.0208400000000014E-2</c:v>
                </c:pt>
                <c:pt idx="228">
                  <c:v>5.5001270000000123E-2</c:v>
                </c:pt>
                <c:pt idx="229">
                  <c:v>5.9783670000000448E-2</c:v>
                </c:pt>
                <c:pt idx="230">
                  <c:v>6.4674040000000002E-2</c:v>
                </c:pt>
                <c:pt idx="231">
                  <c:v>6.8876940000000123E-2</c:v>
                </c:pt>
                <c:pt idx="232">
                  <c:v>7.3516380000000256E-2</c:v>
                </c:pt>
                <c:pt idx="233">
                  <c:v>7.8610089999999994E-2</c:v>
                </c:pt>
                <c:pt idx="234">
                  <c:v>8.3596430000000652E-2</c:v>
                </c:pt>
                <c:pt idx="235">
                  <c:v>8.8567210000000299E-2</c:v>
                </c:pt>
                <c:pt idx="236">
                  <c:v>9.3554530000000705E-2</c:v>
                </c:pt>
                <c:pt idx="237">
                  <c:v>9.8559210000000355E-2</c:v>
                </c:pt>
                <c:pt idx="238">
                  <c:v>0.10358660000000022</c:v>
                </c:pt>
                <c:pt idx="239">
                  <c:v>0.1086064000000003</c:v>
                </c:pt>
                <c:pt idx="240">
                  <c:v>0.1135536000000002</c:v>
                </c:pt>
                <c:pt idx="241">
                  <c:v>0.11871780000000011</c:v>
                </c:pt>
                <c:pt idx="242">
                  <c:v>0.12379020000000054</c:v>
                </c:pt>
                <c:pt idx="243">
                  <c:v>0.12882299999999997</c:v>
                </c:pt>
                <c:pt idx="244">
                  <c:v>0.1339719</c:v>
                </c:pt>
                <c:pt idx="245">
                  <c:v>0.13903530000000044</c:v>
                </c:pt>
                <c:pt idx="246">
                  <c:v>0.14421820000000082</c:v>
                </c:pt>
                <c:pt idx="247">
                  <c:v>0.14939210000000044</c:v>
                </c:pt>
                <c:pt idx="248">
                  <c:v>0.15451730000000094</c:v>
                </c:pt>
                <c:pt idx="249">
                  <c:v>0.15968650000000001</c:v>
                </c:pt>
                <c:pt idx="250">
                  <c:v>0.16491130000000104</c:v>
                </c:pt>
                <c:pt idx="251">
                  <c:v>0.17016829999999999</c:v>
                </c:pt>
                <c:pt idx="252">
                  <c:v>0.17542810000000053</c:v>
                </c:pt>
                <c:pt idx="253">
                  <c:v>0.18082010000000001</c:v>
                </c:pt>
                <c:pt idx="254">
                  <c:v>0.18616120000000044</c:v>
                </c:pt>
                <c:pt idx="255">
                  <c:v>0.19160640000000051</c:v>
                </c:pt>
                <c:pt idx="256">
                  <c:v>0.19704450000000051</c:v>
                </c:pt>
                <c:pt idx="257">
                  <c:v>0.20245330000000053</c:v>
                </c:pt>
                <c:pt idx="258">
                  <c:v>0.20798210000000053</c:v>
                </c:pt>
                <c:pt idx="259">
                  <c:v>0.21359059999999999</c:v>
                </c:pt>
                <c:pt idx="260">
                  <c:v>0.21924930000000112</c:v>
                </c:pt>
                <c:pt idx="261">
                  <c:v>0.22488720000000045</c:v>
                </c:pt>
                <c:pt idx="262">
                  <c:v>0.23063040000000001</c:v>
                </c:pt>
              </c:numCache>
            </c:numRef>
          </c:xVal>
          <c:yVal>
            <c:numRef>
              <c:f>'DP_0.0001_a'!$K$8:$K$284</c:f>
              <c:numCache>
                <c:formatCode>0.00E+00</c:formatCode>
                <c:ptCount val="277"/>
                <c:pt idx="0">
                  <c:v>219.83308167690475</c:v>
                </c:pt>
                <c:pt idx="1">
                  <c:v>219.84772167690474</c:v>
                </c:pt>
                <c:pt idx="2">
                  <c:v>220.33060167690473</c:v>
                </c:pt>
                <c:pt idx="3">
                  <c:v>221.61828167690476</c:v>
                </c:pt>
                <c:pt idx="4">
                  <c:v>223.11082167690475</c:v>
                </c:pt>
                <c:pt idx="5">
                  <c:v>224.57410167690475</c:v>
                </c:pt>
                <c:pt idx="6">
                  <c:v>225.99348167690474</c:v>
                </c:pt>
                <c:pt idx="7">
                  <c:v>227.4421216769048</c:v>
                </c:pt>
                <c:pt idx="8">
                  <c:v>228.77371167690407</c:v>
                </c:pt>
                <c:pt idx="9">
                  <c:v>230.13456167690407</c:v>
                </c:pt>
                <c:pt idx="10">
                  <c:v>231.56857167690475</c:v>
                </c:pt>
                <c:pt idx="11">
                  <c:v>232.95868167690477</c:v>
                </c:pt>
                <c:pt idx="12">
                  <c:v>234.26100167690475</c:v>
                </c:pt>
                <c:pt idx="13">
                  <c:v>235.34382167690475</c:v>
                </c:pt>
                <c:pt idx="14">
                  <c:v>236.41201167690474</c:v>
                </c:pt>
                <c:pt idx="15">
                  <c:v>237.78749167690481</c:v>
                </c:pt>
                <c:pt idx="16">
                  <c:v>239.16297167690473</c:v>
                </c:pt>
                <c:pt idx="17">
                  <c:v>240.56772167690474</c:v>
                </c:pt>
                <c:pt idx="18">
                  <c:v>241.97246167690474</c:v>
                </c:pt>
                <c:pt idx="19">
                  <c:v>243.30405167690475</c:v>
                </c:pt>
                <c:pt idx="20">
                  <c:v>244.67953167690416</c:v>
                </c:pt>
                <c:pt idx="21">
                  <c:v>245.93794167690481</c:v>
                </c:pt>
                <c:pt idx="22">
                  <c:v>247.16710167690474</c:v>
                </c:pt>
                <c:pt idx="23">
                  <c:v>247.32806167690481</c:v>
                </c:pt>
                <c:pt idx="24">
                  <c:v>248.57184167690474</c:v>
                </c:pt>
                <c:pt idx="25">
                  <c:v>250.25461167690472</c:v>
                </c:pt>
                <c:pt idx="26">
                  <c:v>251.79105167690452</c:v>
                </c:pt>
                <c:pt idx="27">
                  <c:v>253.21043167690473</c:v>
                </c:pt>
                <c:pt idx="28">
                  <c:v>254.55665167690475</c:v>
                </c:pt>
                <c:pt idx="29">
                  <c:v>255.90286167690473</c:v>
                </c:pt>
                <c:pt idx="30">
                  <c:v>257.21981167690473</c:v>
                </c:pt>
                <c:pt idx="31">
                  <c:v>258.55139167690464</c:v>
                </c:pt>
                <c:pt idx="32">
                  <c:v>259.76591167690469</c:v>
                </c:pt>
                <c:pt idx="33">
                  <c:v>260.30733167690465</c:v>
                </c:pt>
                <c:pt idx="34">
                  <c:v>260.99507167690399</c:v>
                </c:pt>
                <c:pt idx="35">
                  <c:v>262.72173167690369</c:v>
                </c:pt>
                <c:pt idx="36">
                  <c:v>264.22890167690463</c:v>
                </c:pt>
                <c:pt idx="37">
                  <c:v>265.64829167690476</c:v>
                </c:pt>
                <c:pt idx="38">
                  <c:v>267.00913167690464</c:v>
                </c:pt>
                <c:pt idx="39">
                  <c:v>268.34071167690473</c:v>
                </c:pt>
                <c:pt idx="40">
                  <c:v>269.65766167690646</c:v>
                </c:pt>
                <c:pt idx="41">
                  <c:v>270.93072167690423</c:v>
                </c:pt>
                <c:pt idx="42">
                  <c:v>272.24766167690478</c:v>
                </c:pt>
                <c:pt idx="43">
                  <c:v>273.33049167690473</c:v>
                </c:pt>
                <c:pt idx="44">
                  <c:v>272.74518167690474</c:v>
                </c:pt>
                <c:pt idx="45">
                  <c:v>274.69134167690464</c:v>
                </c:pt>
                <c:pt idx="46">
                  <c:v>276.38873167690463</c:v>
                </c:pt>
                <c:pt idx="47">
                  <c:v>277.85201167690474</c:v>
                </c:pt>
                <c:pt idx="48">
                  <c:v>279.25676167690466</c:v>
                </c:pt>
                <c:pt idx="49">
                  <c:v>280.61761167690474</c:v>
                </c:pt>
                <c:pt idx="50">
                  <c:v>281.95898439825896</c:v>
                </c:pt>
                <c:pt idx="51">
                  <c:v>283.26614167690423</c:v>
                </c:pt>
                <c:pt idx="52">
                  <c:v>284.60341825605121</c:v>
                </c:pt>
                <c:pt idx="53">
                  <c:v>285.76518349397804</c:v>
                </c:pt>
                <c:pt idx="54">
                  <c:v>286.69042484420754</c:v>
                </c:pt>
                <c:pt idx="55">
                  <c:v>286.89507167690465</c:v>
                </c:pt>
                <c:pt idx="56">
                  <c:v>288.57078539775239</c:v>
                </c:pt>
                <c:pt idx="57">
                  <c:v>290.11427167690476</c:v>
                </c:pt>
                <c:pt idx="58">
                  <c:v>291.62145167690466</c:v>
                </c:pt>
                <c:pt idx="59">
                  <c:v>293.00223002831939</c:v>
                </c:pt>
                <c:pt idx="60">
                  <c:v>294.32851167690399</c:v>
                </c:pt>
                <c:pt idx="61">
                  <c:v>295.67872626914044</c:v>
                </c:pt>
                <c:pt idx="62">
                  <c:v>296.93315167690326</c:v>
                </c:pt>
                <c:pt idx="63">
                  <c:v>298.19156167690466</c:v>
                </c:pt>
                <c:pt idx="64">
                  <c:v>299.3483061545694</c:v>
                </c:pt>
                <c:pt idx="65">
                  <c:v>297.90418004001066</c:v>
                </c:pt>
                <c:pt idx="66">
                  <c:v>299.04572933802046</c:v>
                </c:pt>
                <c:pt idx="67">
                  <c:v>300.63524167690474</c:v>
                </c:pt>
                <c:pt idx="68">
                  <c:v>302.24484167690616</c:v>
                </c:pt>
                <c:pt idx="69">
                  <c:v>303.75202167690475</c:v>
                </c:pt>
                <c:pt idx="70">
                  <c:v>305.20628617049618</c:v>
                </c:pt>
                <c:pt idx="71">
                  <c:v>306.59074167690466</c:v>
                </c:pt>
                <c:pt idx="72">
                  <c:v>307.73214167690469</c:v>
                </c:pt>
                <c:pt idx="73">
                  <c:v>305.66894167690475</c:v>
                </c:pt>
                <c:pt idx="74">
                  <c:v>308.24424167690472</c:v>
                </c:pt>
                <c:pt idx="75">
                  <c:v>310.35144167690476</c:v>
                </c:pt>
                <c:pt idx="76">
                  <c:v>311.94634167690469</c:v>
                </c:pt>
                <c:pt idx="77">
                  <c:v>313.48430322294166</c:v>
                </c:pt>
                <c:pt idx="78">
                  <c:v>314.81444167690472</c:v>
                </c:pt>
                <c:pt idx="79">
                  <c:v>316.05814167690465</c:v>
                </c:pt>
                <c:pt idx="80">
                  <c:v>317.44834167690465</c:v>
                </c:pt>
                <c:pt idx="81">
                  <c:v>318.72134167690399</c:v>
                </c:pt>
                <c:pt idx="82">
                  <c:v>320.00904167690476</c:v>
                </c:pt>
                <c:pt idx="83">
                  <c:v>321.31134167690465</c:v>
                </c:pt>
                <c:pt idx="84">
                  <c:v>322.58434167690473</c:v>
                </c:pt>
                <c:pt idx="85">
                  <c:v>323.55014167690473</c:v>
                </c:pt>
                <c:pt idx="86">
                  <c:v>323.56474167690476</c:v>
                </c:pt>
                <c:pt idx="87">
                  <c:v>325.29144167690464</c:v>
                </c:pt>
                <c:pt idx="88">
                  <c:v>326.84254167690472</c:v>
                </c:pt>
                <c:pt idx="89">
                  <c:v>328.29114167690369</c:v>
                </c:pt>
                <c:pt idx="90">
                  <c:v>329.69594167690474</c:v>
                </c:pt>
                <c:pt idx="91">
                  <c:v>331.0011062770231</c:v>
                </c:pt>
                <c:pt idx="92">
                  <c:v>332.15424167690639</c:v>
                </c:pt>
                <c:pt idx="93">
                  <c:v>333.39804167690465</c:v>
                </c:pt>
                <c:pt idx="94">
                  <c:v>334.46624167690464</c:v>
                </c:pt>
                <c:pt idx="95">
                  <c:v>335.25634167690464</c:v>
                </c:pt>
                <c:pt idx="96">
                  <c:v>336.23674167690399</c:v>
                </c:pt>
                <c:pt idx="97">
                  <c:v>337.34884167690478</c:v>
                </c:pt>
                <c:pt idx="98">
                  <c:v>334.91984167690475</c:v>
                </c:pt>
                <c:pt idx="99">
                  <c:v>337.53904167690473</c:v>
                </c:pt>
                <c:pt idx="100">
                  <c:v>339.58764167690475</c:v>
                </c:pt>
                <c:pt idx="101">
                  <c:v>341.35824167690475</c:v>
                </c:pt>
                <c:pt idx="102">
                  <c:v>342.92394167690469</c:v>
                </c:pt>
                <c:pt idx="103">
                  <c:v>344.35794167690472</c:v>
                </c:pt>
                <c:pt idx="104">
                  <c:v>345.71884167690473</c:v>
                </c:pt>
                <c:pt idx="105">
                  <c:v>347.03574167690465</c:v>
                </c:pt>
                <c:pt idx="106">
                  <c:v>348.30884167690476</c:v>
                </c:pt>
                <c:pt idx="107">
                  <c:v>349.64034167690477</c:v>
                </c:pt>
                <c:pt idx="108">
                  <c:v>350.82564167690475</c:v>
                </c:pt>
                <c:pt idx="109">
                  <c:v>352.11334167690467</c:v>
                </c:pt>
                <c:pt idx="110">
                  <c:v>353.18154167690466</c:v>
                </c:pt>
                <c:pt idx="111">
                  <c:v>353.48884167690466</c:v>
                </c:pt>
                <c:pt idx="112">
                  <c:v>354.55694167690473</c:v>
                </c:pt>
                <c:pt idx="113">
                  <c:v>355.78614167690364</c:v>
                </c:pt>
                <c:pt idx="114">
                  <c:v>357.05914167690474</c:v>
                </c:pt>
                <c:pt idx="115">
                  <c:v>358.46394167690465</c:v>
                </c:pt>
                <c:pt idx="116">
                  <c:v>359.75164167690474</c:v>
                </c:pt>
                <c:pt idx="117">
                  <c:v>360.99544167690465</c:v>
                </c:pt>
                <c:pt idx="118">
                  <c:v>362.29774167690465</c:v>
                </c:pt>
                <c:pt idx="119">
                  <c:v>363.51224167690475</c:v>
                </c:pt>
                <c:pt idx="120">
                  <c:v>364.71214167690465</c:v>
                </c:pt>
                <c:pt idx="121">
                  <c:v>365.89734167690466</c:v>
                </c:pt>
                <c:pt idx="122">
                  <c:v>362.01974167690474</c:v>
                </c:pt>
                <c:pt idx="123">
                  <c:v>364.56584167690471</c:v>
                </c:pt>
                <c:pt idx="124">
                  <c:v>366.86314167690466</c:v>
                </c:pt>
                <c:pt idx="125">
                  <c:v>368.82394167690467</c:v>
                </c:pt>
                <c:pt idx="126">
                  <c:v>370.49204167690465</c:v>
                </c:pt>
                <c:pt idx="127">
                  <c:v>371.92604167690399</c:v>
                </c:pt>
                <c:pt idx="128">
                  <c:v>373.25764167690477</c:v>
                </c:pt>
                <c:pt idx="129">
                  <c:v>374.48684167690465</c:v>
                </c:pt>
                <c:pt idx="130">
                  <c:v>375.49644167690423</c:v>
                </c:pt>
                <c:pt idx="131">
                  <c:v>376.18424167690478</c:v>
                </c:pt>
                <c:pt idx="132">
                  <c:v>332.93979174906929</c:v>
                </c:pt>
                <c:pt idx="133">
                  <c:v>336.32705053720224</c:v>
                </c:pt>
                <c:pt idx="134">
                  <c:v>339.7646448034078</c:v>
                </c:pt>
                <c:pt idx="135">
                  <c:v>343.16663930716925</c:v>
                </c:pt>
                <c:pt idx="136">
                  <c:v>346.45422630404096</c:v>
                </c:pt>
                <c:pt idx="137">
                  <c:v>349.82239937208323</c:v>
                </c:pt>
                <c:pt idx="138">
                  <c:v>352.99809096088296</c:v>
                </c:pt>
                <c:pt idx="139">
                  <c:v>356.21165202254667</c:v>
                </c:pt>
                <c:pt idx="140">
                  <c:v>359.27806853863154</c:v>
                </c:pt>
                <c:pt idx="141">
                  <c:v>362.28703429364521</c:v>
                </c:pt>
                <c:pt idx="142">
                  <c:v>365.19029845590194</c:v>
                </c:pt>
                <c:pt idx="143">
                  <c:v>367.91474065414832</c:v>
                </c:pt>
                <c:pt idx="144">
                  <c:v>370.4991945451589</c:v>
                </c:pt>
                <c:pt idx="145">
                  <c:v>372.77398812075472</c:v>
                </c:pt>
                <c:pt idx="146">
                  <c:v>374.53186279998221</c:v>
                </c:pt>
                <c:pt idx="147">
                  <c:v>375.94154475414069</c:v>
                </c:pt>
                <c:pt idx="148">
                  <c:v>377.47474463028999</c:v>
                </c:pt>
                <c:pt idx="149">
                  <c:v>379.22784167690475</c:v>
                </c:pt>
                <c:pt idx="150">
                  <c:v>381.06447739039402</c:v>
                </c:pt>
                <c:pt idx="151">
                  <c:v>382.78698447859762</c:v>
                </c:pt>
                <c:pt idx="152">
                  <c:v>384.46634167690399</c:v>
                </c:pt>
                <c:pt idx="153">
                  <c:v>386.09064167690474</c:v>
                </c:pt>
                <c:pt idx="154">
                  <c:v>382.87645769480571</c:v>
                </c:pt>
                <c:pt idx="155">
                  <c:v>385.46851470162693</c:v>
                </c:pt>
                <c:pt idx="156">
                  <c:v>387.77334167690469</c:v>
                </c:pt>
                <c:pt idx="157">
                  <c:v>389.88044167690475</c:v>
                </c:pt>
                <c:pt idx="158">
                  <c:v>391.62554158808825</c:v>
                </c:pt>
                <c:pt idx="159">
                  <c:v>393.30454167690471</c:v>
                </c:pt>
                <c:pt idx="160">
                  <c:v>394.82634167690469</c:v>
                </c:pt>
                <c:pt idx="161">
                  <c:v>396.23114167690369</c:v>
                </c:pt>
                <c:pt idx="162">
                  <c:v>397.65044167690604</c:v>
                </c:pt>
                <c:pt idx="163">
                  <c:v>398.87964167690478</c:v>
                </c:pt>
                <c:pt idx="164">
                  <c:v>400.09504005709169</c:v>
                </c:pt>
                <c:pt idx="165">
                  <c:v>401.32334167690465</c:v>
                </c:pt>
                <c:pt idx="166">
                  <c:v>402.47934167690465</c:v>
                </c:pt>
                <c:pt idx="167">
                  <c:v>403.38654167690464</c:v>
                </c:pt>
                <c:pt idx="168">
                  <c:v>404.29563257571465</c:v>
                </c:pt>
                <c:pt idx="169">
                  <c:v>405.64094452268426</c:v>
                </c:pt>
                <c:pt idx="170">
                  <c:v>405.64043863735128</c:v>
                </c:pt>
                <c:pt idx="171">
                  <c:v>412.00851100071026</c:v>
                </c:pt>
                <c:pt idx="172">
                  <c:v>415.01604820515593</c:v>
                </c:pt>
                <c:pt idx="173">
                  <c:v>423.01502035200366</c:v>
                </c:pt>
                <c:pt idx="174">
                  <c:v>429.10655147017366</c:v>
                </c:pt>
                <c:pt idx="175">
                  <c:v>432.16392033544724</c:v>
                </c:pt>
                <c:pt idx="176">
                  <c:v>439.61101066999265</c:v>
                </c:pt>
                <c:pt idx="177">
                  <c:v>445.37112050413356</c:v>
                </c:pt>
                <c:pt idx="178">
                  <c:v>446.26357576123263</c:v>
                </c:pt>
                <c:pt idx="179">
                  <c:v>455.10154797211976</c:v>
                </c:pt>
                <c:pt idx="180">
                  <c:v>460.72481771476902</c:v>
                </c:pt>
                <c:pt idx="181">
                  <c:v>465.69850012638466</c:v>
                </c:pt>
                <c:pt idx="182">
                  <c:v>468.57694194553488</c:v>
                </c:pt>
                <c:pt idx="183">
                  <c:v>475.38825480533131</c:v>
                </c:pt>
                <c:pt idx="184">
                  <c:v>480.33394686177365</c:v>
                </c:pt>
                <c:pt idx="185">
                  <c:v>484.96998039186286</c:v>
                </c:pt>
                <c:pt idx="186">
                  <c:v>486.15411225728059</c:v>
                </c:pt>
                <c:pt idx="187">
                  <c:v>493.02221701303927</c:v>
                </c:pt>
                <c:pt idx="188">
                  <c:v>497.19530975698405</c:v>
                </c:pt>
                <c:pt idx="189">
                  <c:v>501.06626210025416</c:v>
                </c:pt>
                <c:pt idx="190">
                  <c:v>504.6845639460015</c:v>
                </c:pt>
                <c:pt idx="191">
                  <c:v>508.02751030257605</c:v>
                </c:pt>
                <c:pt idx="192">
                  <c:v>507.22472574580826</c:v>
                </c:pt>
                <c:pt idx="193">
                  <c:v>512.86193021311976</c:v>
                </c:pt>
                <c:pt idx="194">
                  <c:v>515.54283142298107</c:v>
                </c:pt>
                <c:pt idx="195">
                  <c:v>517.72822994924366</c:v>
                </c:pt>
                <c:pt idx="196">
                  <c:v>519.68257000205961</c:v>
                </c:pt>
                <c:pt idx="197">
                  <c:v>521.56562919010298</c:v>
                </c:pt>
                <c:pt idx="198">
                  <c:v>523.54804343281285</c:v>
                </c:pt>
                <c:pt idx="199">
                  <c:v>525.28484858330853</c:v>
                </c:pt>
                <c:pt idx="200">
                  <c:v>527.1686909133382</c:v>
                </c:pt>
                <c:pt idx="201">
                  <c:v>528.95464729714263</c:v>
                </c:pt>
                <c:pt idx="202">
                  <c:v>530.78890692863422</c:v>
                </c:pt>
                <c:pt idx="203">
                  <c:v>532.53561366268389</c:v>
                </c:pt>
                <c:pt idx="204">
                  <c:v>534.39230846624309</c:v>
                </c:pt>
                <c:pt idx="205">
                  <c:v>536.14471863398251</c:v>
                </c:pt>
                <c:pt idx="206">
                  <c:v>537.93570757257805</c:v>
                </c:pt>
                <c:pt idx="207">
                  <c:v>539.6883225486655</c:v>
                </c:pt>
                <c:pt idx="208">
                  <c:v>541.36898354459515</c:v>
                </c:pt>
                <c:pt idx="209">
                  <c:v>543.11016288201097</c:v>
                </c:pt>
                <c:pt idx="210">
                  <c:v>531.61002906537681</c:v>
                </c:pt>
                <c:pt idx="211">
                  <c:v>543.59622953503276</c:v>
                </c:pt>
                <c:pt idx="212">
                  <c:v>547.13997961001053</c:v>
                </c:pt>
                <c:pt idx="213">
                  <c:v>548.83942783781299</c:v>
                </c:pt>
                <c:pt idx="214">
                  <c:v>550.42034058533341</c:v>
                </c:pt>
                <c:pt idx="215">
                  <c:v>552.1126904336578</c:v>
                </c:pt>
                <c:pt idx="216">
                  <c:v>553.73556839199739</c:v>
                </c:pt>
                <c:pt idx="217">
                  <c:v>555.46133191137801</c:v>
                </c:pt>
                <c:pt idx="218">
                  <c:v>557.11803085344411</c:v>
                </c:pt>
                <c:pt idx="219">
                  <c:v>558.74861862356897</c:v>
                </c:pt>
                <c:pt idx="220">
                  <c:v>560.27353930780555</c:v>
                </c:pt>
                <c:pt idx="221">
                  <c:v>574.89946139662254</c:v>
                </c:pt>
                <c:pt idx="222">
                  <c:v>589.96384270381509</c:v>
                </c:pt>
                <c:pt idx="223">
                  <c:v>603.37994944265961</c:v>
                </c:pt>
                <c:pt idx="224">
                  <c:v>616.92866217891049</c:v>
                </c:pt>
                <c:pt idx="225">
                  <c:v>630.09055266387952</c:v>
                </c:pt>
                <c:pt idx="226">
                  <c:v>642.4390841385258</c:v>
                </c:pt>
                <c:pt idx="227">
                  <c:v>654.38227228843539</c:v>
                </c:pt>
                <c:pt idx="228">
                  <c:v>665.70500133817461</c:v>
                </c:pt>
                <c:pt idx="229">
                  <c:v>676.80216487654548</c:v>
                </c:pt>
                <c:pt idx="230">
                  <c:v>687.37212992461446</c:v>
                </c:pt>
                <c:pt idx="231">
                  <c:v>689.5850403992365</c:v>
                </c:pt>
                <c:pt idx="232">
                  <c:v>706.1189699922279</c:v>
                </c:pt>
                <c:pt idx="233">
                  <c:v>716.05088518492266</c:v>
                </c:pt>
                <c:pt idx="234">
                  <c:v>725.51325773636302</c:v>
                </c:pt>
                <c:pt idx="235">
                  <c:v>734.81469828064348</c:v>
                </c:pt>
                <c:pt idx="236">
                  <c:v>743.76584939204793</c:v>
                </c:pt>
                <c:pt idx="237">
                  <c:v>752.4585062418106</c:v>
                </c:pt>
                <c:pt idx="238">
                  <c:v>761.06945263589341</c:v>
                </c:pt>
                <c:pt idx="239">
                  <c:v>769.31679231944338</c:v>
                </c:pt>
                <c:pt idx="240">
                  <c:v>777.31235080722729</c:v>
                </c:pt>
                <c:pt idx="241">
                  <c:v>785.23881013557525</c:v>
                </c:pt>
                <c:pt idx="242">
                  <c:v>793.05822908099435</c:v>
                </c:pt>
                <c:pt idx="243">
                  <c:v>800.40892754084859</c:v>
                </c:pt>
                <c:pt idx="244">
                  <c:v>807.76009624082883</c:v>
                </c:pt>
                <c:pt idx="245">
                  <c:v>814.91704377643578</c:v>
                </c:pt>
                <c:pt idx="246">
                  <c:v>821.92356116979295</c:v>
                </c:pt>
                <c:pt idx="247">
                  <c:v>828.65071928259511</c:v>
                </c:pt>
                <c:pt idx="248">
                  <c:v>835.20072237924853</c:v>
                </c:pt>
                <c:pt idx="249">
                  <c:v>841.67221368154298</c:v>
                </c:pt>
                <c:pt idx="250">
                  <c:v>847.90193964055754</c:v>
                </c:pt>
                <c:pt idx="251">
                  <c:v>854.02280898969309</c:v>
                </c:pt>
                <c:pt idx="252">
                  <c:v>859.97709927748554</c:v>
                </c:pt>
                <c:pt idx="253">
                  <c:v>865.85716997168686</c:v>
                </c:pt>
                <c:pt idx="254">
                  <c:v>871.59616245644725</c:v>
                </c:pt>
                <c:pt idx="255">
                  <c:v>877.20145850438655</c:v>
                </c:pt>
                <c:pt idx="256">
                  <c:v>882.50087746205975</c:v>
                </c:pt>
                <c:pt idx="257">
                  <c:v>887.72009699395142</c:v>
                </c:pt>
                <c:pt idx="258">
                  <c:v>892.7739587315773</c:v>
                </c:pt>
                <c:pt idx="259">
                  <c:v>897.84241040155746</c:v>
                </c:pt>
                <c:pt idx="260">
                  <c:v>902.70687214909947</c:v>
                </c:pt>
                <c:pt idx="261">
                  <c:v>907.18568572238803</c:v>
                </c:pt>
                <c:pt idx="262">
                  <c:v>911.61942440758583</c:v>
                </c:pt>
              </c:numCache>
            </c:numRef>
          </c:yVal>
          <c:smooth val="1"/>
        </c:ser>
        <c:axId val="102992512"/>
        <c:axId val="103019264"/>
      </c:scatterChart>
      <c:valAx>
        <c:axId val="102992512"/>
        <c:scaling>
          <c:orientation val="minMax"/>
          <c:min val="0"/>
        </c:scaling>
        <c:axPos val="b"/>
        <c:numFmt formatCode="General" sourceLinked="0"/>
        <c:tickLblPos val="nextTo"/>
        <c:txPr>
          <a:bodyPr rot="0" vert="horz"/>
          <a:lstStyle/>
          <a:p>
            <a:pPr>
              <a:defRPr lang="en-US"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03019264"/>
        <c:crosses val="autoZero"/>
        <c:crossBetween val="midCat"/>
      </c:valAx>
      <c:valAx>
        <c:axId val="103019264"/>
        <c:scaling>
          <c:orientation val="minMax"/>
        </c:scaling>
        <c:axPos val="l"/>
        <c:numFmt formatCode="General" sourceLinked="0"/>
        <c:tickLblPos val="nextTo"/>
        <c:txPr>
          <a:bodyPr/>
          <a:lstStyle/>
          <a:p>
            <a:pPr>
              <a:defRPr lang="en-US" sz="1400" baseline="0"/>
            </a:pPr>
            <a:endParaRPr lang="en-US"/>
          </a:p>
        </c:txPr>
        <c:crossAx val="1029925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7295967549510881"/>
          <c:y val="0.36281764495347302"/>
          <c:w val="0.42811262228585273"/>
          <c:h val="0.40941362443330925"/>
        </c:manualLayout>
      </c:layout>
      <c:txPr>
        <a:bodyPr/>
        <a:lstStyle/>
        <a:p>
          <a:pPr>
            <a:defRPr lang="en-US" sz="1400" baseline="0"/>
          </a:pPr>
          <a:endParaRPr lang="en-US"/>
        </a:p>
      </c:txPr>
    </c:legend>
    <c:plotVisOnly val="1"/>
    <c:dispBlanksAs val="gap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DAE7C-E402-4636-80A1-C8952890DC71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0814D-8889-4D4C-956B-8B888D2726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0814D-8889-4D4C-956B-8B888D27262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0814D-8889-4D4C-956B-8B888D2726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0C2BB-4112-4224-8120-83DCF529B2D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0A1E1-F7EC-407C-B978-06792C2F10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0" Type="http://schemas.openxmlformats.org/officeDocument/2006/relationships/image" Target="../media/image6.png"/><Relationship Id="rId4" Type="http://schemas.openxmlformats.org/officeDocument/2006/relationships/oleObject" Target="../embeddings/Microsoft_Office_Excel_97-2003_Worksheet1.xls"/><Relationship Id="rId9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Microsoft_Office_Excel_97-2003_Worksheet4.xls"/><Relationship Id="rId4" Type="http://schemas.openxmlformats.org/officeDocument/2006/relationships/oleObject" Target="../embeddings/Microsoft_Office_Excel_97-2003_Worksheet3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alxa.ru/file/wallpaper/steel_puzzle_sphere_1.jpg"/>
          <p:cNvPicPr>
            <a:picLocks noChangeAspect="1" noChangeArrowheads="1"/>
          </p:cNvPicPr>
          <p:nvPr/>
        </p:nvPicPr>
        <p:blipFill>
          <a:blip r:embed="rId2"/>
          <a:srcRect l="58929" b="71429"/>
          <a:stretch>
            <a:fillRect/>
          </a:stretch>
        </p:blipFill>
        <p:spPr bwMode="auto">
          <a:xfrm>
            <a:off x="0" y="0"/>
            <a:ext cx="9201150" cy="6858000"/>
          </a:xfrm>
          <a:prstGeom prst="rect">
            <a:avLst/>
          </a:prstGeom>
          <a:noFill/>
        </p:spPr>
      </p:pic>
      <p:pic>
        <p:nvPicPr>
          <p:cNvPr id="99332" name="Picture 4" descr="http://alxa.ru/file/wallpaper/steel_puzzle_spher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981200"/>
            <a:ext cx="4267200" cy="3200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286000"/>
            <a:ext cx="7772400" cy="2212975"/>
          </a:xfrm>
        </p:spPr>
        <p:txBody>
          <a:bodyPr>
            <a:noAutofit/>
          </a:bodyPr>
          <a:lstStyle/>
          <a:p>
            <a:pPr algn="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Current Activities 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at CSIR-NML 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on Steel</a:t>
            </a:r>
            <a:endParaRPr lang="en-IN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609600" y="762000"/>
            <a:ext cx="8077200" cy="5562600"/>
            <a:chOff x="609600" y="1066800"/>
            <a:chExt cx="8077200" cy="5562600"/>
          </a:xfrm>
        </p:grpSpPr>
        <p:sp>
          <p:nvSpPr>
            <p:cNvPr id="17" name="Rounded Rectangle 16"/>
            <p:cNvSpPr/>
            <p:nvPr/>
          </p:nvSpPr>
          <p:spPr>
            <a:xfrm>
              <a:off x="2209800" y="5181600"/>
              <a:ext cx="6477000" cy="609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209800" y="4343400"/>
              <a:ext cx="6477000" cy="609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209800" y="3543300"/>
              <a:ext cx="6477000" cy="609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</a:t>
              </a:r>
              <a:endParaRPr lang="en-IN" dirty="0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2209800" y="2743200"/>
              <a:ext cx="6477000" cy="609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209800" y="1905000"/>
              <a:ext cx="6477000" cy="609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209800" y="1066800"/>
              <a:ext cx="6477000" cy="609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286000" y="1230868"/>
              <a:ext cx="59699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>
                  <a:latin typeface="Century Gothic" pitchFamily="34" charset="0"/>
                </a:rPr>
                <a:t>Silt Erosion Resistant Steel </a:t>
              </a:r>
              <a:r>
                <a:rPr lang="en-US" dirty="0" smtClean="0">
                  <a:latin typeface="Century Gothic" pitchFamily="34" charset="0"/>
                  <a:cs typeface="Arial" pitchFamily="34" charset="0"/>
                </a:rPr>
                <a:t>for Turbine </a:t>
              </a:r>
              <a:r>
                <a:rPr lang="en-US" dirty="0" err="1" smtClean="0">
                  <a:latin typeface="Century Gothic" pitchFamily="34" charset="0"/>
                  <a:cs typeface="Arial" pitchFamily="34" charset="0"/>
                </a:rPr>
                <a:t>Hydrogenerator</a:t>
              </a:r>
              <a:endParaRPr lang="en-IN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286000" y="2038588"/>
              <a:ext cx="58817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 smtClean="0">
                  <a:latin typeface="Century Gothic" pitchFamily="34" charset="0"/>
                </a:rPr>
                <a:t>High Strength High Formable Steels for Automobiles</a:t>
              </a:r>
              <a:endParaRPr lang="en-IN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286000" y="4419600"/>
              <a:ext cx="39276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Century Gothic" pitchFamily="34" charset="0"/>
                  <a:cs typeface="Arial" pitchFamily="34" charset="0"/>
                </a:rPr>
                <a:t>Steels for Ultra Supercritical Boilers</a:t>
              </a:r>
              <a:endParaRPr lang="en-US" dirty="0"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86000" y="3657600"/>
              <a:ext cx="32191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dirty="0" smtClean="0">
                  <a:latin typeface="Century Gothic" pitchFamily="34" charset="0"/>
                </a:rPr>
                <a:t>API X80 Steel Development</a:t>
              </a:r>
              <a:endParaRPr lang="en-GB" dirty="0">
                <a:latin typeface="Century Gothic" pitchFamily="34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rot="5400000">
              <a:off x="-875506" y="3848100"/>
              <a:ext cx="4952206" cy="794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1600200" y="1371600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1600200" y="2208212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1600200" y="3046412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600200" y="3810000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600200" y="4646612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600200" y="5446712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 rot="16200000">
              <a:off x="-353163" y="3147571"/>
              <a:ext cx="2387192" cy="461665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Steel Research</a:t>
              </a:r>
              <a:endPara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990600" y="3427412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0" name="Rounded Rectangle 29"/>
            <p:cNvSpPr/>
            <p:nvPr/>
          </p:nvSpPr>
          <p:spPr>
            <a:xfrm>
              <a:off x="2209800" y="6019800"/>
              <a:ext cx="6477000" cy="609600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286000" y="2819400"/>
              <a:ext cx="4942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dirty="0" smtClean="0">
                  <a:latin typeface="Century Gothic" pitchFamily="34" charset="0"/>
                </a:rPr>
                <a:t>Technology Development for CRGO Steels</a:t>
              </a:r>
              <a:endParaRPr lang="en-GB" dirty="0">
                <a:latin typeface="Century Gothic" pitchFamily="34" charset="0"/>
              </a:endParaRP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1600200" y="6323012"/>
              <a:ext cx="609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9" name="Rectangle 28"/>
          <p:cNvSpPr/>
          <p:nvPr/>
        </p:nvSpPr>
        <p:spPr>
          <a:xfrm>
            <a:off x="2286000" y="5029200"/>
            <a:ext cx="5759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dirty="0" err="1" smtClean="0">
                <a:latin typeface="Century Gothic" pitchFamily="34" charset="0"/>
              </a:rPr>
              <a:t>Cementite</a:t>
            </a:r>
            <a:r>
              <a:rPr lang="en-GB" dirty="0" smtClean="0">
                <a:latin typeface="Century Gothic" pitchFamily="34" charset="0"/>
              </a:rPr>
              <a:t> Dissolution in Cold Drawn </a:t>
            </a:r>
            <a:r>
              <a:rPr lang="en-GB" dirty="0" err="1" smtClean="0">
                <a:latin typeface="Century Gothic" pitchFamily="34" charset="0"/>
              </a:rPr>
              <a:t>Pearlitic</a:t>
            </a:r>
            <a:r>
              <a:rPr lang="en-GB" dirty="0" smtClean="0">
                <a:latin typeface="Century Gothic" pitchFamily="34" charset="0"/>
              </a:rPr>
              <a:t> Steel</a:t>
            </a:r>
            <a:endParaRPr lang="en-GB" dirty="0">
              <a:latin typeface="Century Gothic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09800" y="5791200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Century Gothic" pitchFamily="34" charset="0"/>
              </a:rPr>
              <a:t>Low Temperature Sensitization &amp; </a:t>
            </a:r>
            <a:r>
              <a:rPr lang="en-GB" dirty="0" err="1" smtClean="0">
                <a:latin typeface="Century Gothic" pitchFamily="34" charset="0"/>
              </a:rPr>
              <a:t>Intergranular</a:t>
            </a:r>
            <a:r>
              <a:rPr lang="en-GB" dirty="0" smtClean="0">
                <a:latin typeface="Century Gothic" pitchFamily="34" charset="0"/>
              </a:rPr>
              <a:t> Corrosion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533400" y="1295400"/>
            <a:ext cx="4267200" cy="3048000"/>
            <a:chOff x="304800" y="457200"/>
            <a:chExt cx="3911600" cy="2933700"/>
          </a:xfrm>
        </p:grpSpPr>
        <p:pic>
          <p:nvPicPr>
            <p:cNvPr id="97282" name="Picture 2" descr="Picture 04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0" y="457200"/>
              <a:ext cx="3911600" cy="2933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1" name="Text Box 3"/>
            <p:cNvSpPr txBox="1">
              <a:spLocks noChangeArrowheads="1"/>
            </p:cNvSpPr>
            <p:nvPr/>
          </p:nvSpPr>
          <p:spPr bwMode="auto">
            <a:xfrm>
              <a:off x="2349500" y="609601"/>
              <a:ext cx="16407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</a:rPr>
                <a:t>Francis Turbine</a:t>
              </a: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6096000" y="1219200"/>
            <a:ext cx="2362200" cy="2286000"/>
            <a:chOff x="5029200" y="1295400"/>
            <a:chExt cx="3048000" cy="240872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29200" y="1295400"/>
              <a:ext cx="3048000" cy="2408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2"/>
            <p:cNvSpPr>
              <a:spLocks noChangeArrowheads="1"/>
            </p:cNvSpPr>
            <p:nvPr/>
          </p:nvSpPr>
          <p:spPr bwMode="auto">
            <a:xfrm>
              <a:off x="5029200" y="1324036"/>
              <a:ext cx="2949677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54000" rIns="54000" anchor="ctr"/>
            <a:lstStyle/>
            <a:p>
              <a:pPr algn="ctr" eaLnBrk="0" hangingPunct="0">
                <a:defRPr/>
              </a:pPr>
              <a:r>
                <a:rPr lang="en-AU" dirty="0" smtClean="0">
                  <a:solidFill>
                    <a:schemeClr val="bg1"/>
                  </a:solidFill>
                  <a:latin typeface="Times New Roman" pitchFamily="18" charset="0"/>
                </a:rPr>
                <a:t>Damaged RUNNER due to Silt</a:t>
              </a:r>
              <a:endParaRPr lang="en-AU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6096000" y="3581400"/>
            <a:ext cx="2362200" cy="2946400"/>
            <a:chOff x="5943600" y="2692400"/>
            <a:chExt cx="2667000" cy="3556000"/>
          </a:xfrm>
        </p:grpSpPr>
        <p:pic>
          <p:nvPicPr>
            <p:cNvPr id="14" name="Picture 2" descr="C:\Documents and Settings\NEWUSER\Desktop\HYDEL PICTURE\Tour Picture\salal\Picture 056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43600" y="2692400"/>
              <a:ext cx="2667000" cy="355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5"/>
            <p:cNvSpPr txBox="1">
              <a:spLocks noChangeArrowheads="1"/>
            </p:cNvSpPr>
            <p:nvPr/>
          </p:nvSpPr>
          <p:spPr bwMode="auto">
            <a:xfrm>
              <a:off x="7239000" y="2743200"/>
              <a:ext cx="12382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Shark Bite</a:t>
              </a:r>
            </a:p>
          </p:txBody>
        </p:sp>
      </p:grp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28600" y="4419600"/>
            <a:ext cx="5105400" cy="225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   Developed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material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have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	</a:t>
            </a:r>
          </a:p>
          <a:p>
            <a:pPr marL="511175" algn="just" eaLnBrk="0" hangingPunct="0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Corrosion resistance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similar to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13%Cr4%Ni</a:t>
            </a: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511175" algn="just" eaLnBrk="0" hangingPunct="0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Good </a:t>
            </a:r>
            <a:r>
              <a:rPr lang="en-GB" sz="16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Castability</a:t>
            </a:r>
            <a:endParaRPr lang="en-GB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1175" algn="just" eaLnBrk="0" hangingPunct="0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Good </a:t>
            </a:r>
            <a:r>
              <a:rPr lang="en-GB" sz="16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Weldability</a:t>
            </a:r>
            <a:endParaRPr lang="en-GB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511175" algn="just" eaLnBrk="0" hangingPunct="0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   Improved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Impact toughness property for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	resistance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to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cavitation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erosion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by silts</a:t>
            </a:r>
            <a:endParaRPr lang="en-GB" sz="1600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marL="511175" algn="just" eaLnBrk="0" hangingPunct="0">
              <a:lnSpc>
                <a:spcPct val="130000"/>
              </a:lnSpc>
              <a:buFont typeface="Wingdings" pitchFamily="2" charset="2"/>
              <a:buChar char="q"/>
            </a:pPr>
            <a:r>
              <a:rPr lang="en-GB" sz="1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GB" sz="16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Improved </a:t>
            </a:r>
            <a:r>
              <a:rPr lang="en-GB" sz="160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abrasion and erosion resistance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0" y="0"/>
            <a:ext cx="9144000" cy="1265238"/>
            <a:chOff x="0" y="0"/>
            <a:chExt cx="9144000" cy="1265238"/>
          </a:xfrm>
        </p:grpSpPr>
        <p:sp>
          <p:nvSpPr>
            <p:cNvPr id="6" name="TextBox 5"/>
            <p:cNvSpPr txBox="1"/>
            <p:nvPr/>
          </p:nvSpPr>
          <p:spPr>
            <a:xfrm>
              <a:off x="0" y="457200"/>
              <a:ext cx="56412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 for Turbine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Hydrogenerator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10" name="Text Box 2"/>
            <p:cNvSpPr txBox="1">
              <a:spLocks noChangeArrowheads="1"/>
            </p:cNvSpPr>
            <p:nvPr/>
          </p:nvSpPr>
          <p:spPr bwMode="auto">
            <a:xfrm>
              <a:off x="3505200" y="990600"/>
              <a:ext cx="39624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17" name="Flowchart: Process 16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8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Silt Erosion Resistant Material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10800000">
              <a:off x="0" y="99060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>
          <a:xfrm>
            <a:off x="9829800" y="45720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1" name="Flowchart: Process 20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Process Flow Chart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228600" y="762000"/>
            <a:ext cx="8915400" cy="5810310"/>
            <a:chOff x="228600" y="762000"/>
            <a:chExt cx="8915400" cy="5810310"/>
          </a:xfrm>
        </p:grpSpPr>
        <p:sp>
          <p:nvSpPr>
            <p:cNvPr id="40" name="Oval 39"/>
            <p:cNvSpPr/>
            <p:nvPr/>
          </p:nvSpPr>
          <p:spPr>
            <a:xfrm>
              <a:off x="7467600" y="3657600"/>
              <a:ext cx="1447800" cy="13716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rot="5400000">
              <a:off x="4115594" y="60952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/>
            <p:nvPr/>
          </p:nvSpPr>
          <p:spPr>
            <a:xfrm>
              <a:off x="1371600" y="6248400"/>
              <a:ext cx="5867400" cy="3048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rot="5400000">
              <a:off x="4115594" y="55618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>
              <a:off x="4115594" y="45712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rot="5400000">
              <a:off x="4115594" y="36568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Rounded Rectangle 30"/>
            <p:cNvSpPr/>
            <p:nvPr/>
          </p:nvSpPr>
          <p:spPr>
            <a:xfrm>
              <a:off x="1371600" y="5715000"/>
              <a:ext cx="5867400" cy="304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371600" y="4724400"/>
              <a:ext cx="5867400" cy="8382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371600" y="3810000"/>
              <a:ext cx="5867400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371600" y="2743200"/>
              <a:ext cx="5867400" cy="8382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371600" y="1734670"/>
              <a:ext cx="5867400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371600" y="762000"/>
              <a:ext cx="5867400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13" name="Text Box 3"/>
            <p:cNvSpPr txBox="1">
              <a:spLocks noChangeArrowheads="1"/>
            </p:cNvSpPr>
            <p:nvPr/>
          </p:nvSpPr>
          <p:spPr bwMode="auto">
            <a:xfrm>
              <a:off x="1201578" y="762000"/>
              <a:ext cx="6037422" cy="5262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Alloy Melting </a:t>
              </a:r>
            </a:p>
            <a:p>
              <a:pPr algn="ctr" eaLnBrk="0" hangingPunct="0"/>
              <a:r>
                <a:rPr lang="en-GB" sz="1600" dirty="0" smtClean="0">
                  <a:latin typeface="Times New Roman" pitchFamily="18" charset="0"/>
                </a:rPr>
                <a:t>(Vacuum Arc Melting of 40Kg)</a:t>
              </a:r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>
                  <a:latin typeface="Times New Roman" pitchFamily="18" charset="0"/>
                </a:rPr>
                <a:t>					</a:t>
              </a:r>
            </a:p>
            <a:p>
              <a:pPr algn="ctr" eaLnBrk="0" hangingPunct="0"/>
              <a:endParaRPr lang="en-GB" sz="1600" b="1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Casting</a:t>
              </a:r>
              <a:endParaRPr lang="en-GB" sz="1600" b="1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>
                  <a:latin typeface="Times New Roman" pitchFamily="18" charset="0"/>
                </a:rPr>
                <a:t>Check homogeneity by chemical analysis and NDT (UT)</a:t>
              </a:r>
            </a:p>
            <a:p>
              <a:pPr algn="ctr" eaLnBrk="0" hangingPunct="0"/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endParaRPr lang="en-GB" sz="1600" b="1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Characterization</a:t>
              </a:r>
              <a:endParaRPr lang="en-GB" sz="1600" b="1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 err="1">
                  <a:latin typeface="Times New Roman" pitchFamily="18" charset="0"/>
                </a:rPr>
                <a:t>Microstructural</a:t>
              </a:r>
              <a:r>
                <a:rPr lang="en-GB" sz="1600" dirty="0">
                  <a:latin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</a:rPr>
                <a:t>          Mechanical property</a:t>
              </a:r>
            </a:p>
            <a:p>
              <a:pPr algn="ctr" eaLnBrk="0" hangingPunct="0"/>
              <a:r>
                <a:rPr lang="en-GB" sz="1600" dirty="0" smtClean="0">
                  <a:latin typeface="Times New Roman" pitchFamily="18" charset="0"/>
                </a:rPr>
                <a:t>(Optical, SEM, TEM)         (Tensile, Impact)         </a:t>
              </a:r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endParaRPr lang="en-GB" sz="1600" b="1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Heat Treatment at air atmosphere</a:t>
              </a:r>
              <a:endParaRPr lang="en-GB" sz="1600" b="1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 err="1">
                  <a:latin typeface="Times New Roman" pitchFamily="18" charset="0"/>
                </a:rPr>
                <a:t>Microstructural</a:t>
              </a:r>
              <a:r>
                <a:rPr lang="en-GB" sz="1600" dirty="0">
                  <a:latin typeface="Times New Roman" pitchFamily="18" charset="0"/>
                </a:rPr>
                <a:t>, mechanical property</a:t>
              </a:r>
            </a:p>
            <a:p>
              <a:pPr algn="ctr" eaLnBrk="0" hangingPunct="0"/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Wear Study </a:t>
              </a:r>
            </a:p>
            <a:p>
              <a:pPr algn="ctr" eaLnBrk="0" hangingPunct="0"/>
              <a:r>
                <a:rPr lang="en-GB" sz="1600" dirty="0" smtClean="0">
                  <a:latin typeface="Times New Roman" pitchFamily="18" charset="0"/>
                </a:rPr>
                <a:t>(Solid particle Impingement, </a:t>
              </a:r>
              <a:r>
                <a:rPr lang="en-GB" sz="1600" dirty="0" err="1" smtClean="0">
                  <a:latin typeface="Times New Roman" pitchFamily="18" charset="0"/>
                </a:rPr>
                <a:t>Cavitation</a:t>
              </a:r>
              <a:r>
                <a:rPr lang="en-GB" sz="1600" dirty="0" smtClean="0">
                  <a:latin typeface="Times New Roman" pitchFamily="18" charset="0"/>
                </a:rPr>
                <a:t>)</a:t>
              </a:r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>
                  <a:latin typeface="Times New Roman" pitchFamily="18" charset="0"/>
                </a:rPr>
                <a:t>Making of set up</a:t>
              </a:r>
            </a:p>
            <a:p>
              <a:pPr algn="ctr" eaLnBrk="0" hangingPunct="0"/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Characterization </a:t>
              </a:r>
              <a:r>
                <a:rPr lang="en-GB" sz="1600" b="1" dirty="0">
                  <a:latin typeface="Times New Roman" pitchFamily="18" charset="0"/>
                </a:rPr>
                <a:t>after Wear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24000" y="6172200"/>
              <a:ext cx="5440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Scaling up to make prototype components </a:t>
              </a:r>
              <a:endPara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39000" y="3810000"/>
              <a:ext cx="1905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Structure-property correlation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-2267633" y="3410634"/>
              <a:ext cx="56387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Two Phase (</a:t>
              </a:r>
              <a:r>
                <a:rPr lang="en-US" dirty="0" err="1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Martensite</a:t>
              </a:r>
              <a:r>
                <a:rPr lang="en-US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+ Austenite) Cr-Ni-</a:t>
              </a:r>
              <a:r>
                <a:rPr lang="en-US" dirty="0" err="1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Mn</a:t>
              </a:r>
              <a:r>
                <a:rPr lang="en-US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-Cu-Mo alloyed Steels developed for this application </a:t>
              </a:r>
              <a:endParaRPr lang="en-IN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rot="5400000">
              <a:off x="4114800" y="1600200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5400000">
              <a:off x="4115594" y="25900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hape 41"/>
            <p:cNvCxnSpPr>
              <a:stCxn id="40" idx="4"/>
              <a:endCxn id="30" idx="3"/>
            </p:cNvCxnSpPr>
            <p:nvPr/>
          </p:nvCxnSpPr>
          <p:spPr>
            <a:xfrm rot="5400000">
              <a:off x="7658100" y="4610100"/>
              <a:ext cx="114300" cy="952500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762000" y="1"/>
          <a:ext cx="3429000" cy="3879831"/>
        </p:xfrm>
        <a:graphic>
          <a:graphicData uri="http://schemas.openxmlformats.org/presentationml/2006/ole">
            <p:oleObj spid="_x0000_s94210" name="Graph" r:id="rId3" imgW="3827520" imgH="3267360" progId="">
              <p:embed/>
            </p:oleObj>
          </a:graphicData>
        </a:graphic>
      </p:graphicFrame>
      <p:graphicFrame>
        <p:nvGraphicFramePr>
          <p:cNvPr id="25605" name="Object 2"/>
          <p:cNvGraphicFramePr>
            <a:graphicFrameLocks noChangeAspect="1"/>
          </p:cNvGraphicFramePr>
          <p:nvPr/>
        </p:nvGraphicFramePr>
        <p:xfrm>
          <a:off x="4572000" y="122238"/>
          <a:ext cx="4479925" cy="3306762"/>
        </p:xfrm>
        <a:graphic>
          <a:graphicData uri="http://schemas.openxmlformats.org/presentationml/2006/ole">
            <p:oleObj spid="_x0000_s94211" name="Graph" r:id="rId4" imgW="4023360" imgH="3108960" progId="">
              <p:embed/>
            </p:oleObj>
          </a:graphicData>
        </a:graphic>
      </p:graphicFrame>
      <p:graphicFrame>
        <p:nvGraphicFramePr>
          <p:cNvPr id="25606" name="Object 1"/>
          <p:cNvGraphicFramePr>
            <a:graphicFrameLocks noChangeAspect="1"/>
          </p:cNvGraphicFramePr>
          <p:nvPr/>
        </p:nvGraphicFramePr>
        <p:xfrm>
          <a:off x="930275" y="3657600"/>
          <a:ext cx="3194050" cy="3276600"/>
        </p:xfrm>
        <a:graphic>
          <a:graphicData uri="http://schemas.openxmlformats.org/presentationml/2006/ole">
            <p:oleObj spid="_x0000_s94212" name="Graph" r:id="rId5" imgW="2926080" imgH="3108960" progId="">
              <p:embed/>
            </p:oleObj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/>
        </p:nvGraphicFramePr>
        <p:xfrm>
          <a:off x="5148263" y="3581400"/>
          <a:ext cx="3233737" cy="3016250"/>
        </p:xfrm>
        <a:graphic>
          <a:graphicData uri="http://schemas.openxmlformats.org/presentationml/2006/ole">
            <p:oleObj spid="_x0000_s94213" name="Graph" r:id="rId6" imgW="4023360" imgH="31089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724400" y="1295400"/>
            <a:ext cx="3810000" cy="426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1000" y="1295400"/>
            <a:ext cx="3886200" cy="426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228600" y="1447800"/>
            <a:ext cx="411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Variation of tensile strength with tempering temperature</a:t>
            </a:r>
          </a:p>
        </p:txBody>
      </p:sp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224" name="TextBox 6"/>
          <p:cNvSpPr txBox="1">
            <a:spLocks noChangeArrowheads="1"/>
          </p:cNvSpPr>
          <p:nvPr/>
        </p:nvSpPr>
        <p:spPr bwMode="auto">
          <a:xfrm>
            <a:off x="762000" y="4876800"/>
            <a:ext cx="304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13Cr-4Ni has tensile strength of 1000 </a:t>
            </a:r>
            <a:r>
              <a:rPr lang="en-US" dirty="0" err="1">
                <a:solidFill>
                  <a:srgbClr val="FF0000"/>
                </a:solidFill>
              </a:rPr>
              <a:t>MPa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22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6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219" name="Object 14"/>
          <p:cNvGraphicFramePr>
            <a:graphicFrameLocks noChangeAspect="1"/>
          </p:cNvGraphicFramePr>
          <p:nvPr/>
        </p:nvGraphicFramePr>
        <p:xfrm>
          <a:off x="838200" y="1981200"/>
          <a:ext cx="2925762" cy="3001962"/>
        </p:xfrm>
        <a:graphic>
          <a:graphicData uri="http://schemas.openxmlformats.org/presentationml/2006/ole">
            <p:oleObj spid="_x0000_s95234" name="Graph" r:id="rId3" imgW="2926080" imgH="3002400" progId="">
              <p:embed/>
            </p:oleObj>
          </a:graphicData>
        </a:graphic>
      </p:graphicFrame>
      <p:graphicFrame>
        <p:nvGraphicFramePr>
          <p:cNvPr id="2052" name="Object 3"/>
          <p:cNvGraphicFramePr>
            <a:graphicFrameLocks noChangeAspect="1"/>
          </p:cNvGraphicFramePr>
          <p:nvPr/>
        </p:nvGraphicFramePr>
        <p:xfrm>
          <a:off x="4635104" y="1828800"/>
          <a:ext cx="4051696" cy="3124200"/>
        </p:xfrm>
        <a:graphic>
          <a:graphicData uri="http://schemas.openxmlformats.org/presentationml/2006/ole">
            <p:oleObj spid="_x0000_s95235" name="Graph" r:id="rId4" imgW="4023360" imgH="3108960" progId="">
              <p:embed/>
            </p:oleObj>
          </a:graphicData>
        </a:graphic>
      </p:graphicFrame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4800600" y="4916269"/>
            <a:ext cx="388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13Cr-4Ni has impact toughness of 60-80J at room temperature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724400" y="1411069"/>
            <a:ext cx="3810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Variation of Impact toughness values with tempering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temperature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5754469"/>
            <a:ext cx="84581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Material  is now undergoing field trial; components have been fabricated and will be put in the plant for the coming monsoon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2057400" y="2362200"/>
            <a:ext cx="5334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460760" y="2362200"/>
            <a:ext cx="5334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1" name="Flowchart: Process 20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Properties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04800" y="838200"/>
            <a:ext cx="8229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63550" lvl="1" indent="-349250">
              <a:lnSpc>
                <a:spcPct val="150000"/>
              </a:lnSpc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Design steel chemistry and processing parameters in order to get</a:t>
            </a:r>
          </a:p>
          <a:p>
            <a:pPr marL="1377950" lvl="2" indent="-463550">
              <a:lnSpc>
                <a:spcPct val="150000"/>
              </a:lnSpc>
              <a:buClr>
                <a:schemeClr val="tx1"/>
              </a:buClr>
              <a:buSzPct val="90000"/>
              <a:buFont typeface="Wingdings" pitchFamily="2" charset="2"/>
              <a:buChar char="v"/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Yield Stress:		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650 </a:t>
            </a:r>
            <a:r>
              <a:rPr lang="en-GB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- 700 </a:t>
            </a:r>
            <a:r>
              <a:rPr lang="en-GB" sz="16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MPa</a:t>
            </a:r>
            <a:endParaRPr lang="en-GB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377950" lvl="2" indent="-463550">
              <a:lnSpc>
                <a:spcPct val="150000"/>
              </a:lnSpc>
              <a:buClr>
                <a:schemeClr val="tx1"/>
              </a:buClr>
              <a:buSzPct val="90000"/>
              <a:buFont typeface="Wingdings" pitchFamily="2" charset="2"/>
              <a:buChar char="v"/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Tensile Stress: 	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900-1000 </a:t>
            </a:r>
            <a:r>
              <a:rPr lang="en-GB" sz="16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MPa</a:t>
            </a:r>
            <a:r>
              <a:rPr lang="en-GB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377950" lvl="2" indent="-463550">
              <a:lnSpc>
                <a:spcPct val="150000"/>
              </a:lnSpc>
              <a:buClr>
                <a:schemeClr val="tx1"/>
              </a:buClr>
              <a:buSzPct val="90000"/>
              <a:buFont typeface="Wingdings" pitchFamily="2" charset="2"/>
              <a:buChar char="v"/>
              <a:defRPr/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Uniform Elongation: 	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GB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GB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% (Min.)</a:t>
            </a:r>
          </a:p>
          <a:p>
            <a:pPr marL="1377950" lvl="2" indent="-463550">
              <a:lnSpc>
                <a:spcPct val="150000"/>
              </a:lnSpc>
              <a:buClr>
                <a:schemeClr val="tx1"/>
              </a:buClr>
              <a:buSzPct val="90000"/>
              <a:buFont typeface="Wingdings" pitchFamily="2" charset="2"/>
              <a:buChar char="v"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Optimization of 	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strength </a:t>
            </a:r>
            <a:r>
              <a:rPr lang="en-US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formability</a:t>
            </a:r>
          </a:p>
          <a:p>
            <a:pPr marL="1377950" lvl="2" indent="-463550">
              <a:lnSpc>
                <a:spcPct val="150000"/>
              </a:lnSpc>
              <a:buClr>
                <a:schemeClr val="tx1"/>
              </a:buClr>
              <a:buSzPct val="90000"/>
              <a:buFont typeface="Wingdings" pitchFamily="2" charset="2"/>
              <a:buChar char="v"/>
              <a:defRPr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Optimum balance between </a:t>
            </a:r>
            <a:r>
              <a:rPr lang="en-US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strength, fracture toughness and corrosion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28600" y="3671888"/>
            <a:ext cx="8694738" cy="2932112"/>
            <a:chOff x="228600" y="3671888"/>
            <a:chExt cx="8694738" cy="2932112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6278563" y="3887787"/>
              <a:ext cx="158432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>
                <a:effectLst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28600" y="3671888"/>
              <a:ext cx="1439863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effectLst/>
                </a:rPr>
                <a:t>Gaps Areas 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812925" y="4297362"/>
              <a:ext cx="4105275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dirty="0">
                  <a:effectLst/>
                  <a:latin typeface="Arial Narrow" pitchFamily="34" charset="0"/>
                </a:rPr>
                <a:t>Single phase TWIP was developed (UTS:700MPa; eu: 80%)</a:t>
              </a: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997575" y="4297362"/>
              <a:ext cx="2925763" cy="1969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dirty="0">
                  <a:effectLst/>
                  <a:latin typeface="Arial Narrow" pitchFamily="34" charset="0"/>
                </a:rPr>
                <a:t>Two phase </a:t>
              </a:r>
              <a:r>
                <a:rPr lang="de-DE" dirty="0" smtClean="0">
                  <a:effectLst/>
                  <a:latin typeface="Arial Narrow" pitchFamily="34" charset="0"/>
                </a:rPr>
                <a:t>(ferrite + austenite)TWIP </a:t>
              </a:r>
              <a:r>
                <a:rPr lang="de-DE" dirty="0">
                  <a:effectLst/>
                  <a:latin typeface="Arial Narrow" pitchFamily="34" charset="0"/>
                </a:rPr>
                <a:t>being developed takes care of Springback</a:t>
              </a:r>
            </a:p>
            <a:p>
              <a:endParaRPr lang="de-DE" sz="1400" dirty="0">
                <a:effectLst/>
                <a:latin typeface="Arial Narrow" pitchFamily="34" charset="0"/>
              </a:endParaRPr>
            </a:p>
            <a:p>
              <a:r>
                <a:rPr lang="de-DE" dirty="0">
                  <a:effectLst/>
                  <a:latin typeface="Arial Narrow" pitchFamily="34" charset="0"/>
                </a:rPr>
                <a:t>Two phase TWIP </a:t>
              </a:r>
              <a:r>
                <a:rPr lang="de-DE" dirty="0" smtClean="0">
                  <a:effectLst/>
                  <a:latin typeface="Arial Narrow" pitchFamily="34" charset="0"/>
                </a:rPr>
                <a:t>cold </a:t>
              </a:r>
              <a:r>
                <a:rPr lang="de-DE" dirty="0">
                  <a:effectLst/>
                  <a:latin typeface="Arial Narrow" pitchFamily="34" charset="0"/>
                </a:rPr>
                <a:t>rolled </a:t>
              </a:r>
              <a:r>
                <a:rPr lang="de-DE" dirty="0" smtClean="0">
                  <a:effectLst/>
                  <a:latin typeface="Arial Narrow" pitchFamily="34" charset="0"/>
                </a:rPr>
                <a:t>up to </a:t>
              </a:r>
              <a:r>
                <a:rPr lang="de-DE" dirty="0">
                  <a:effectLst/>
                  <a:latin typeface="Arial Narrow" pitchFamily="34" charset="0"/>
                </a:rPr>
                <a:t>90% </a:t>
              </a:r>
              <a:r>
                <a:rPr lang="de-DE" dirty="0" smtClean="0">
                  <a:effectLst/>
                  <a:latin typeface="Arial Narrow" pitchFamily="34" charset="0"/>
                </a:rPr>
                <a:t>at </a:t>
              </a:r>
              <a:r>
                <a:rPr lang="de-DE" dirty="0">
                  <a:effectLst/>
                  <a:latin typeface="Arial Narrow" pitchFamily="34" charset="0"/>
                </a:rPr>
                <a:t>NML	</a:t>
              </a:r>
            </a:p>
            <a:p>
              <a:endParaRPr lang="de-DE" dirty="0">
                <a:effectLst/>
                <a:latin typeface="Arial Narrow" pitchFamily="34" charset="0"/>
              </a:endParaRP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1957388" y="3671888"/>
              <a:ext cx="16557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effectLst/>
                </a:rPr>
                <a:t>Gap details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6062663" y="3671888"/>
              <a:ext cx="19431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effectLst/>
                </a:rPr>
                <a:t>NML Work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1670050" y="3767137"/>
              <a:ext cx="0" cy="2743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5921375" y="3767137"/>
              <a:ext cx="0" cy="27432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28600" y="4081462"/>
              <a:ext cx="8569325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1806575" y="5138737"/>
              <a:ext cx="4572000" cy="1465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dirty="0">
                  <a:effectLst/>
                  <a:latin typeface="Arial Narrow" pitchFamily="34" charset="0"/>
                </a:rPr>
                <a:t>No commercial production (POSCO </a:t>
              </a:r>
            </a:p>
            <a:p>
              <a:r>
                <a:rPr lang="de-DE" dirty="0">
                  <a:effectLst/>
                  <a:latin typeface="Arial Narrow" pitchFamily="34" charset="0"/>
                </a:rPr>
                <a:t>and ARCELOR have their own grades)</a:t>
              </a:r>
            </a:p>
            <a:p>
              <a:endParaRPr lang="de-DE" dirty="0">
                <a:effectLst/>
                <a:latin typeface="Arial Narrow" pitchFamily="34" charset="0"/>
              </a:endParaRPr>
            </a:p>
            <a:p>
              <a:r>
                <a:rPr lang="de-DE" dirty="0">
                  <a:effectLst/>
                  <a:latin typeface="Arial Narrow" pitchFamily="34" charset="0"/>
                </a:rPr>
                <a:t>TWIP being high strength has high springback during processing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7200" y="4495800"/>
              <a:ext cx="678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 Narrow" pitchFamily="34" charset="0"/>
                </a:rPr>
                <a:t>TWIP</a:t>
              </a:r>
              <a:endParaRPr lang="en-US" dirty="0">
                <a:latin typeface="Arial Narrow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18" name="Flowchart: Process 17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9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High Strength High Formable Steels</a:t>
              </a:r>
              <a:endPara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/>
          <p:cNvCxnSpPr/>
          <p:nvPr/>
        </p:nvCxnSpPr>
        <p:spPr>
          <a:xfrm>
            <a:off x="9829800" y="45720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43" name="Flowchart: Process 42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4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46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Process Flow Chart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228600" y="762000"/>
            <a:ext cx="8915400" cy="6096000"/>
            <a:chOff x="228600" y="762000"/>
            <a:chExt cx="8915400" cy="6096000"/>
          </a:xfrm>
        </p:grpSpPr>
        <p:cxnSp>
          <p:nvCxnSpPr>
            <p:cNvPr id="49" name="Straight Arrow Connector 48"/>
            <p:cNvCxnSpPr/>
            <p:nvPr/>
          </p:nvCxnSpPr>
          <p:spPr>
            <a:xfrm rot="5400000">
              <a:off x="4115594" y="51046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>
              <a:off x="4115594" y="38092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Rounded Rectangle 37"/>
            <p:cNvSpPr/>
            <p:nvPr/>
          </p:nvSpPr>
          <p:spPr>
            <a:xfrm>
              <a:off x="1371600" y="3429000"/>
              <a:ext cx="5867400" cy="39893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-2198758" y="3722756"/>
              <a:ext cx="55626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Two Phase (Austenite + Ferrite) </a:t>
              </a:r>
              <a:r>
                <a:rPr lang="en-US" sz="2000" dirty="0" err="1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Mn</a:t>
              </a:r>
              <a:r>
                <a:rPr lang="en-US" sz="20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-Cr-Al- alloyed Steels developed for this application </a:t>
              </a:r>
              <a:endParaRPr lang="en-IN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7467600" y="3657600"/>
              <a:ext cx="1447800" cy="1371600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rot="5400000">
              <a:off x="4115594" y="59428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Rounded Rectangle 20"/>
            <p:cNvSpPr/>
            <p:nvPr/>
          </p:nvSpPr>
          <p:spPr>
            <a:xfrm>
              <a:off x="1371600" y="6096000"/>
              <a:ext cx="5867400" cy="6096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rot="5400000">
              <a:off x="4115594" y="55618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>
              <a:off x="4115594" y="32758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Rounded Rectangle 24"/>
            <p:cNvSpPr/>
            <p:nvPr/>
          </p:nvSpPr>
          <p:spPr>
            <a:xfrm>
              <a:off x="1371600" y="5257800"/>
              <a:ext cx="5867400" cy="5334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371600" y="4648200"/>
              <a:ext cx="5867400" cy="3810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371600" y="3962400"/>
              <a:ext cx="5867400" cy="3810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1371600" y="2438400"/>
              <a:ext cx="5867400" cy="8382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371600" y="1734670"/>
              <a:ext cx="5867400" cy="39893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371600" y="762000"/>
              <a:ext cx="5867400" cy="68580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 Box 3"/>
            <p:cNvSpPr txBox="1">
              <a:spLocks noChangeArrowheads="1"/>
            </p:cNvSpPr>
            <p:nvPr/>
          </p:nvSpPr>
          <p:spPr bwMode="auto">
            <a:xfrm>
              <a:off x="1201578" y="762000"/>
              <a:ext cx="6037422" cy="550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Alloy Melting </a:t>
              </a:r>
            </a:p>
            <a:p>
              <a:pPr algn="ctr" eaLnBrk="0" hangingPunct="0"/>
              <a:r>
                <a:rPr lang="en-GB" sz="1600" dirty="0" smtClean="0">
                  <a:latin typeface="Times New Roman" pitchFamily="18" charset="0"/>
                </a:rPr>
                <a:t>(Vacuum Arc Melting of 40Kg)</a:t>
              </a:r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>
                  <a:latin typeface="Times New Roman" pitchFamily="18" charset="0"/>
                </a:rPr>
                <a:t>					</a:t>
              </a:r>
            </a:p>
            <a:p>
              <a:pPr algn="ctr" eaLnBrk="0" hangingPunct="0"/>
              <a:endParaRPr lang="en-GB" sz="1600" b="1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Hot forging f</a:t>
              </a:r>
              <a:r>
                <a:rPr lang="en-GB" sz="1600" dirty="0" smtClean="0">
                  <a:latin typeface="Times New Roman" pitchFamily="18" charset="0"/>
                </a:rPr>
                <a:t>ollowed by hot rolling (normal air cooling)</a:t>
              </a:r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endParaRPr lang="en-GB" sz="1600" b="1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Characterization</a:t>
              </a:r>
              <a:endParaRPr lang="en-GB" sz="1600" b="1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 err="1">
                  <a:latin typeface="Times New Roman" pitchFamily="18" charset="0"/>
                </a:rPr>
                <a:t>Microstructural</a:t>
              </a:r>
              <a:r>
                <a:rPr lang="en-GB" sz="1600" dirty="0">
                  <a:latin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</a:rPr>
                <a:t>          Mechanical property</a:t>
              </a:r>
            </a:p>
            <a:p>
              <a:pPr algn="ctr" eaLnBrk="0" hangingPunct="0"/>
              <a:r>
                <a:rPr lang="en-GB" sz="1600" dirty="0" smtClean="0">
                  <a:latin typeface="Times New Roman" pitchFamily="18" charset="0"/>
                </a:rPr>
                <a:t>(Optical, SEM, TEM)         (Tensile, Impact)         </a:t>
              </a:r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endParaRPr lang="en-GB" sz="1600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Cold rolling  </a:t>
              </a:r>
              <a:r>
                <a:rPr lang="en-GB" sz="1600" dirty="0" smtClean="0">
                  <a:latin typeface="Times New Roman" pitchFamily="18" charset="0"/>
                </a:rPr>
                <a:t>(11 passes) up to 90% reduction in thickness </a:t>
              </a:r>
            </a:p>
            <a:p>
              <a:pPr algn="ctr" eaLnBrk="0" hangingPunct="0"/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 err="1" smtClean="0">
                  <a:latin typeface="Times New Roman" pitchFamily="18" charset="0"/>
                </a:rPr>
                <a:t>Microstructural</a:t>
              </a:r>
              <a:r>
                <a:rPr lang="en-GB" sz="1600" dirty="0" smtClean="0">
                  <a:latin typeface="Times New Roman" pitchFamily="18" charset="0"/>
                </a:rPr>
                <a:t> Characterization</a:t>
              </a:r>
            </a:p>
            <a:p>
              <a:pPr algn="ctr" eaLnBrk="0" hangingPunct="0"/>
              <a:endParaRPr lang="en-GB" sz="1600" dirty="0">
                <a:latin typeface="Times New Roman" pitchFamily="18" charset="0"/>
              </a:endParaRPr>
            </a:p>
            <a:p>
              <a:pPr algn="ctr" eaLnBrk="0" hangingPunct="0"/>
              <a:endParaRPr lang="en-GB" sz="1600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b="1" dirty="0" smtClean="0">
                  <a:latin typeface="Times New Roman" pitchFamily="18" charset="0"/>
                </a:rPr>
                <a:t>Annealing</a:t>
              </a:r>
              <a:r>
                <a:rPr lang="en-GB" sz="1600" dirty="0" smtClean="0">
                  <a:latin typeface="Times New Roman" pitchFamily="18" charset="0"/>
                </a:rPr>
                <a:t> at air atmosphere of 90% cold rolled sheet</a:t>
              </a:r>
            </a:p>
            <a:p>
              <a:pPr algn="ctr" eaLnBrk="0" hangingPunct="0"/>
              <a:endParaRPr lang="en-GB" sz="1600" dirty="0" smtClean="0">
                <a:latin typeface="Times New Roman" pitchFamily="18" charset="0"/>
              </a:endParaRPr>
            </a:p>
            <a:p>
              <a:pPr algn="ctr" eaLnBrk="0" hangingPunct="0"/>
              <a:r>
                <a:rPr lang="en-GB" sz="1600" dirty="0" err="1" smtClean="0">
                  <a:latin typeface="Times New Roman" pitchFamily="18" charset="0"/>
                </a:rPr>
                <a:t>Microstructural</a:t>
              </a:r>
              <a:r>
                <a:rPr lang="en-GB" sz="1600" dirty="0" smtClean="0">
                  <a:latin typeface="Times New Roman" pitchFamily="18" charset="0"/>
                </a:rPr>
                <a:t>,                                   Mechanical property</a:t>
              </a:r>
            </a:p>
            <a:p>
              <a:pPr algn="ctr" eaLnBrk="0" hangingPunct="0"/>
              <a:r>
                <a:rPr lang="en-GB" sz="1600" dirty="0" smtClean="0">
                  <a:latin typeface="Times New Roman" pitchFamily="18" charset="0"/>
                </a:rPr>
                <a:t>(Optical, SEM, TEM)           (Tensile)</a:t>
              </a:r>
            </a:p>
            <a:p>
              <a:pPr algn="ctr" eaLnBrk="0" hangingPunct="0"/>
              <a:endParaRPr lang="en-GB" sz="1600" dirty="0" smtClean="0">
                <a:latin typeface="Times New Roman" pitchFamily="18" charset="0"/>
              </a:endParaRPr>
            </a:p>
            <a:p>
              <a:pPr algn="ctr" eaLnBrk="0" hangingPunct="0"/>
              <a:endParaRPr lang="en-GB" sz="1600" b="1" dirty="0">
                <a:latin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24000" y="6019800"/>
              <a:ext cx="5562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High strain rate testing for crash resistance &amp; corrosion testing</a:t>
              </a:r>
              <a:endPara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239000" y="3810000"/>
              <a:ext cx="1905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</a:rPr>
                <a:t>Structure-property correlation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 rot="5400000">
              <a:off x="4114800" y="15994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>
              <a:off x="4115594" y="22852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hape 36"/>
            <p:cNvCxnSpPr>
              <a:stCxn id="14" idx="4"/>
            </p:cNvCxnSpPr>
            <p:nvPr/>
          </p:nvCxnSpPr>
          <p:spPr>
            <a:xfrm rot="5400000">
              <a:off x="7486650" y="4781550"/>
              <a:ext cx="457200" cy="952500"/>
            </a:xfrm>
            <a:prstGeom prst="bentConnector2">
              <a:avLst/>
            </a:prstGeom>
            <a:ln w="28575">
              <a:tailEnd type="arrow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rot="5400000">
              <a:off x="4115594" y="4495006"/>
              <a:ext cx="304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as-received-100-3"/>
          <p:cNvPicPr>
            <a:picLocks noChangeAspect="1" noChangeArrowheads="1"/>
          </p:cNvPicPr>
          <p:nvPr/>
        </p:nvPicPr>
        <p:blipFill>
          <a:blip r:embed="rId2" cstate="print"/>
          <a:srcRect r="2289"/>
          <a:stretch>
            <a:fillRect/>
          </a:stretch>
        </p:blipFill>
        <p:spPr bwMode="auto">
          <a:xfrm>
            <a:off x="381001" y="1060516"/>
            <a:ext cx="3124200" cy="231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304800" y="3352800"/>
            <a:ext cx="35785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>
                <a:effectLst/>
              </a:rPr>
              <a:t>Hot forged and hot rolled microstructure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648200" y="685800"/>
            <a:ext cx="3962400" cy="4648200"/>
            <a:chOff x="4114800" y="1066800"/>
            <a:chExt cx="4521813" cy="5032930"/>
          </a:xfrm>
        </p:grpSpPr>
        <p:pic>
          <p:nvPicPr>
            <p:cNvPr id="6" name="Picture 5" descr="Picture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4800" y="1066800"/>
              <a:ext cx="4521813" cy="503293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4648835" y="4681250"/>
              <a:ext cx="611308" cy="31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{111}</a:t>
              </a:r>
              <a:r>
                <a:rPr lang="en-US" sz="1200" baseline="-25000" dirty="0" smtClean="0"/>
                <a:t>g</a:t>
              </a:r>
              <a:endParaRPr lang="en-US" sz="1200" baseline="-25000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949789" y="4700382"/>
              <a:ext cx="613044" cy="31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{110}</a:t>
              </a:r>
              <a:r>
                <a:rPr lang="en-US" sz="1200" baseline="-25000" dirty="0" smtClean="0"/>
                <a:t>a</a:t>
              </a:r>
              <a:endParaRPr lang="en-US" sz="1200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5182235" y="4852782"/>
              <a:ext cx="611308" cy="31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{200}</a:t>
              </a:r>
              <a:r>
                <a:rPr lang="en-US" sz="1200" baseline="-25000" dirty="0" smtClean="0"/>
                <a:t>g</a:t>
              </a:r>
              <a:endParaRPr lang="en-US" sz="1200" baseline="-25000" dirty="0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6016589" y="4737114"/>
              <a:ext cx="613044" cy="31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{200}</a:t>
              </a:r>
              <a:r>
                <a:rPr lang="en-US" sz="1200" baseline="-25000" dirty="0" smtClean="0"/>
                <a:t>a</a:t>
              </a:r>
              <a:endParaRPr lang="en-US" sz="1200" baseline="-25000" dirty="0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6550857" y="4737114"/>
              <a:ext cx="611308" cy="31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{220}</a:t>
              </a:r>
              <a:r>
                <a:rPr lang="en-US" sz="1200" baseline="-25000" dirty="0" smtClean="0"/>
                <a:t>g</a:t>
              </a:r>
              <a:endParaRPr lang="en-US" sz="1200" baseline="-25000" dirty="0"/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7008057" y="4737114"/>
              <a:ext cx="611308" cy="31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{311}</a:t>
              </a:r>
              <a:r>
                <a:rPr lang="en-US" sz="1200" baseline="-25000" dirty="0" smtClean="0"/>
                <a:t>g</a:t>
              </a:r>
              <a:endParaRPr lang="en-US" sz="1200" baseline="-25000" dirty="0"/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7464388" y="4928982"/>
              <a:ext cx="613044" cy="31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{211}</a:t>
              </a:r>
              <a:r>
                <a:rPr lang="en-US" sz="1200" baseline="-25000" dirty="0" smtClean="0"/>
                <a:t>a</a:t>
              </a:r>
              <a:endParaRPr lang="en-US" sz="1200" baseline="-250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1000" y="3886200"/>
            <a:ext cx="3810000" cy="2590800"/>
            <a:chOff x="1143000" y="295275"/>
            <a:chExt cx="7734300" cy="5005388"/>
          </a:xfrm>
        </p:grpSpPr>
        <p:pic>
          <p:nvPicPr>
            <p:cNvPr id="16" name="Picture 2" descr="90%CRRR"/>
            <p:cNvPicPr>
              <a:picLocks noChangeAspect="1" noChangeArrowheads="1"/>
            </p:cNvPicPr>
            <p:nvPr/>
          </p:nvPicPr>
          <p:blipFill>
            <a:blip r:embed="rId4" cstate="print">
              <a:lum bright="12000" contrast="30000"/>
            </a:blip>
            <a:srcRect/>
            <a:stretch>
              <a:fillRect/>
            </a:stretch>
          </p:blipFill>
          <p:spPr bwMode="auto">
            <a:xfrm>
              <a:off x="1143000" y="384175"/>
              <a:ext cx="6553200" cy="4916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5219700" y="295275"/>
              <a:ext cx="3657600" cy="4181476"/>
              <a:chOff x="2880" y="582"/>
              <a:chExt cx="2304" cy="2634"/>
            </a:xfrm>
          </p:grpSpPr>
          <p:pic>
            <p:nvPicPr>
              <p:cNvPr id="19" name="Picture 4" descr="90%CRRR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24000" contrast="48000"/>
              </a:blip>
              <a:srcRect l="61688" t="62000" r="10687" b="16750"/>
              <a:stretch>
                <a:fillRect/>
              </a:stretch>
            </p:blipFill>
            <p:spPr bwMode="auto">
              <a:xfrm>
                <a:off x="3124" y="582"/>
                <a:ext cx="2060" cy="1189"/>
              </a:xfrm>
              <a:prstGeom prst="rect">
                <a:avLst/>
              </a:prstGeom>
              <a:noFill/>
              <a:ln w="57150">
                <a:solidFill>
                  <a:srgbClr val="FF0000"/>
                </a:solidFill>
                <a:miter lim="800000"/>
                <a:headEnd/>
                <a:tailEnd/>
              </a:ln>
            </p:spPr>
          </p:pic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2880" y="2544"/>
                <a:ext cx="768" cy="672"/>
              </a:xfrm>
              <a:prstGeom prst="rect">
                <a:avLst/>
              </a:prstGeom>
              <a:noFill/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1" name="Line 6"/>
              <p:cNvSpPr>
                <a:spLocks noChangeShapeType="1"/>
              </p:cNvSpPr>
              <p:nvPr/>
            </p:nvSpPr>
            <p:spPr bwMode="auto">
              <a:xfrm flipV="1">
                <a:off x="3648" y="1776"/>
                <a:ext cx="576" cy="768"/>
              </a:xfrm>
              <a:prstGeom prst="line">
                <a:avLst/>
              </a:prstGeom>
              <a:noFill/>
              <a:ln w="38100">
                <a:solidFill>
                  <a:srgbClr val="A5002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1258888" y="692150"/>
              <a:ext cx="38544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chemeClr val="bg1"/>
                  </a:solidFill>
                  <a:effectLst/>
                </a:rPr>
                <a:t>Only observed after 90% cold rolling</a:t>
              </a:r>
            </a:p>
          </p:txBody>
        </p:sp>
      </p:grp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4267200" y="5212140"/>
            <a:ext cx="464820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39725" indent="-339725">
              <a:buFont typeface="Wingdings" pitchFamily="2" charset="2"/>
              <a:buChar char="q"/>
            </a:pPr>
            <a:r>
              <a:rPr lang="de-DE" sz="1600" dirty="0" smtClean="0"/>
              <a:t>Necklace type structure: generally observed for dynamically recrystallized grains</a:t>
            </a:r>
          </a:p>
          <a:p>
            <a:pPr marL="339725" indent="-339725">
              <a:buFont typeface="Wingdings" pitchFamily="2" charset="2"/>
              <a:buChar char="q"/>
            </a:pPr>
            <a:r>
              <a:rPr lang="de-DE" sz="1600" dirty="0" smtClean="0"/>
              <a:t> Dynamic recrystallization is unlikely at room temperature</a:t>
            </a:r>
          </a:p>
          <a:p>
            <a:pPr marL="339725" indent="-339725">
              <a:buFont typeface="Wingdings" pitchFamily="2" charset="2"/>
              <a:buChar char="q"/>
            </a:pPr>
            <a:r>
              <a:rPr lang="de-DE" sz="1600" dirty="0" smtClean="0"/>
              <a:t> Chances of back transformation from ferrite to austenite is probable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24" name="Flowchart: Process 23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5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7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Process Flow Chart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913" name="Group 49"/>
          <p:cNvGraphicFramePr>
            <a:graphicFrameLocks noGrp="1"/>
          </p:cNvGraphicFramePr>
          <p:nvPr/>
        </p:nvGraphicFramePr>
        <p:xfrm>
          <a:off x="228600" y="609600"/>
          <a:ext cx="8534400" cy="1798320"/>
        </p:xfrm>
        <a:graphic>
          <a:graphicData uri="http://schemas.openxmlformats.org/drawingml/2006/table">
            <a:tbl>
              <a:tblPr/>
              <a:tblGrid>
                <a:gridCol w="2057400"/>
                <a:gridCol w="1577975"/>
                <a:gridCol w="1758950"/>
                <a:gridCol w="1936750"/>
                <a:gridCol w="1203325"/>
              </a:tblGrid>
              <a:tr h="817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Sample Details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(YS)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(MPa)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(UTS)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MPa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(n-value)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Uniform Elongation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750 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 – 30 min.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852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0.288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800 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 – 30 min.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634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888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0.297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6059269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Unlike in the literature,  shows no serration in the stress-strain plot at different strain rates </a:t>
            </a:r>
            <a:endParaRPr lang="en-US" dirty="0"/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800600" y="3124200"/>
          <a:ext cx="41910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477000" y="6290846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True Strain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3629614" y="3880433"/>
            <a:ext cx="2308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True Stress,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MPa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829"/>
          <p:cNvGrpSpPr/>
          <p:nvPr/>
        </p:nvGrpSpPr>
        <p:grpSpPr>
          <a:xfrm>
            <a:off x="228600" y="2649537"/>
            <a:ext cx="4186238" cy="3370263"/>
            <a:chOff x="228600" y="2514600"/>
            <a:chExt cx="4186238" cy="3370263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 bwMode="auto">
            <a:xfrm>
              <a:off x="228600" y="2514600"/>
              <a:ext cx="4186238" cy="3370263"/>
              <a:chOff x="-192" y="1584"/>
              <a:chExt cx="2637" cy="2123"/>
            </a:xfrm>
          </p:grpSpPr>
          <p:sp>
            <p:nvSpPr>
              <p:cNvPr id="29698" name="AutoShape 2"/>
              <p:cNvSpPr>
                <a:spLocks noChangeAspect="1" noChangeArrowheads="1" noTextEdit="1"/>
              </p:cNvSpPr>
              <p:nvPr/>
            </p:nvSpPr>
            <p:spPr bwMode="auto">
              <a:xfrm>
                <a:off x="0" y="1584"/>
                <a:ext cx="2445" cy="19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204"/>
              <p:cNvGrpSpPr>
                <a:grpSpLocks/>
              </p:cNvGrpSpPr>
              <p:nvPr/>
            </p:nvGrpSpPr>
            <p:grpSpPr bwMode="auto">
              <a:xfrm>
                <a:off x="361" y="1689"/>
                <a:ext cx="1994" cy="1562"/>
                <a:chOff x="361" y="1689"/>
                <a:chExt cx="1994" cy="1562"/>
              </a:xfrm>
            </p:grpSpPr>
            <p:sp>
              <p:nvSpPr>
                <p:cNvPr id="29700" name="Rectangle 4"/>
                <p:cNvSpPr>
                  <a:spLocks noChangeArrowheads="1"/>
                </p:cNvSpPr>
                <p:nvPr/>
              </p:nvSpPr>
              <p:spPr bwMode="auto">
                <a:xfrm>
                  <a:off x="361" y="1689"/>
                  <a:ext cx="1993" cy="156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29701" name="Rectangle 5"/>
                <p:cNvSpPr>
                  <a:spLocks noChangeArrowheads="1"/>
                </p:cNvSpPr>
                <p:nvPr/>
              </p:nvSpPr>
              <p:spPr bwMode="auto">
                <a:xfrm>
                  <a:off x="361" y="1689"/>
                  <a:ext cx="1993" cy="1561"/>
                </a:xfrm>
                <a:prstGeom prst="rect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2" name="Line 6"/>
                <p:cNvSpPr>
                  <a:spLocks noChangeShapeType="1"/>
                </p:cNvSpPr>
                <p:nvPr/>
              </p:nvSpPr>
              <p:spPr bwMode="auto">
                <a:xfrm>
                  <a:off x="361" y="1689"/>
                  <a:ext cx="1" cy="156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3" name="Line 7"/>
                <p:cNvSpPr>
                  <a:spLocks noChangeShapeType="1"/>
                </p:cNvSpPr>
                <p:nvPr/>
              </p:nvSpPr>
              <p:spPr bwMode="auto">
                <a:xfrm>
                  <a:off x="361" y="3250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4" name="Line 8"/>
                <p:cNvSpPr>
                  <a:spLocks noChangeShapeType="1"/>
                </p:cNvSpPr>
                <p:nvPr/>
              </p:nvSpPr>
              <p:spPr bwMode="auto">
                <a:xfrm>
                  <a:off x="361" y="3219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5" name="Line 9"/>
                <p:cNvSpPr>
                  <a:spLocks noChangeShapeType="1"/>
                </p:cNvSpPr>
                <p:nvPr/>
              </p:nvSpPr>
              <p:spPr bwMode="auto">
                <a:xfrm>
                  <a:off x="361" y="3187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6" name="Line 10"/>
                <p:cNvSpPr>
                  <a:spLocks noChangeShapeType="1"/>
                </p:cNvSpPr>
                <p:nvPr/>
              </p:nvSpPr>
              <p:spPr bwMode="auto">
                <a:xfrm>
                  <a:off x="361" y="3157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7" name="Line 11"/>
                <p:cNvSpPr>
                  <a:spLocks noChangeShapeType="1"/>
                </p:cNvSpPr>
                <p:nvPr/>
              </p:nvSpPr>
              <p:spPr bwMode="auto">
                <a:xfrm>
                  <a:off x="361" y="3125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8" name="Line 12"/>
                <p:cNvSpPr>
                  <a:spLocks noChangeShapeType="1"/>
                </p:cNvSpPr>
                <p:nvPr/>
              </p:nvSpPr>
              <p:spPr bwMode="auto">
                <a:xfrm>
                  <a:off x="361" y="3094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09" name="Line 13"/>
                <p:cNvSpPr>
                  <a:spLocks noChangeShapeType="1"/>
                </p:cNvSpPr>
                <p:nvPr/>
              </p:nvSpPr>
              <p:spPr bwMode="auto">
                <a:xfrm>
                  <a:off x="361" y="3063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0" name="Line 14"/>
                <p:cNvSpPr>
                  <a:spLocks noChangeShapeType="1"/>
                </p:cNvSpPr>
                <p:nvPr/>
              </p:nvSpPr>
              <p:spPr bwMode="auto">
                <a:xfrm>
                  <a:off x="361" y="3032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1" name="Line 15"/>
                <p:cNvSpPr>
                  <a:spLocks noChangeShapeType="1"/>
                </p:cNvSpPr>
                <p:nvPr/>
              </p:nvSpPr>
              <p:spPr bwMode="auto">
                <a:xfrm>
                  <a:off x="361" y="3000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2" name="Line 16"/>
                <p:cNvSpPr>
                  <a:spLocks noChangeShapeType="1"/>
                </p:cNvSpPr>
                <p:nvPr/>
              </p:nvSpPr>
              <p:spPr bwMode="auto">
                <a:xfrm>
                  <a:off x="361" y="2969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3" name="Line 17"/>
                <p:cNvSpPr>
                  <a:spLocks noChangeShapeType="1"/>
                </p:cNvSpPr>
                <p:nvPr/>
              </p:nvSpPr>
              <p:spPr bwMode="auto">
                <a:xfrm>
                  <a:off x="361" y="2938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4" name="Line 18"/>
                <p:cNvSpPr>
                  <a:spLocks noChangeShapeType="1"/>
                </p:cNvSpPr>
                <p:nvPr/>
              </p:nvSpPr>
              <p:spPr bwMode="auto">
                <a:xfrm>
                  <a:off x="361" y="2907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5" name="Line 19"/>
                <p:cNvSpPr>
                  <a:spLocks noChangeShapeType="1"/>
                </p:cNvSpPr>
                <p:nvPr/>
              </p:nvSpPr>
              <p:spPr bwMode="auto">
                <a:xfrm>
                  <a:off x="361" y="2875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6" name="Line 20"/>
                <p:cNvSpPr>
                  <a:spLocks noChangeShapeType="1"/>
                </p:cNvSpPr>
                <p:nvPr/>
              </p:nvSpPr>
              <p:spPr bwMode="auto">
                <a:xfrm>
                  <a:off x="361" y="2844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7" name="Line 21"/>
                <p:cNvSpPr>
                  <a:spLocks noChangeShapeType="1"/>
                </p:cNvSpPr>
                <p:nvPr/>
              </p:nvSpPr>
              <p:spPr bwMode="auto">
                <a:xfrm>
                  <a:off x="361" y="2813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8" name="Line 22"/>
                <p:cNvSpPr>
                  <a:spLocks noChangeShapeType="1"/>
                </p:cNvSpPr>
                <p:nvPr/>
              </p:nvSpPr>
              <p:spPr bwMode="auto">
                <a:xfrm>
                  <a:off x="361" y="2782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19" name="Line 23"/>
                <p:cNvSpPr>
                  <a:spLocks noChangeShapeType="1"/>
                </p:cNvSpPr>
                <p:nvPr/>
              </p:nvSpPr>
              <p:spPr bwMode="auto">
                <a:xfrm>
                  <a:off x="361" y="2751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0" name="Line 24"/>
                <p:cNvSpPr>
                  <a:spLocks noChangeShapeType="1"/>
                </p:cNvSpPr>
                <p:nvPr/>
              </p:nvSpPr>
              <p:spPr bwMode="auto">
                <a:xfrm>
                  <a:off x="361" y="2719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1" name="Line 25"/>
                <p:cNvSpPr>
                  <a:spLocks noChangeShapeType="1"/>
                </p:cNvSpPr>
                <p:nvPr/>
              </p:nvSpPr>
              <p:spPr bwMode="auto">
                <a:xfrm>
                  <a:off x="361" y="2688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2" name="Line 26"/>
                <p:cNvSpPr>
                  <a:spLocks noChangeShapeType="1"/>
                </p:cNvSpPr>
                <p:nvPr/>
              </p:nvSpPr>
              <p:spPr bwMode="auto">
                <a:xfrm>
                  <a:off x="361" y="2657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3" name="Line 27"/>
                <p:cNvSpPr>
                  <a:spLocks noChangeShapeType="1"/>
                </p:cNvSpPr>
                <p:nvPr/>
              </p:nvSpPr>
              <p:spPr bwMode="auto">
                <a:xfrm>
                  <a:off x="361" y="2626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4" name="Line 28"/>
                <p:cNvSpPr>
                  <a:spLocks noChangeShapeType="1"/>
                </p:cNvSpPr>
                <p:nvPr/>
              </p:nvSpPr>
              <p:spPr bwMode="auto">
                <a:xfrm>
                  <a:off x="361" y="2594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5" name="Line 29"/>
                <p:cNvSpPr>
                  <a:spLocks noChangeShapeType="1"/>
                </p:cNvSpPr>
                <p:nvPr/>
              </p:nvSpPr>
              <p:spPr bwMode="auto">
                <a:xfrm>
                  <a:off x="361" y="2563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6" name="Line 30"/>
                <p:cNvSpPr>
                  <a:spLocks noChangeShapeType="1"/>
                </p:cNvSpPr>
                <p:nvPr/>
              </p:nvSpPr>
              <p:spPr bwMode="auto">
                <a:xfrm>
                  <a:off x="361" y="2532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7" name="Line 31"/>
                <p:cNvSpPr>
                  <a:spLocks noChangeShapeType="1"/>
                </p:cNvSpPr>
                <p:nvPr/>
              </p:nvSpPr>
              <p:spPr bwMode="auto">
                <a:xfrm>
                  <a:off x="361" y="2501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8" name="Line 32"/>
                <p:cNvSpPr>
                  <a:spLocks noChangeShapeType="1"/>
                </p:cNvSpPr>
                <p:nvPr/>
              </p:nvSpPr>
              <p:spPr bwMode="auto">
                <a:xfrm>
                  <a:off x="361" y="2469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29" name="Line 33"/>
                <p:cNvSpPr>
                  <a:spLocks noChangeShapeType="1"/>
                </p:cNvSpPr>
                <p:nvPr/>
              </p:nvSpPr>
              <p:spPr bwMode="auto">
                <a:xfrm>
                  <a:off x="361" y="2438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0" name="Line 34"/>
                <p:cNvSpPr>
                  <a:spLocks noChangeShapeType="1"/>
                </p:cNvSpPr>
                <p:nvPr/>
              </p:nvSpPr>
              <p:spPr bwMode="auto">
                <a:xfrm>
                  <a:off x="361" y="2407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1" name="Line 35"/>
                <p:cNvSpPr>
                  <a:spLocks noChangeShapeType="1"/>
                </p:cNvSpPr>
                <p:nvPr/>
              </p:nvSpPr>
              <p:spPr bwMode="auto">
                <a:xfrm>
                  <a:off x="361" y="2376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2" name="Line 36"/>
                <p:cNvSpPr>
                  <a:spLocks noChangeShapeType="1"/>
                </p:cNvSpPr>
                <p:nvPr/>
              </p:nvSpPr>
              <p:spPr bwMode="auto">
                <a:xfrm>
                  <a:off x="361" y="2344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3" name="Line 37"/>
                <p:cNvSpPr>
                  <a:spLocks noChangeShapeType="1"/>
                </p:cNvSpPr>
                <p:nvPr/>
              </p:nvSpPr>
              <p:spPr bwMode="auto">
                <a:xfrm>
                  <a:off x="361" y="2313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4" name="Line 38"/>
                <p:cNvSpPr>
                  <a:spLocks noChangeShapeType="1"/>
                </p:cNvSpPr>
                <p:nvPr/>
              </p:nvSpPr>
              <p:spPr bwMode="auto">
                <a:xfrm>
                  <a:off x="361" y="2282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5" name="Line 39"/>
                <p:cNvSpPr>
                  <a:spLocks noChangeShapeType="1"/>
                </p:cNvSpPr>
                <p:nvPr/>
              </p:nvSpPr>
              <p:spPr bwMode="auto">
                <a:xfrm>
                  <a:off x="361" y="2251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6" name="Line 40"/>
                <p:cNvSpPr>
                  <a:spLocks noChangeShapeType="1"/>
                </p:cNvSpPr>
                <p:nvPr/>
              </p:nvSpPr>
              <p:spPr bwMode="auto">
                <a:xfrm>
                  <a:off x="361" y="2220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7" name="Line 41"/>
                <p:cNvSpPr>
                  <a:spLocks noChangeShapeType="1"/>
                </p:cNvSpPr>
                <p:nvPr/>
              </p:nvSpPr>
              <p:spPr bwMode="auto">
                <a:xfrm>
                  <a:off x="361" y="2188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8" name="Line 42"/>
                <p:cNvSpPr>
                  <a:spLocks noChangeShapeType="1"/>
                </p:cNvSpPr>
                <p:nvPr/>
              </p:nvSpPr>
              <p:spPr bwMode="auto">
                <a:xfrm>
                  <a:off x="361" y="2157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39" name="Line 43"/>
                <p:cNvSpPr>
                  <a:spLocks noChangeShapeType="1"/>
                </p:cNvSpPr>
                <p:nvPr/>
              </p:nvSpPr>
              <p:spPr bwMode="auto">
                <a:xfrm>
                  <a:off x="361" y="2126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0" name="Line 44"/>
                <p:cNvSpPr>
                  <a:spLocks noChangeShapeType="1"/>
                </p:cNvSpPr>
                <p:nvPr/>
              </p:nvSpPr>
              <p:spPr bwMode="auto">
                <a:xfrm>
                  <a:off x="361" y="2095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1" name="Line 45"/>
                <p:cNvSpPr>
                  <a:spLocks noChangeShapeType="1"/>
                </p:cNvSpPr>
                <p:nvPr/>
              </p:nvSpPr>
              <p:spPr bwMode="auto">
                <a:xfrm>
                  <a:off x="361" y="2063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2" name="Line 46"/>
                <p:cNvSpPr>
                  <a:spLocks noChangeShapeType="1"/>
                </p:cNvSpPr>
                <p:nvPr/>
              </p:nvSpPr>
              <p:spPr bwMode="auto">
                <a:xfrm>
                  <a:off x="361" y="2032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3" name="Line 47"/>
                <p:cNvSpPr>
                  <a:spLocks noChangeShapeType="1"/>
                </p:cNvSpPr>
                <p:nvPr/>
              </p:nvSpPr>
              <p:spPr bwMode="auto">
                <a:xfrm>
                  <a:off x="361" y="2001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4" name="Line 48"/>
                <p:cNvSpPr>
                  <a:spLocks noChangeShapeType="1"/>
                </p:cNvSpPr>
                <p:nvPr/>
              </p:nvSpPr>
              <p:spPr bwMode="auto">
                <a:xfrm>
                  <a:off x="361" y="1970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5" name="Line 49"/>
                <p:cNvSpPr>
                  <a:spLocks noChangeShapeType="1"/>
                </p:cNvSpPr>
                <p:nvPr/>
              </p:nvSpPr>
              <p:spPr bwMode="auto">
                <a:xfrm>
                  <a:off x="361" y="1938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6" name="Line 50"/>
                <p:cNvSpPr>
                  <a:spLocks noChangeShapeType="1"/>
                </p:cNvSpPr>
                <p:nvPr/>
              </p:nvSpPr>
              <p:spPr bwMode="auto">
                <a:xfrm>
                  <a:off x="361" y="1907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7" name="Line 51"/>
                <p:cNvSpPr>
                  <a:spLocks noChangeShapeType="1"/>
                </p:cNvSpPr>
                <p:nvPr/>
              </p:nvSpPr>
              <p:spPr bwMode="auto">
                <a:xfrm>
                  <a:off x="361" y="1876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8" name="Line 52"/>
                <p:cNvSpPr>
                  <a:spLocks noChangeShapeType="1"/>
                </p:cNvSpPr>
                <p:nvPr/>
              </p:nvSpPr>
              <p:spPr bwMode="auto">
                <a:xfrm>
                  <a:off x="361" y="1845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49" name="Line 53"/>
                <p:cNvSpPr>
                  <a:spLocks noChangeShapeType="1"/>
                </p:cNvSpPr>
                <p:nvPr/>
              </p:nvSpPr>
              <p:spPr bwMode="auto">
                <a:xfrm>
                  <a:off x="361" y="1814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0" name="Line 54"/>
                <p:cNvSpPr>
                  <a:spLocks noChangeShapeType="1"/>
                </p:cNvSpPr>
                <p:nvPr/>
              </p:nvSpPr>
              <p:spPr bwMode="auto">
                <a:xfrm>
                  <a:off x="361" y="1782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1" name="Line 55"/>
                <p:cNvSpPr>
                  <a:spLocks noChangeShapeType="1"/>
                </p:cNvSpPr>
                <p:nvPr/>
              </p:nvSpPr>
              <p:spPr bwMode="auto">
                <a:xfrm>
                  <a:off x="361" y="1751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2" name="Line 56"/>
                <p:cNvSpPr>
                  <a:spLocks noChangeShapeType="1"/>
                </p:cNvSpPr>
                <p:nvPr/>
              </p:nvSpPr>
              <p:spPr bwMode="auto">
                <a:xfrm>
                  <a:off x="361" y="1720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3" name="Line 57"/>
                <p:cNvSpPr>
                  <a:spLocks noChangeShapeType="1"/>
                </p:cNvSpPr>
                <p:nvPr/>
              </p:nvSpPr>
              <p:spPr bwMode="auto">
                <a:xfrm>
                  <a:off x="361" y="1689"/>
                  <a:ext cx="17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4" name="Line 58"/>
                <p:cNvSpPr>
                  <a:spLocks noChangeShapeType="1"/>
                </p:cNvSpPr>
                <p:nvPr/>
              </p:nvSpPr>
              <p:spPr bwMode="auto">
                <a:xfrm>
                  <a:off x="361" y="3250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5" name="Line 59"/>
                <p:cNvSpPr>
                  <a:spLocks noChangeShapeType="1"/>
                </p:cNvSpPr>
                <p:nvPr/>
              </p:nvSpPr>
              <p:spPr bwMode="auto">
                <a:xfrm>
                  <a:off x="361" y="3094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6" name="Line 60"/>
                <p:cNvSpPr>
                  <a:spLocks noChangeShapeType="1"/>
                </p:cNvSpPr>
                <p:nvPr/>
              </p:nvSpPr>
              <p:spPr bwMode="auto">
                <a:xfrm>
                  <a:off x="361" y="2938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7" name="Line 61"/>
                <p:cNvSpPr>
                  <a:spLocks noChangeShapeType="1"/>
                </p:cNvSpPr>
                <p:nvPr/>
              </p:nvSpPr>
              <p:spPr bwMode="auto">
                <a:xfrm>
                  <a:off x="361" y="2782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8" name="Line 62"/>
                <p:cNvSpPr>
                  <a:spLocks noChangeShapeType="1"/>
                </p:cNvSpPr>
                <p:nvPr/>
              </p:nvSpPr>
              <p:spPr bwMode="auto">
                <a:xfrm>
                  <a:off x="361" y="2626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59" name="Line 63"/>
                <p:cNvSpPr>
                  <a:spLocks noChangeShapeType="1"/>
                </p:cNvSpPr>
                <p:nvPr/>
              </p:nvSpPr>
              <p:spPr bwMode="auto">
                <a:xfrm>
                  <a:off x="361" y="2469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0" name="Line 64"/>
                <p:cNvSpPr>
                  <a:spLocks noChangeShapeType="1"/>
                </p:cNvSpPr>
                <p:nvPr/>
              </p:nvSpPr>
              <p:spPr bwMode="auto">
                <a:xfrm>
                  <a:off x="361" y="2313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1" name="Line 65"/>
                <p:cNvSpPr>
                  <a:spLocks noChangeShapeType="1"/>
                </p:cNvSpPr>
                <p:nvPr/>
              </p:nvSpPr>
              <p:spPr bwMode="auto">
                <a:xfrm>
                  <a:off x="361" y="2157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2" name="Line 66"/>
                <p:cNvSpPr>
                  <a:spLocks noChangeShapeType="1"/>
                </p:cNvSpPr>
                <p:nvPr/>
              </p:nvSpPr>
              <p:spPr bwMode="auto">
                <a:xfrm>
                  <a:off x="361" y="2001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3" name="Line 67"/>
                <p:cNvSpPr>
                  <a:spLocks noChangeShapeType="1"/>
                </p:cNvSpPr>
                <p:nvPr/>
              </p:nvSpPr>
              <p:spPr bwMode="auto">
                <a:xfrm>
                  <a:off x="361" y="1845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4" name="Line 68"/>
                <p:cNvSpPr>
                  <a:spLocks noChangeShapeType="1"/>
                </p:cNvSpPr>
                <p:nvPr/>
              </p:nvSpPr>
              <p:spPr bwMode="auto">
                <a:xfrm>
                  <a:off x="361" y="1689"/>
                  <a:ext cx="22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5" name="Line 69"/>
                <p:cNvSpPr>
                  <a:spLocks noChangeShapeType="1"/>
                </p:cNvSpPr>
                <p:nvPr/>
              </p:nvSpPr>
              <p:spPr bwMode="auto">
                <a:xfrm>
                  <a:off x="361" y="3250"/>
                  <a:ext cx="1993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6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361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7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411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8" name="Line 72"/>
                <p:cNvSpPr>
                  <a:spLocks noChangeShapeType="1"/>
                </p:cNvSpPr>
                <p:nvPr/>
              </p:nvSpPr>
              <p:spPr bwMode="auto">
                <a:xfrm flipV="1">
                  <a:off x="461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69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511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0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561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1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610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2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660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3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710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4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760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5" name="Line 79"/>
                <p:cNvSpPr>
                  <a:spLocks noChangeShapeType="1"/>
                </p:cNvSpPr>
                <p:nvPr/>
              </p:nvSpPr>
              <p:spPr bwMode="auto">
                <a:xfrm flipV="1">
                  <a:off x="810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6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859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7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909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8" name="Line 82"/>
                <p:cNvSpPr>
                  <a:spLocks noChangeShapeType="1"/>
                </p:cNvSpPr>
                <p:nvPr/>
              </p:nvSpPr>
              <p:spPr bwMode="auto">
                <a:xfrm flipV="1">
                  <a:off x="959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79" name="Line 83"/>
                <p:cNvSpPr>
                  <a:spLocks noChangeShapeType="1"/>
                </p:cNvSpPr>
                <p:nvPr/>
              </p:nvSpPr>
              <p:spPr bwMode="auto">
                <a:xfrm flipV="1">
                  <a:off x="1009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0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1059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1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1108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2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1159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3" name="Line 87"/>
                <p:cNvSpPr>
                  <a:spLocks noChangeShapeType="1"/>
                </p:cNvSpPr>
                <p:nvPr/>
              </p:nvSpPr>
              <p:spPr bwMode="auto">
                <a:xfrm flipV="1">
                  <a:off x="1208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4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1258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5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1308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6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1357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7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1408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8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1457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89" name="Line 93"/>
                <p:cNvSpPr>
                  <a:spLocks noChangeShapeType="1"/>
                </p:cNvSpPr>
                <p:nvPr/>
              </p:nvSpPr>
              <p:spPr bwMode="auto">
                <a:xfrm flipV="1">
                  <a:off x="1507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0" name="Line 94"/>
                <p:cNvSpPr>
                  <a:spLocks noChangeShapeType="1"/>
                </p:cNvSpPr>
                <p:nvPr/>
              </p:nvSpPr>
              <p:spPr bwMode="auto">
                <a:xfrm flipV="1">
                  <a:off x="1557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1" name="Line 95"/>
                <p:cNvSpPr>
                  <a:spLocks noChangeShapeType="1"/>
                </p:cNvSpPr>
                <p:nvPr/>
              </p:nvSpPr>
              <p:spPr bwMode="auto">
                <a:xfrm flipV="1">
                  <a:off x="1607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2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1657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3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706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4" name="Line 98"/>
                <p:cNvSpPr>
                  <a:spLocks noChangeShapeType="1"/>
                </p:cNvSpPr>
                <p:nvPr/>
              </p:nvSpPr>
              <p:spPr bwMode="auto">
                <a:xfrm flipV="1">
                  <a:off x="1756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5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806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6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1856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7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1906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8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956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799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2005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0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2055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1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2105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2" name="Line 106"/>
                <p:cNvSpPr>
                  <a:spLocks noChangeShapeType="1"/>
                </p:cNvSpPr>
                <p:nvPr/>
              </p:nvSpPr>
              <p:spPr bwMode="auto">
                <a:xfrm flipV="1">
                  <a:off x="2155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3" name="Line 107"/>
                <p:cNvSpPr>
                  <a:spLocks noChangeShapeType="1"/>
                </p:cNvSpPr>
                <p:nvPr/>
              </p:nvSpPr>
              <p:spPr bwMode="auto">
                <a:xfrm flipV="1">
                  <a:off x="2205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4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2255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5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2305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6" name="Line 110"/>
                <p:cNvSpPr>
                  <a:spLocks noChangeShapeType="1"/>
                </p:cNvSpPr>
                <p:nvPr/>
              </p:nvSpPr>
              <p:spPr bwMode="auto">
                <a:xfrm flipV="1">
                  <a:off x="2354" y="3234"/>
                  <a:ext cx="1" cy="16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7" name="Line 111"/>
                <p:cNvSpPr>
                  <a:spLocks noChangeShapeType="1"/>
                </p:cNvSpPr>
                <p:nvPr/>
              </p:nvSpPr>
              <p:spPr bwMode="auto">
                <a:xfrm flipV="1">
                  <a:off x="361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8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610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09" name="Line 113"/>
                <p:cNvSpPr>
                  <a:spLocks noChangeShapeType="1"/>
                </p:cNvSpPr>
                <p:nvPr/>
              </p:nvSpPr>
              <p:spPr bwMode="auto">
                <a:xfrm flipV="1">
                  <a:off x="859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0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108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1" name="Line 115"/>
                <p:cNvSpPr>
                  <a:spLocks noChangeShapeType="1"/>
                </p:cNvSpPr>
                <p:nvPr/>
              </p:nvSpPr>
              <p:spPr bwMode="auto">
                <a:xfrm flipV="1">
                  <a:off x="1358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2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607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3" name="Line 117"/>
                <p:cNvSpPr>
                  <a:spLocks noChangeShapeType="1"/>
                </p:cNvSpPr>
                <p:nvPr/>
              </p:nvSpPr>
              <p:spPr bwMode="auto">
                <a:xfrm flipV="1">
                  <a:off x="1856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4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2105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5" name="Line 119"/>
                <p:cNvSpPr>
                  <a:spLocks noChangeShapeType="1"/>
                </p:cNvSpPr>
                <p:nvPr/>
              </p:nvSpPr>
              <p:spPr bwMode="auto">
                <a:xfrm flipV="1">
                  <a:off x="2354" y="3229"/>
                  <a:ext cx="1" cy="2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6" name="Line 120"/>
                <p:cNvSpPr>
                  <a:spLocks noChangeShapeType="1"/>
                </p:cNvSpPr>
                <p:nvPr/>
              </p:nvSpPr>
              <p:spPr bwMode="auto">
                <a:xfrm>
                  <a:off x="361" y="3250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7" name="Line 121"/>
                <p:cNvSpPr>
                  <a:spLocks noChangeShapeType="1"/>
                </p:cNvSpPr>
                <p:nvPr/>
              </p:nvSpPr>
              <p:spPr bwMode="auto">
                <a:xfrm>
                  <a:off x="361" y="3250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8" name="Freeform 122"/>
                <p:cNvSpPr>
                  <a:spLocks/>
                </p:cNvSpPr>
                <p:nvPr/>
              </p:nvSpPr>
              <p:spPr bwMode="auto">
                <a:xfrm>
                  <a:off x="361" y="3233"/>
                  <a:ext cx="1" cy="17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0" y="16"/>
                    </a:cxn>
                    <a:cxn ang="0">
                      <a:pos x="0" y="14"/>
                    </a:cxn>
                    <a:cxn ang="0">
                      <a:pos x="0" y="11"/>
                    </a:cxn>
                    <a:cxn ang="0">
                      <a:pos x="0" y="9"/>
                    </a:cxn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7">
                      <a:moveTo>
                        <a:pt x="0" y="17"/>
                      </a:move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1"/>
                      </a:lnTo>
                      <a:lnTo>
                        <a:pt x="0" y="9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19" name="Freeform 123"/>
                <p:cNvSpPr>
                  <a:spLocks/>
                </p:cNvSpPr>
                <p:nvPr/>
              </p:nvSpPr>
              <p:spPr bwMode="auto">
                <a:xfrm>
                  <a:off x="361" y="3231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0" name="Line 124"/>
                <p:cNvSpPr>
                  <a:spLocks noChangeShapeType="1"/>
                </p:cNvSpPr>
                <p:nvPr/>
              </p:nvSpPr>
              <p:spPr bwMode="auto">
                <a:xfrm>
                  <a:off x="361" y="3231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1" name="Freeform 125"/>
                <p:cNvSpPr>
                  <a:spLocks/>
                </p:cNvSpPr>
                <p:nvPr/>
              </p:nvSpPr>
              <p:spPr bwMode="auto">
                <a:xfrm>
                  <a:off x="361" y="3231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2" name="Line 126"/>
                <p:cNvSpPr>
                  <a:spLocks noChangeShapeType="1"/>
                </p:cNvSpPr>
                <p:nvPr/>
              </p:nvSpPr>
              <p:spPr bwMode="auto">
                <a:xfrm>
                  <a:off x="361" y="3231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3" name="Line 127"/>
                <p:cNvSpPr>
                  <a:spLocks noChangeShapeType="1"/>
                </p:cNvSpPr>
                <p:nvPr/>
              </p:nvSpPr>
              <p:spPr bwMode="auto">
                <a:xfrm>
                  <a:off x="361" y="3231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4" name="Freeform 128"/>
                <p:cNvSpPr>
                  <a:spLocks/>
                </p:cNvSpPr>
                <p:nvPr/>
              </p:nvSpPr>
              <p:spPr bwMode="auto">
                <a:xfrm>
                  <a:off x="361" y="3229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5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361" y="322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6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362" y="322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7" name="Freeform 131"/>
                <p:cNvSpPr>
                  <a:spLocks/>
                </p:cNvSpPr>
                <p:nvPr/>
              </p:nvSpPr>
              <p:spPr bwMode="auto">
                <a:xfrm>
                  <a:off x="362" y="322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8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362" y="321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29" name="Freeform 133"/>
                <p:cNvSpPr>
                  <a:spLocks/>
                </p:cNvSpPr>
                <p:nvPr/>
              </p:nvSpPr>
              <p:spPr bwMode="auto">
                <a:xfrm>
                  <a:off x="363" y="3217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0" name="Freeform 134"/>
                <p:cNvSpPr>
                  <a:spLocks/>
                </p:cNvSpPr>
                <p:nvPr/>
              </p:nvSpPr>
              <p:spPr bwMode="auto">
                <a:xfrm>
                  <a:off x="363" y="321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1" name="Freeform 135"/>
                <p:cNvSpPr>
                  <a:spLocks/>
                </p:cNvSpPr>
                <p:nvPr/>
              </p:nvSpPr>
              <p:spPr bwMode="auto">
                <a:xfrm>
                  <a:off x="363" y="3212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2" name="Line 136"/>
                <p:cNvSpPr>
                  <a:spLocks noChangeShapeType="1"/>
                </p:cNvSpPr>
                <p:nvPr/>
              </p:nvSpPr>
              <p:spPr bwMode="auto">
                <a:xfrm flipV="1">
                  <a:off x="364" y="320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3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364" y="320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4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364" y="320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5" name="Line 139"/>
                <p:cNvSpPr>
                  <a:spLocks noChangeShapeType="1"/>
                </p:cNvSpPr>
                <p:nvPr/>
              </p:nvSpPr>
              <p:spPr bwMode="auto">
                <a:xfrm flipV="1">
                  <a:off x="365" y="320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6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365" y="319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7" name="Freeform 141"/>
                <p:cNvSpPr>
                  <a:spLocks/>
                </p:cNvSpPr>
                <p:nvPr/>
              </p:nvSpPr>
              <p:spPr bwMode="auto">
                <a:xfrm>
                  <a:off x="365" y="319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8" name="Freeform 142"/>
                <p:cNvSpPr>
                  <a:spLocks/>
                </p:cNvSpPr>
                <p:nvPr/>
              </p:nvSpPr>
              <p:spPr bwMode="auto">
                <a:xfrm>
                  <a:off x="366" y="319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39" name="Freeform 143"/>
                <p:cNvSpPr>
                  <a:spLocks/>
                </p:cNvSpPr>
                <p:nvPr/>
              </p:nvSpPr>
              <p:spPr bwMode="auto">
                <a:xfrm>
                  <a:off x="366" y="319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0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366" y="318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1" name="Line 145"/>
                <p:cNvSpPr>
                  <a:spLocks noChangeShapeType="1"/>
                </p:cNvSpPr>
                <p:nvPr/>
              </p:nvSpPr>
              <p:spPr bwMode="auto">
                <a:xfrm flipV="1">
                  <a:off x="366" y="318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2" name="Line 146"/>
                <p:cNvSpPr>
                  <a:spLocks noChangeShapeType="1"/>
                </p:cNvSpPr>
                <p:nvPr/>
              </p:nvSpPr>
              <p:spPr bwMode="auto">
                <a:xfrm flipV="1">
                  <a:off x="367" y="318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3" name="Line 147"/>
                <p:cNvSpPr>
                  <a:spLocks noChangeShapeType="1"/>
                </p:cNvSpPr>
                <p:nvPr/>
              </p:nvSpPr>
              <p:spPr bwMode="auto">
                <a:xfrm flipV="1">
                  <a:off x="368" y="318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4" name="Line 148"/>
                <p:cNvSpPr>
                  <a:spLocks noChangeShapeType="1"/>
                </p:cNvSpPr>
                <p:nvPr/>
              </p:nvSpPr>
              <p:spPr bwMode="auto">
                <a:xfrm flipV="1">
                  <a:off x="368" y="317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5" name="Line 149"/>
                <p:cNvSpPr>
                  <a:spLocks noChangeShapeType="1"/>
                </p:cNvSpPr>
                <p:nvPr/>
              </p:nvSpPr>
              <p:spPr bwMode="auto">
                <a:xfrm flipV="1">
                  <a:off x="368" y="317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6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369" y="317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7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369" y="317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8" name="Line 152"/>
                <p:cNvSpPr>
                  <a:spLocks noChangeShapeType="1"/>
                </p:cNvSpPr>
                <p:nvPr/>
              </p:nvSpPr>
              <p:spPr bwMode="auto">
                <a:xfrm flipV="1">
                  <a:off x="369" y="316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49" name="Line 153"/>
                <p:cNvSpPr>
                  <a:spLocks noChangeShapeType="1"/>
                </p:cNvSpPr>
                <p:nvPr/>
              </p:nvSpPr>
              <p:spPr bwMode="auto">
                <a:xfrm flipV="1">
                  <a:off x="370" y="316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0" name="Freeform 154"/>
                <p:cNvSpPr>
                  <a:spLocks/>
                </p:cNvSpPr>
                <p:nvPr/>
              </p:nvSpPr>
              <p:spPr bwMode="auto">
                <a:xfrm>
                  <a:off x="370" y="3163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1" name="Freeform 155"/>
                <p:cNvSpPr>
                  <a:spLocks/>
                </p:cNvSpPr>
                <p:nvPr/>
              </p:nvSpPr>
              <p:spPr bwMode="auto">
                <a:xfrm>
                  <a:off x="370" y="3161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2" name="Freeform 156"/>
                <p:cNvSpPr>
                  <a:spLocks/>
                </p:cNvSpPr>
                <p:nvPr/>
              </p:nvSpPr>
              <p:spPr bwMode="auto">
                <a:xfrm>
                  <a:off x="370" y="3158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3" name="Freeform 157"/>
                <p:cNvSpPr>
                  <a:spLocks/>
                </p:cNvSpPr>
                <p:nvPr/>
              </p:nvSpPr>
              <p:spPr bwMode="auto">
                <a:xfrm>
                  <a:off x="371" y="3156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4" name="Line 158"/>
                <p:cNvSpPr>
                  <a:spLocks noChangeShapeType="1"/>
                </p:cNvSpPr>
                <p:nvPr/>
              </p:nvSpPr>
              <p:spPr bwMode="auto">
                <a:xfrm flipV="1">
                  <a:off x="371" y="315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5" name="Freeform 159"/>
                <p:cNvSpPr>
                  <a:spLocks/>
                </p:cNvSpPr>
                <p:nvPr/>
              </p:nvSpPr>
              <p:spPr bwMode="auto">
                <a:xfrm>
                  <a:off x="371" y="315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6" name="Line 160"/>
                <p:cNvSpPr>
                  <a:spLocks noChangeShapeType="1"/>
                </p:cNvSpPr>
                <p:nvPr/>
              </p:nvSpPr>
              <p:spPr bwMode="auto">
                <a:xfrm flipV="1">
                  <a:off x="372" y="314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7" name="Line 161"/>
                <p:cNvSpPr>
                  <a:spLocks noChangeShapeType="1"/>
                </p:cNvSpPr>
                <p:nvPr/>
              </p:nvSpPr>
              <p:spPr bwMode="auto">
                <a:xfrm flipV="1">
                  <a:off x="372" y="314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8" name="Line 162"/>
                <p:cNvSpPr>
                  <a:spLocks noChangeShapeType="1"/>
                </p:cNvSpPr>
                <p:nvPr/>
              </p:nvSpPr>
              <p:spPr bwMode="auto">
                <a:xfrm flipV="1">
                  <a:off x="372" y="314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59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373" y="314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0" name="Line 164"/>
                <p:cNvSpPr>
                  <a:spLocks noChangeShapeType="1"/>
                </p:cNvSpPr>
                <p:nvPr/>
              </p:nvSpPr>
              <p:spPr bwMode="auto">
                <a:xfrm flipV="1">
                  <a:off x="373" y="313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1" name="Freeform 165"/>
                <p:cNvSpPr>
                  <a:spLocks/>
                </p:cNvSpPr>
                <p:nvPr/>
              </p:nvSpPr>
              <p:spPr bwMode="auto">
                <a:xfrm>
                  <a:off x="373" y="313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2" name="Line 166"/>
                <p:cNvSpPr>
                  <a:spLocks noChangeShapeType="1"/>
                </p:cNvSpPr>
                <p:nvPr/>
              </p:nvSpPr>
              <p:spPr bwMode="auto">
                <a:xfrm flipV="1">
                  <a:off x="374" y="313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3" name="Line 167"/>
                <p:cNvSpPr>
                  <a:spLocks noChangeShapeType="1"/>
                </p:cNvSpPr>
                <p:nvPr/>
              </p:nvSpPr>
              <p:spPr bwMode="auto">
                <a:xfrm flipV="1">
                  <a:off x="374" y="313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4" name="Freeform 168"/>
                <p:cNvSpPr>
                  <a:spLocks/>
                </p:cNvSpPr>
                <p:nvPr/>
              </p:nvSpPr>
              <p:spPr bwMode="auto">
                <a:xfrm>
                  <a:off x="374" y="3128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5" name="Freeform 169"/>
                <p:cNvSpPr>
                  <a:spLocks/>
                </p:cNvSpPr>
                <p:nvPr/>
              </p:nvSpPr>
              <p:spPr bwMode="auto">
                <a:xfrm>
                  <a:off x="375" y="3125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6" name="Freeform 170"/>
                <p:cNvSpPr>
                  <a:spLocks/>
                </p:cNvSpPr>
                <p:nvPr/>
              </p:nvSpPr>
              <p:spPr bwMode="auto">
                <a:xfrm>
                  <a:off x="375" y="312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7" name="Freeform 171"/>
                <p:cNvSpPr>
                  <a:spLocks/>
                </p:cNvSpPr>
                <p:nvPr/>
              </p:nvSpPr>
              <p:spPr bwMode="auto">
                <a:xfrm>
                  <a:off x="375" y="312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8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376" y="311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69" name="Freeform 173"/>
                <p:cNvSpPr>
                  <a:spLocks/>
                </p:cNvSpPr>
                <p:nvPr/>
              </p:nvSpPr>
              <p:spPr bwMode="auto">
                <a:xfrm>
                  <a:off x="376" y="311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0" name="Freeform 174"/>
                <p:cNvSpPr>
                  <a:spLocks/>
                </p:cNvSpPr>
                <p:nvPr/>
              </p:nvSpPr>
              <p:spPr bwMode="auto">
                <a:xfrm>
                  <a:off x="377" y="311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1" name="Freeform 175"/>
                <p:cNvSpPr>
                  <a:spLocks/>
                </p:cNvSpPr>
                <p:nvPr/>
              </p:nvSpPr>
              <p:spPr bwMode="auto">
                <a:xfrm>
                  <a:off x="377" y="3110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2" name="Freeform 176"/>
                <p:cNvSpPr>
                  <a:spLocks/>
                </p:cNvSpPr>
                <p:nvPr/>
              </p:nvSpPr>
              <p:spPr bwMode="auto">
                <a:xfrm>
                  <a:off x="377" y="3107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3" name="Freeform 177"/>
                <p:cNvSpPr>
                  <a:spLocks/>
                </p:cNvSpPr>
                <p:nvPr/>
              </p:nvSpPr>
              <p:spPr bwMode="auto">
                <a:xfrm>
                  <a:off x="378" y="310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4" name="Line 178"/>
                <p:cNvSpPr>
                  <a:spLocks noChangeShapeType="1"/>
                </p:cNvSpPr>
                <p:nvPr/>
              </p:nvSpPr>
              <p:spPr bwMode="auto">
                <a:xfrm flipV="1">
                  <a:off x="378" y="310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5" name="Line 179"/>
                <p:cNvSpPr>
                  <a:spLocks noChangeShapeType="1"/>
                </p:cNvSpPr>
                <p:nvPr/>
              </p:nvSpPr>
              <p:spPr bwMode="auto">
                <a:xfrm flipV="1">
                  <a:off x="378" y="310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6" name="Line 180"/>
                <p:cNvSpPr>
                  <a:spLocks noChangeShapeType="1"/>
                </p:cNvSpPr>
                <p:nvPr/>
              </p:nvSpPr>
              <p:spPr bwMode="auto">
                <a:xfrm flipV="1">
                  <a:off x="379" y="309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7" name="Line 181"/>
                <p:cNvSpPr>
                  <a:spLocks noChangeShapeType="1"/>
                </p:cNvSpPr>
                <p:nvPr/>
              </p:nvSpPr>
              <p:spPr bwMode="auto">
                <a:xfrm flipV="1">
                  <a:off x="379" y="309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8" name="Freeform 182"/>
                <p:cNvSpPr>
                  <a:spLocks/>
                </p:cNvSpPr>
                <p:nvPr/>
              </p:nvSpPr>
              <p:spPr bwMode="auto">
                <a:xfrm>
                  <a:off x="379" y="309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79" name="Freeform 183"/>
                <p:cNvSpPr>
                  <a:spLocks/>
                </p:cNvSpPr>
                <p:nvPr/>
              </p:nvSpPr>
              <p:spPr bwMode="auto">
                <a:xfrm>
                  <a:off x="380" y="3090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0" name="Freeform 184"/>
                <p:cNvSpPr>
                  <a:spLocks/>
                </p:cNvSpPr>
                <p:nvPr/>
              </p:nvSpPr>
              <p:spPr bwMode="auto">
                <a:xfrm>
                  <a:off x="380" y="3087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1" name="Line 185"/>
                <p:cNvSpPr>
                  <a:spLocks noChangeShapeType="1"/>
                </p:cNvSpPr>
                <p:nvPr/>
              </p:nvSpPr>
              <p:spPr bwMode="auto">
                <a:xfrm flipV="1">
                  <a:off x="380" y="308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2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380" y="308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3" name="Line 187"/>
                <p:cNvSpPr>
                  <a:spLocks noChangeShapeType="1"/>
                </p:cNvSpPr>
                <p:nvPr/>
              </p:nvSpPr>
              <p:spPr bwMode="auto">
                <a:xfrm flipV="1">
                  <a:off x="381" y="308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4" name="Line 188"/>
                <p:cNvSpPr>
                  <a:spLocks noChangeShapeType="1"/>
                </p:cNvSpPr>
                <p:nvPr/>
              </p:nvSpPr>
              <p:spPr bwMode="auto">
                <a:xfrm flipV="1">
                  <a:off x="381" y="307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5" name="Line 189"/>
                <p:cNvSpPr>
                  <a:spLocks noChangeShapeType="1"/>
                </p:cNvSpPr>
                <p:nvPr/>
              </p:nvSpPr>
              <p:spPr bwMode="auto">
                <a:xfrm flipV="1">
                  <a:off x="381" y="307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6" name="Line 190"/>
                <p:cNvSpPr>
                  <a:spLocks noChangeShapeType="1"/>
                </p:cNvSpPr>
                <p:nvPr/>
              </p:nvSpPr>
              <p:spPr bwMode="auto">
                <a:xfrm flipV="1">
                  <a:off x="382" y="307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7" name="Line 191"/>
                <p:cNvSpPr>
                  <a:spLocks noChangeShapeType="1"/>
                </p:cNvSpPr>
                <p:nvPr/>
              </p:nvSpPr>
              <p:spPr bwMode="auto">
                <a:xfrm flipV="1">
                  <a:off x="382" y="307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8" name="Line 192"/>
                <p:cNvSpPr>
                  <a:spLocks noChangeShapeType="1"/>
                </p:cNvSpPr>
                <p:nvPr/>
              </p:nvSpPr>
              <p:spPr bwMode="auto">
                <a:xfrm flipV="1">
                  <a:off x="382" y="306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89" name="Line 193"/>
                <p:cNvSpPr>
                  <a:spLocks noChangeShapeType="1"/>
                </p:cNvSpPr>
                <p:nvPr/>
              </p:nvSpPr>
              <p:spPr bwMode="auto">
                <a:xfrm flipV="1">
                  <a:off x="383" y="306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0" name="Line 194"/>
                <p:cNvSpPr>
                  <a:spLocks noChangeShapeType="1"/>
                </p:cNvSpPr>
                <p:nvPr/>
              </p:nvSpPr>
              <p:spPr bwMode="auto">
                <a:xfrm flipV="1">
                  <a:off x="383" y="306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1" name="Freeform 195"/>
                <p:cNvSpPr>
                  <a:spLocks/>
                </p:cNvSpPr>
                <p:nvPr/>
              </p:nvSpPr>
              <p:spPr bwMode="auto">
                <a:xfrm>
                  <a:off x="383" y="305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2" name="Line 196"/>
                <p:cNvSpPr>
                  <a:spLocks noChangeShapeType="1"/>
                </p:cNvSpPr>
                <p:nvPr/>
              </p:nvSpPr>
              <p:spPr bwMode="auto">
                <a:xfrm flipV="1">
                  <a:off x="384" y="305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3" name="Line 197"/>
                <p:cNvSpPr>
                  <a:spLocks noChangeShapeType="1"/>
                </p:cNvSpPr>
                <p:nvPr/>
              </p:nvSpPr>
              <p:spPr bwMode="auto">
                <a:xfrm flipV="1">
                  <a:off x="384" y="305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4" name="Line 198"/>
                <p:cNvSpPr>
                  <a:spLocks noChangeShapeType="1"/>
                </p:cNvSpPr>
                <p:nvPr/>
              </p:nvSpPr>
              <p:spPr bwMode="auto">
                <a:xfrm flipV="1">
                  <a:off x="384" y="305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5" name="Line 199"/>
                <p:cNvSpPr>
                  <a:spLocks noChangeShapeType="1"/>
                </p:cNvSpPr>
                <p:nvPr/>
              </p:nvSpPr>
              <p:spPr bwMode="auto">
                <a:xfrm flipV="1">
                  <a:off x="385" y="304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6" name="Line 200"/>
                <p:cNvSpPr>
                  <a:spLocks noChangeShapeType="1"/>
                </p:cNvSpPr>
                <p:nvPr/>
              </p:nvSpPr>
              <p:spPr bwMode="auto">
                <a:xfrm flipV="1">
                  <a:off x="385" y="304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7" name="Freeform 201"/>
                <p:cNvSpPr>
                  <a:spLocks/>
                </p:cNvSpPr>
                <p:nvPr/>
              </p:nvSpPr>
              <p:spPr bwMode="auto">
                <a:xfrm>
                  <a:off x="386" y="304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8" name="Freeform 202"/>
                <p:cNvSpPr>
                  <a:spLocks/>
                </p:cNvSpPr>
                <p:nvPr/>
              </p:nvSpPr>
              <p:spPr bwMode="auto">
                <a:xfrm>
                  <a:off x="386" y="304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899" name="Line 203"/>
                <p:cNvSpPr>
                  <a:spLocks noChangeShapeType="1"/>
                </p:cNvSpPr>
                <p:nvPr/>
              </p:nvSpPr>
              <p:spPr bwMode="auto">
                <a:xfrm flipV="1">
                  <a:off x="386" y="303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6" name="Group 405"/>
              <p:cNvGrpSpPr>
                <a:grpSpLocks/>
              </p:cNvGrpSpPr>
              <p:nvPr/>
            </p:nvGrpSpPr>
            <p:grpSpPr bwMode="auto">
              <a:xfrm>
                <a:off x="387" y="2315"/>
                <a:ext cx="104" cy="724"/>
                <a:chOff x="387" y="2315"/>
                <a:chExt cx="104" cy="724"/>
              </a:xfrm>
            </p:grpSpPr>
            <p:sp>
              <p:nvSpPr>
                <p:cNvPr id="29901" name="Line 205"/>
                <p:cNvSpPr>
                  <a:spLocks noChangeShapeType="1"/>
                </p:cNvSpPr>
                <p:nvPr/>
              </p:nvSpPr>
              <p:spPr bwMode="auto">
                <a:xfrm flipV="1">
                  <a:off x="387" y="303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2" name="Line 206"/>
                <p:cNvSpPr>
                  <a:spLocks noChangeShapeType="1"/>
                </p:cNvSpPr>
                <p:nvPr/>
              </p:nvSpPr>
              <p:spPr bwMode="auto">
                <a:xfrm flipV="1">
                  <a:off x="387" y="303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3" name="Freeform 207"/>
                <p:cNvSpPr>
                  <a:spLocks/>
                </p:cNvSpPr>
                <p:nvPr/>
              </p:nvSpPr>
              <p:spPr bwMode="auto">
                <a:xfrm>
                  <a:off x="387" y="303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4" name="Line 208"/>
                <p:cNvSpPr>
                  <a:spLocks noChangeShapeType="1"/>
                </p:cNvSpPr>
                <p:nvPr/>
              </p:nvSpPr>
              <p:spPr bwMode="auto">
                <a:xfrm flipV="1">
                  <a:off x="388" y="303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5" name="Line 209"/>
                <p:cNvSpPr>
                  <a:spLocks noChangeShapeType="1"/>
                </p:cNvSpPr>
                <p:nvPr/>
              </p:nvSpPr>
              <p:spPr bwMode="auto">
                <a:xfrm flipV="1">
                  <a:off x="388" y="302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6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388" y="302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7" name="Line 211"/>
                <p:cNvSpPr>
                  <a:spLocks noChangeShapeType="1"/>
                </p:cNvSpPr>
                <p:nvPr/>
              </p:nvSpPr>
              <p:spPr bwMode="auto">
                <a:xfrm flipV="1">
                  <a:off x="389" y="302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8" name="Line 212"/>
                <p:cNvSpPr>
                  <a:spLocks noChangeShapeType="1"/>
                </p:cNvSpPr>
                <p:nvPr/>
              </p:nvSpPr>
              <p:spPr bwMode="auto">
                <a:xfrm flipV="1">
                  <a:off x="389" y="302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09" name="Line 213"/>
                <p:cNvSpPr>
                  <a:spLocks noChangeShapeType="1"/>
                </p:cNvSpPr>
                <p:nvPr/>
              </p:nvSpPr>
              <p:spPr bwMode="auto">
                <a:xfrm flipV="1">
                  <a:off x="389" y="301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0" name="Line 214"/>
                <p:cNvSpPr>
                  <a:spLocks noChangeShapeType="1"/>
                </p:cNvSpPr>
                <p:nvPr/>
              </p:nvSpPr>
              <p:spPr bwMode="auto">
                <a:xfrm flipV="1">
                  <a:off x="390" y="301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1" name="Freeform 215"/>
                <p:cNvSpPr>
                  <a:spLocks/>
                </p:cNvSpPr>
                <p:nvPr/>
              </p:nvSpPr>
              <p:spPr bwMode="auto">
                <a:xfrm>
                  <a:off x="390" y="3012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2" name="Freeform 216"/>
                <p:cNvSpPr>
                  <a:spLocks/>
                </p:cNvSpPr>
                <p:nvPr/>
              </p:nvSpPr>
              <p:spPr bwMode="auto">
                <a:xfrm>
                  <a:off x="390" y="300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3" name="Freeform 217"/>
                <p:cNvSpPr>
                  <a:spLocks/>
                </p:cNvSpPr>
                <p:nvPr/>
              </p:nvSpPr>
              <p:spPr bwMode="auto">
                <a:xfrm>
                  <a:off x="391" y="3007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4" name="Freeform 218"/>
                <p:cNvSpPr>
                  <a:spLocks/>
                </p:cNvSpPr>
                <p:nvPr/>
              </p:nvSpPr>
              <p:spPr bwMode="auto">
                <a:xfrm>
                  <a:off x="391" y="300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5" name="Line 219"/>
                <p:cNvSpPr>
                  <a:spLocks noChangeShapeType="1"/>
                </p:cNvSpPr>
                <p:nvPr/>
              </p:nvSpPr>
              <p:spPr bwMode="auto">
                <a:xfrm flipV="1">
                  <a:off x="391" y="300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6" name="Line 220"/>
                <p:cNvSpPr>
                  <a:spLocks noChangeShapeType="1"/>
                </p:cNvSpPr>
                <p:nvPr/>
              </p:nvSpPr>
              <p:spPr bwMode="auto">
                <a:xfrm flipV="1">
                  <a:off x="391" y="300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7" name="Line 221"/>
                <p:cNvSpPr>
                  <a:spLocks noChangeShapeType="1"/>
                </p:cNvSpPr>
                <p:nvPr/>
              </p:nvSpPr>
              <p:spPr bwMode="auto">
                <a:xfrm flipV="1">
                  <a:off x="392" y="299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8" name="Line 222"/>
                <p:cNvSpPr>
                  <a:spLocks noChangeShapeType="1"/>
                </p:cNvSpPr>
                <p:nvPr/>
              </p:nvSpPr>
              <p:spPr bwMode="auto">
                <a:xfrm flipV="1">
                  <a:off x="392" y="299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19" name="Line 223"/>
                <p:cNvSpPr>
                  <a:spLocks noChangeShapeType="1"/>
                </p:cNvSpPr>
                <p:nvPr/>
              </p:nvSpPr>
              <p:spPr bwMode="auto">
                <a:xfrm flipV="1">
                  <a:off x="392" y="299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0" name="Line 224"/>
                <p:cNvSpPr>
                  <a:spLocks noChangeShapeType="1"/>
                </p:cNvSpPr>
                <p:nvPr/>
              </p:nvSpPr>
              <p:spPr bwMode="auto">
                <a:xfrm flipV="1">
                  <a:off x="393" y="299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1" name="Line 225"/>
                <p:cNvSpPr>
                  <a:spLocks noChangeShapeType="1"/>
                </p:cNvSpPr>
                <p:nvPr/>
              </p:nvSpPr>
              <p:spPr bwMode="auto">
                <a:xfrm flipV="1">
                  <a:off x="393" y="298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2" name="Freeform 226"/>
                <p:cNvSpPr>
                  <a:spLocks/>
                </p:cNvSpPr>
                <p:nvPr/>
              </p:nvSpPr>
              <p:spPr bwMode="auto">
                <a:xfrm>
                  <a:off x="393" y="2985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3" name="Line 227"/>
                <p:cNvSpPr>
                  <a:spLocks noChangeShapeType="1"/>
                </p:cNvSpPr>
                <p:nvPr/>
              </p:nvSpPr>
              <p:spPr bwMode="auto">
                <a:xfrm flipV="1">
                  <a:off x="394" y="298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4" name="Line 228"/>
                <p:cNvSpPr>
                  <a:spLocks noChangeShapeType="1"/>
                </p:cNvSpPr>
                <p:nvPr/>
              </p:nvSpPr>
              <p:spPr bwMode="auto">
                <a:xfrm flipV="1">
                  <a:off x="394" y="298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5" name="Line 229"/>
                <p:cNvSpPr>
                  <a:spLocks noChangeShapeType="1"/>
                </p:cNvSpPr>
                <p:nvPr/>
              </p:nvSpPr>
              <p:spPr bwMode="auto">
                <a:xfrm flipV="1">
                  <a:off x="394" y="297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6" name="Line 230"/>
                <p:cNvSpPr>
                  <a:spLocks noChangeShapeType="1"/>
                </p:cNvSpPr>
                <p:nvPr/>
              </p:nvSpPr>
              <p:spPr bwMode="auto">
                <a:xfrm flipV="1">
                  <a:off x="395" y="297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7" name="Line 231"/>
                <p:cNvSpPr>
                  <a:spLocks noChangeShapeType="1"/>
                </p:cNvSpPr>
                <p:nvPr/>
              </p:nvSpPr>
              <p:spPr bwMode="auto">
                <a:xfrm flipV="1">
                  <a:off x="395" y="297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8" name="Line 232"/>
                <p:cNvSpPr>
                  <a:spLocks noChangeShapeType="1"/>
                </p:cNvSpPr>
                <p:nvPr/>
              </p:nvSpPr>
              <p:spPr bwMode="auto">
                <a:xfrm flipV="1">
                  <a:off x="396" y="297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29" name="Line 233"/>
                <p:cNvSpPr>
                  <a:spLocks noChangeShapeType="1"/>
                </p:cNvSpPr>
                <p:nvPr/>
              </p:nvSpPr>
              <p:spPr bwMode="auto">
                <a:xfrm flipV="1">
                  <a:off x="396" y="296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0" name="Line 234"/>
                <p:cNvSpPr>
                  <a:spLocks noChangeShapeType="1"/>
                </p:cNvSpPr>
                <p:nvPr/>
              </p:nvSpPr>
              <p:spPr bwMode="auto">
                <a:xfrm flipV="1">
                  <a:off x="396" y="296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1" name="Freeform 235"/>
                <p:cNvSpPr>
                  <a:spLocks/>
                </p:cNvSpPr>
                <p:nvPr/>
              </p:nvSpPr>
              <p:spPr bwMode="auto">
                <a:xfrm>
                  <a:off x="397" y="296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2" name="Freeform 236"/>
                <p:cNvSpPr>
                  <a:spLocks/>
                </p:cNvSpPr>
                <p:nvPr/>
              </p:nvSpPr>
              <p:spPr bwMode="auto">
                <a:xfrm>
                  <a:off x="397" y="296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3" name="Freeform 237"/>
                <p:cNvSpPr>
                  <a:spLocks/>
                </p:cNvSpPr>
                <p:nvPr/>
              </p:nvSpPr>
              <p:spPr bwMode="auto">
                <a:xfrm>
                  <a:off x="397" y="2958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4" name="Line 238"/>
                <p:cNvSpPr>
                  <a:spLocks noChangeShapeType="1"/>
                </p:cNvSpPr>
                <p:nvPr/>
              </p:nvSpPr>
              <p:spPr bwMode="auto">
                <a:xfrm flipV="1">
                  <a:off x="398" y="295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5" name="Line 239"/>
                <p:cNvSpPr>
                  <a:spLocks noChangeShapeType="1"/>
                </p:cNvSpPr>
                <p:nvPr/>
              </p:nvSpPr>
              <p:spPr bwMode="auto">
                <a:xfrm flipV="1">
                  <a:off x="398" y="295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6" name="Line 240"/>
                <p:cNvSpPr>
                  <a:spLocks noChangeShapeType="1"/>
                </p:cNvSpPr>
                <p:nvPr/>
              </p:nvSpPr>
              <p:spPr bwMode="auto">
                <a:xfrm flipV="1">
                  <a:off x="398" y="295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7" name="Line 241"/>
                <p:cNvSpPr>
                  <a:spLocks noChangeShapeType="1"/>
                </p:cNvSpPr>
                <p:nvPr/>
              </p:nvSpPr>
              <p:spPr bwMode="auto">
                <a:xfrm flipV="1">
                  <a:off x="399" y="294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8" name="Line 242"/>
                <p:cNvSpPr>
                  <a:spLocks noChangeShapeType="1"/>
                </p:cNvSpPr>
                <p:nvPr/>
              </p:nvSpPr>
              <p:spPr bwMode="auto">
                <a:xfrm flipV="1">
                  <a:off x="399" y="294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39" name="Line 243"/>
                <p:cNvSpPr>
                  <a:spLocks noChangeShapeType="1"/>
                </p:cNvSpPr>
                <p:nvPr/>
              </p:nvSpPr>
              <p:spPr bwMode="auto">
                <a:xfrm flipV="1">
                  <a:off x="399" y="294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0" name="Line 244"/>
                <p:cNvSpPr>
                  <a:spLocks noChangeShapeType="1"/>
                </p:cNvSpPr>
                <p:nvPr/>
              </p:nvSpPr>
              <p:spPr bwMode="auto">
                <a:xfrm flipV="1">
                  <a:off x="400" y="294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1" name="Line 245"/>
                <p:cNvSpPr>
                  <a:spLocks noChangeShapeType="1"/>
                </p:cNvSpPr>
                <p:nvPr/>
              </p:nvSpPr>
              <p:spPr bwMode="auto">
                <a:xfrm flipV="1">
                  <a:off x="400" y="293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2" name="Line 246"/>
                <p:cNvSpPr>
                  <a:spLocks noChangeShapeType="1"/>
                </p:cNvSpPr>
                <p:nvPr/>
              </p:nvSpPr>
              <p:spPr bwMode="auto">
                <a:xfrm flipV="1">
                  <a:off x="400" y="293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3" name="Line 247"/>
                <p:cNvSpPr>
                  <a:spLocks noChangeShapeType="1"/>
                </p:cNvSpPr>
                <p:nvPr/>
              </p:nvSpPr>
              <p:spPr bwMode="auto">
                <a:xfrm flipV="1">
                  <a:off x="401" y="293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4" name="Freeform 248"/>
                <p:cNvSpPr>
                  <a:spLocks/>
                </p:cNvSpPr>
                <p:nvPr/>
              </p:nvSpPr>
              <p:spPr bwMode="auto">
                <a:xfrm>
                  <a:off x="401" y="293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5" name="Line 249"/>
                <p:cNvSpPr>
                  <a:spLocks noChangeShapeType="1"/>
                </p:cNvSpPr>
                <p:nvPr/>
              </p:nvSpPr>
              <p:spPr bwMode="auto">
                <a:xfrm flipV="1">
                  <a:off x="401" y="292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6" name="Freeform 250"/>
                <p:cNvSpPr>
                  <a:spLocks/>
                </p:cNvSpPr>
                <p:nvPr/>
              </p:nvSpPr>
              <p:spPr bwMode="auto">
                <a:xfrm>
                  <a:off x="401" y="292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7" name="Freeform 251"/>
                <p:cNvSpPr>
                  <a:spLocks/>
                </p:cNvSpPr>
                <p:nvPr/>
              </p:nvSpPr>
              <p:spPr bwMode="auto">
                <a:xfrm>
                  <a:off x="402" y="2923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8" name="Freeform 252"/>
                <p:cNvSpPr>
                  <a:spLocks/>
                </p:cNvSpPr>
                <p:nvPr/>
              </p:nvSpPr>
              <p:spPr bwMode="auto">
                <a:xfrm>
                  <a:off x="402" y="2921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49" name="Line 253"/>
                <p:cNvSpPr>
                  <a:spLocks noChangeShapeType="1"/>
                </p:cNvSpPr>
                <p:nvPr/>
              </p:nvSpPr>
              <p:spPr bwMode="auto">
                <a:xfrm flipV="1">
                  <a:off x="402" y="291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0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403" y="291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1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403" y="291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2" name="Line 256"/>
                <p:cNvSpPr>
                  <a:spLocks noChangeShapeType="1"/>
                </p:cNvSpPr>
                <p:nvPr/>
              </p:nvSpPr>
              <p:spPr bwMode="auto">
                <a:xfrm flipV="1">
                  <a:off x="403" y="291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3" name="Line 257"/>
                <p:cNvSpPr>
                  <a:spLocks noChangeShapeType="1"/>
                </p:cNvSpPr>
                <p:nvPr/>
              </p:nvSpPr>
              <p:spPr bwMode="auto">
                <a:xfrm flipV="1">
                  <a:off x="404" y="290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4" name="Line 258"/>
                <p:cNvSpPr>
                  <a:spLocks noChangeShapeType="1"/>
                </p:cNvSpPr>
                <p:nvPr/>
              </p:nvSpPr>
              <p:spPr bwMode="auto">
                <a:xfrm flipV="1">
                  <a:off x="405" y="290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5" name="Freeform 259"/>
                <p:cNvSpPr>
                  <a:spLocks/>
                </p:cNvSpPr>
                <p:nvPr/>
              </p:nvSpPr>
              <p:spPr bwMode="auto">
                <a:xfrm>
                  <a:off x="405" y="290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6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405" y="290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7" name="Line 261"/>
                <p:cNvSpPr>
                  <a:spLocks noChangeShapeType="1"/>
                </p:cNvSpPr>
                <p:nvPr/>
              </p:nvSpPr>
              <p:spPr bwMode="auto">
                <a:xfrm flipV="1">
                  <a:off x="405" y="289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8" name="Line 262"/>
                <p:cNvSpPr>
                  <a:spLocks noChangeShapeType="1"/>
                </p:cNvSpPr>
                <p:nvPr/>
              </p:nvSpPr>
              <p:spPr bwMode="auto">
                <a:xfrm flipV="1">
                  <a:off x="406" y="289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59" name="Line 263"/>
                <p:cNvSpPr>
                  <a:spLocks noChangeShapeType="1"/>
                </p:cNvSpPr>
                <p:nvPr/>
              </p:nvSpPr>
              <p:spPr bwMode="auto">
                <a:xfrm flipV="1">
                  <a:off x="406" y="289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0" name="Line 264"/>
                <p:cNvSpPr>
                  <a:spLocks noChangeShapeType="1"/>
                </p:cNvSpPr>
                <p:nvPr/>
              </p:nvSpPr>
              <p:spPr bwMode="auto">
                <a:xfrm flipV="1">
                  <a:off x="406" y="289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1" name="Line 265"/>
                <p:cNvSpPr>
                  <a:spLocks noChangeShapeType="1"/>
                </p:cNvSpPr>
                <p:nvPr/>
              </p:nvSpPr>
              <p:spPr bwMode="auto">
                <a:xfrm flipV="1">
                  <a:off x="407" y="289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2" name="Line 266"/>
                <p:cNvSpPr>
                  <a:spLocks noChangeShapeType="1"/>
                </p:cNvSpPr>
                <p:nvPr/>
              </p:nvSpPr>
              <p:spPr bwMode="auto">
                <a:xfrm flipV="1">
                  <a:off x="407" y="288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3" name="Freeform 267"/>
                <p:cNvSpPr>
                  <a:spLocks/>
                </p:cNvSpPr>
                <p:nvPr/>
              </p:nvSpPr>
              <p:spPr bwMode="auto">
                <a:xfrm>
                  <a:off x="407" y="288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4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408" y="288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5" name="Line 269"/>
                <p:cNvSpPr>
                  <a:spLocks noChangeShapeType="1"/>
                </p:cNvSpPr>
                <p:nvPr/>
              </p:nvSpPr>
              <p:spPr bwMode="auto">
                <a:xfrm flipV="1">
                  <a:off x="408" y="288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6" name="Line 270"/>
                <p:cNvSpPr>
                  <a:spLocks noChangeShapeType="1"/>
                </p:cNvSpPr>
                <p:nvPr/>
              </p:nvSpPr>
              <p:spPr bwMode="auto">
                <a:xfrm flipV="1">
                  <a:off x="408" y="287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7" name="Line 271"/>
                <p:cNvSpPr>
                  <a:spLocks noChangeShapeType="1"/>
                </p:cNvSpPr>
                <p:nvPr/>
              </p:nvSpPr>
              <p:spPr bwMode="auto">
                <a:xfrm flipV="1">
                  <a:off x="409" y="287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8" name="Line 272"/>
                <p:cNvSpPr>
                  <a:spLocks noChangeShapeType="1"/>
                </p:cNvSpPr>
                <p:nvPr/>
              </p:nvSpPr>
              <p:spPr bwMode="auto">
                <a:xfrm flipV="1">
                  <a:off x="409" y="287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69" name="Line 273"/>
                <p:cNvSpPr>
                  <a:spLocks noChangeShapeType="1"/>
                </p:cNvSpPr>
                <p:nvPr/>
              </p:nvSpPr>
              <p:spPr bwMode="auto">
                <a:xfrm flipV="1">
                  <a:off x="409" y="287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0" name="Line 274"/>
                <p:cNvSpPr>
                  <a:spLocks noChangeShapeType="1"/>
                </p:cNvSpPr>
                <p:nvPr/>
              </p:nvSpPr>
              <p:spPr bwMode="auto">
                <a:xfrm flipV="1">
                  <a:off x="410" y="286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410" y="286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2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410" y="286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3" name="Line 277"/>
                <p:cNvSpPr>
                  <a:spLocks noChangeShapeType="1"/>
                </p:cNvSpPr>
                <p:nvPr/>
              </p:nvSpPr>
              <p:spPr bwMode="auto">
                <a:xfrm flipV="1">
                  <a:off x="411" y="286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4" name="Freeform 278"/>
                <p:cNvSpPr>
                  <a:spLocks/>
                </p:cNvSpPr>
                <p:nvPr/>
              </p:nvSpPr>
              <p:spPr bwMode="auto">
                <a:xfrm>
                  <a:off x="411" y="2858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5" name="Line 279"/>
                <p:cNvSpPr>
                  <a:spLocks noChangeShapeType="1"/>
                </p:cNvSpPr>
                <p:nvPr/>
              </p:nvSpPr>
              <p:spPr bwMode="auto">
                <a:xfrm flipV="1">
                  <a:off x="411" y="285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411" y="285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412" y="285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412" y="284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79" name="Line 283"/>
                <p:cNvSpPr>
                  <a:spLocks noChangeShapeType="1"/>
                </p:cNvSpPr>
                <p:nvPr/>
              </p:nvSpPr>
              <p:spPr bwMode="auto">
                <a:xfrm flipV="1">
                  <a:off x="412" y="284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0" name="Freeform 284"/>
                <p:cNvSpPr>
                  <a:spLocks/>
                </p:cNvSpPr>
                <p:nvPr/>
              </p:nvSpPr>
              <p:spPr bwMode="auto">
                <a:xfrm>
                  <a:off x="413" y="284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1" name="Freeform 285"/>
                <p:cNvSpPr>
                  <a:spLocks/>
                </p:cNvSpPr>
                <p:nvPr/>
              </p:nvSpPr>
              <p:spPr bwMode="auto">
                <a:xfrm>
                  <a:off x="414" y="284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2" name="Freeform 286"/>
                <p:cNvSpPr>
                  <a:spLocks/>
                </p:cNvSpPr>
                <p:nvPr/>
              </p:nvSpPr>
              <p:spPr bwMode="auto">
                <a:xfrm>
                  <a:off x="414" y="2839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3" name="Line 287"/>
                <p:cNvSpPr>
                  <a:spLocks noChangeShapeType="1"/>
                </p:cNvSpPr>
                <p:nvPr/>
              </p:nvSpPr>
              <p:spPr bwMode="auto">
                <a:xfrm flipV="1">
                  <a:off x="414" y="283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4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415" y="283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5" name="Freeform 289"/>
                <p:cNvSpPr>
                  <a:spLocks/>
                </p:cNvSpPr>
                <p:nvPr/>
              </p:nvSpPr>
              <p:spPr bwMode="auto">
                <a:xfrm>
                  <a:off x="415" y="2831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6" name="Line 290"/>
                <p:cNvSpPr>
                  <a:spLocks noChangeShapeType="1"/>
                </p:cNvSpPr>
                <p:nvPr/>
              </p:nvSpPr>
              <p:spPr bwMode="auto">
                <a:xfrm flipV="1">
                  <a:off x="415" y="282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7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415" y="282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8" name="Line 292"/>
                <p:cNvSpPr>
                  <a:spLocks noChangeShapeType="1"/>
                </p:cNvSpPr>
                <p:nvPr/>
              </p:nvSpPr>
              <p:spPr bwMode="auto">
                <a:xfrm flipV="1">
                  <a:off x="416" y="282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89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416" y="282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0" name="Line 294"/>
                <p:cNvSpPr>
                  <a:spLocks noChangeShapeType="1"/>
                </p:cNvSpPr>
                <p:nvPr/>
              </p:nvSpPr>
              <p:spPr bwMode="auto">
                <a:xfrm flipV="1">
                  <a:off x="416" y="281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1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417" y="281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2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417" y="281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3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417" y="281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4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418" y="280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5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418" y="280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6" name="Freeform 300"/>
                <p:cNvSpPr>
                  <a:spLocks/>
                </p:cNvSpPr>
                <p:nvPr/>
              </p:nvSpPr>
              <p:spPr bwMode="auto">
                <a:xfrm>
                  <a:off x="418" y="280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7" name="Freeform 301"/>
                <p:cNvSpPr>
                  <a:spLocks/>
                </p:cNvSpPr>
                <p:nvPr/>
              </p:nvSpPr>
              <p:spPr bwMode="auto">
                <a:xfrm>
                  <a:off x="419" y="280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8" name="Freeform 302"/>
                <p:cNvSpPr>
                  <a:spLocks/>
                </p:cNvSpPr>
                <p:nvPr/>
              </p:nvSpPr>
              <p:spPr bwMode="auto">
                <a:xfrm>
                  <a:off x="419" y="2800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99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419" y="279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0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420" y="279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1" name="Line 305"/>
                <p:cNvSpPr>
                  <a:spLocks noChangeShapeType="1"/>
                </p:cNvSpPr>
                <p:nvPr/>
              </p:nvSpPr>
              <p:spPr bwMode="auto">
                <a:xfrm flipV="1">
                  <a:off x="420" y="279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2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420" y="279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3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421" y="278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4" name="Line 308"/>
                <p:cNvSpPr>
                  <a:spLocks noChangeShapeType="1"/>
                </p:cNvSpPr>
                <p:nvPr/>
              </p:nvSpPr>
              <p:spPr bwMode="auto">
                <a:xfrm flipV="1">
                  <a:off x="421" y="278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5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421" y="278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6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422" y="278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7" name="Freeform 311"/>
                <p:cNvSpPr>
                  <a:spLocks/>
                </p:cNvSpPr>
                <p:nvPr/>
              </p:nvSpPr>
              <p:spPr bwMode="auto">
                <a:xfrm>
                  <a:off x="422" y="2778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8" name="Line 312"/>
                <p:cNvSpPr>
                  <a:spLocks noChangeShapeType="1"/>
                </p:cNvSpPr>
                <p:nvPr/>
              </p:nvSpPr>
              <p:spPr bwMode="auto">
                <a:xfrm flipV="1">
                  <a:off x="423" y="277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09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423" y="277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0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423" y="277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1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424" y="276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2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424" y="276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3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424" y="276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4" name="Line 318"/>
                <p:cNvSpPr>
                  <a:spLocks noChangeShapeType="1"/>
                </p:cNvSpPr>
                <p:nvPr/>
              </p:nvSpPr>
              <p:spPr bwMode="auto">
                <a:xfrm flipV="1">
                  <a:off x="425" y="276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5" name="Freeform 319"/>
                <p:cNvSpPr>
                  <a:spLocks/>
                </p:cNvSpPr>
                <p:nvPr/>
              </p:nvSpPr>
              <p:spPr bwMode="auto">
                <a:xfrm>
                  <a:off x="425" y="2759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6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25" y="275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7" name="Line 321"/>
                <p:cNvSpPr>
                  <a:spLocks noChangeShapeType="1"/>
                </p:cNvSpPr>
                <p:nvPr/>
              </p:nvSpPr>
              <p:spPr bwMode="auto">
                <a:xfrm flipV="1">
                  <a:off x="425" y="275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8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426" y="275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19" name="Line 323"/>
                <p:cNvSpPr>
                  <a:spLocks noChangeShapeType="1"/>
                </p:cNvSpPr>
                <p:nvPr/>
              </p:nvSpPr>
              <p:spPr bwMode="auto">
                <a:xfrm flipV="1">
                  <a:off x="426" y="274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0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426" y="274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1" name="Line 325"/>
                <p:cNvSpPr>
                  <a:spLocks noChangeShapeType="1"/>
                </p:cNvSpPr>
                <p:nvPr/>
              </p:nvSpPr>
              <p:spPr bwMode="auto">
                <a:xfrm flipV="1">
                  <a:off x="427" y="274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2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427" y="274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3" name="Line 327"/>
                <p:cNvSpPr>
                  <a:spLocks noChangeShapeType="1"/>
                </p:cNvSpPr>
                <p:nvPr/>
              </p:nvSpPr>
              <p:spPr bwMode="auto">
                <a:xfrm flipV="1">
                  <a:off x="427" y="273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4" name="Line 328"/>
                <p:cNvSpPr>
                  <a:spLocks noChangeShapeType="1"/>
                </p:cNvSpPr>
                <p:nvPr/>
              </p:nvSpPr>
              <p:spPr bwMode="auto">
                <a:xfrm flipV="1">
                  <a:off x="428" y="273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5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428" y="273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6" name="Freeform 330"/>
                <p:cNvSpPr>
                  <a:spLocks/>
                </p:cNvSpPr>
                <p:nvPr/>
              </p:nvSpPr>
              <p:spPr bwMode="auto">
                <a:xfrm>
                  <a:off x="428" y="2732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7" name="Line 331"/>
                <p:cNvSpPr>
                  <a:spLocks noChangeShapeType="1"/>
                </p:cNvSpPr>
                <p:nvPr/>
              </p:nvSpPr>
              <p:spPr bwMode="auto">
                <a:xfrm flipV="1">
                  <a:off x="429" y="273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8" name="Line 332"/>
                <p:cNvSpPr>
                  <a:spLocks noChangeShapeType="1"/>
                </p:cNvSpPr>
                <p:nvPr/>
              </p:nvSpPr>
              <p:spPr bwMode="auto">
                <a:xfrm flipV="1">
                  <a:off x="429" y="272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29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429" y="272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0" name="Line 334"/>
                <p:cNvSpPr>
                  <a:spLocks noChangeShapeType="1"/>
                </p:cNvSpPr>
                <p:nvPr/>
              </p:nvSpPr>
              <p:spPr bwMode="auto">
                <a:xfrm flipV="1">
                  <a:off x="430" y="272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1" name="Line 335"/>
                <p:cNvSpPr>
                  <a:spLocks noChangeShapeType="1"/>
                </p:cNvSpPr>
                <p:nvPr/>
              </p:nvSpPr>
              <p:spPr bwMode="auto">
                <a:xfrm flipV="1">
                  <a:off x="430" y="272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2" name="Line 336"/>
                <p:cNvSpPr>
                  <a:spLocks noChangeShapeType="1"/>
                </p:cNvSpPr>
                <p:nvPr/>
              </p:nvSpPr>
              <p:spPr bwMode="auto">
                <a:xfrm flipV="1">
                  <a:off x="430" y="271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3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431" y="271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4" name="Line 338"/>
                <p:cNvSpPr>
                  <a:spLocks noChangeShapeType="1"/>
                </p:cNvSpPr>
                <p:nvPr/>
              </p:nvSpPr>
              <p:spPr bwMode="auto">
                <a:xfrm flipV="1">
                  <a:off x="431" y="271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5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432" y="271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6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432" y="270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7" name="Freeform 341"/>
                <p:cNvSpPr>
                  <a:spLocks/>
                </p:cNvSpPr>
                <p:nvPr/>
              </p:nvSpPr>
              <p:spPr bwMode="auto">
                <a:xfrm>
                  <a:off x="432" y="2706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8" name="Freeform 342"/>
                <p:cNvSpPr>
                  <a:spLocks/>
                </p:cNvSpPr>
                <p:nvPr/>
              </p:nvSpPr>
              <p:spPr bwMode="auto">
                <a:xfrm>
                  <a:off x="433" y="2703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39" name="Freeform 343"/>
                <p:cNvSpPr>
                  <a:spLocks/>
                </p:cNvSpPr>
                <p:nvPr/>
              </p:nvSpPr>
              <p:spPr bwMode="auto">
                <a:xfrm>
                  <a:off x="433" y="270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0" name="Freeform 344"/>
                <p:cNvSpPr>
                  <a:spLocks/>
                </p:cNvSpPr>
                <p:nvPr/>
              </p:nvSpPr>
              <p:spPr bwMode="auto">
                <a:xfrm>
                  <a:off x="433" y="2698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1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434" y="269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2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434" y="269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3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434" y="269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4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435" y="268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5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435" y="268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6" name="Line 350"/>
                <p:cNvSpPr>
                  <a:spLocks noChangeShapeType="1"/>
                </p:cNvSpPr>
                <p:nvPr/>
              </p:nvSpPr>
              <p:spPr bwMode="auto">
                <a:xfrm flipV="1">
                  <a:off x="435" y="268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7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436" y="268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8" name="Freeform 352"/>
                <p:cNvSpPr>
                  <a:spLocks/>
                </p:cNvSpPr>
                <p:nvPr/>
              </p:nvSpPr>
              <p:spPr bwMode="auto">
                <a:xfrm>
                  <a:off x="436" y="267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49" name="Line 353"/>
                <p:cNvSpPr>
                  <a:spLocks noChangeShapeType="1"/>
                </p:cNvSpPr>
                <p:nvPr/>
              </p:nvSpPr>
              <p:spPr bwMode="auto">
                <a:xfrm flipV="1">
                  <a:off x="436" y="267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0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436" y="267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1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437" y="267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2" name="Line 356"/>
                <p:cNvSpPr>
                  <a:spLocks noChangeShapeType="1"/>
                </p:cNvSpPr>
                <p:nvPr/>
              </p:nvSpPr>
              <p:spPr bwMode="auto">
                <a:xfrm flipV="1">
                  <a:off x="437" y="267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3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437" y="266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4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438" y="266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5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438" y="266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6" name="Freeform 360"/>
                <p:cNvSpPr>
                  <a:spLocks/>
                </p:cNvSpPr>
                <p:nvPr/>
              </p:nvSpPr>
              <p:spPr bwMode="auto">
                <a:xfrm>
                  <a:off x="438" y="266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7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439" y="265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8" name="Line 362"/>
                <p:cNvSpPr>
                  <a:spLocks noChangeShapeType="1"/>
                </p:cNvSpPr>
                <p:nvPr/>
              </p:nvSpPr>
              <p:spPr bwMode="auto">
                <a:xfrm flipV="1">
                  <a:off x="439" y="265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59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439" y="265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0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440" y="265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1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440" y="264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2" name="Line 366"/>
                <p:cNvSpPr>
                  <a:spLocks noChangeShapeType="1"/>
                </p:cNvSpPr>
                <p:nvPr/>
              </p:nvSpPr>
              <p:spPr bwMode="auto">
                <a:xfrm flipV="1">
                  <a:off x="441" y="264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3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441" y="264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4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441" y="264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5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442" y="263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6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442" y="263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7" name="Freeform 371"/>
                <p:cNvSpPr>
                  <a:spLocks/>
                </p:cNvSpPr>
                <p:nvPr/>
              </p:nvSpPr>
              <p:spPr bwMode="auto">
                <a:xfrm>
                  <a:off x="442" y="263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8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443" y="263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69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443" y="262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0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443" y="262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1" name="Freeform 375"/>
                <p:cNvSpPr>
                  <a:spLocks/>
                </p:cNvSpPr>
                <p:nvPr/>
              </p:nvSpPr>
              <p:spPr bwMode="auto">
                <a:xfrm>
                  <a:off x="444" y="262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2" name="Line 376"/>
                <p:cNvSpPr>
                  <a:spLocks noChangeShapeType="1"/>
                </p:cNvSpPr>
                <p:nvPr/>
              </p:nvSpPr>
              <p:spPr bwMode="auto">
                <a:xfrm>
                  <a:off x="444" y="2624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3" name="Freeform 377"/>
                <p:cNvSpPr>
                  <a:spLocks/>
                </p:cNvSpPr>
                <p:nvPr/>
              </p:nvSpPr>
              <p:spPr bwMode="auto">
                <a:xfrm>
                  <a:off x="444" y="2612"/>
                  <a:ext cx="2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0" y="10"/>
                    </a:cxn>
                    <a:cxn ang="0">
                      <a:pos x="1" y="7"/>
                    </a:cxn>
                    <a:cxn ang="0">
                      <a:pos x="1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2">
                      <a:moveTo>
                        <a:pt x="0" y="12"/>
                      </a:moveTo>
                      <a:lnTo>
                        <a:pt x="0" y="10"/>
                      </a:lnTo>
                      <a:lnTo>
                        <a:pt x="1" y="7"/>
                      </a:lnTo>
                      <a:lnTo>
                        <a:pt x="1" y="4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4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446" y="2600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5" name="Line 379"/>
                <p:cNvSpPr>
                  <a:spLocks noChangeShapeType="1"/>
                </p:cNvSpPr>
                <p:nvPr/>
              </p:nvSpPr>
              <p:spPr bwMode="auto">
                <a:xfrm flipV="1">
                  <a:off x="447" y="2588"/>
                  <a:ext cx="2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6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449" y="2576"/>
                  <a:ext cx="2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7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451" y="2564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8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452" y="2552"/>
                  <a:ext cx="2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79" name="Freeform 383"/>
                <p:cNvSpPr>
                  <a:spLocks/>
                </p:cNvSpPr>
                <p:nvPr/>
              </p:nvSpPr>
              <p:spPr bwMode="auto">
                <a:xfrm>
                  <a:off x="454" y="2540"/>
                  <a:ext cx="2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" y="6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2">
                      <a:moveTo>
                        <a:pt x="0" y="12"/>
                      </a:moveTo>
                      <a:lnTo>
                        <a:pt x="1" y="6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0" name="Freeform 384"/>
                <p:cNvSpPr>
                  <a:spLocks/>
                </p:cNvSpPr>
                <p:nvPr/>
              </p:nvSpPr>
              <p:spPr bwMode="auto">
                <a:xfrm>
                  <a:off x="456" y="2529"/>
                  <a:ext cx="1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1" y="6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1">
                      <a:moveTo>
                        <a:pt x="0" y="11"/>
                      </a:moveTo>
                      <a:lnTo>
                        <a:pt x="1" y="6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1" name="Freeform 385"/>
                <p:cNvSpPr>
                  <a:spLocks/>
                </p:cNvSpPr>
                <p:nvPr/>
              </p:nvSpPr>
              <p:spPr bwMode="auto">
                <a:xfrm>
                  <a:off x="457" y="2517"/>
                  <a:ext cx="2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" y="6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2">
                      <a:moveTo>
                        <a:pt x="0" y="12"/>
                      </a:moveTo>
                      <a:lnTo>
                        <a:pt x="1" y="6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2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459" y="2505"/>
                  <a:ext cx="2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3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461" y="2494"/>
                  <a:ext cx="1" cy="1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4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462" y="2483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5" name="Freeform 389"/>
                <p:cNvSpPr>
                  <a:spLocks/>
                </p:cNvSpPr>
                <p:nvPr/>
              </p:nvSpPr>
              <p:spPr bwMode="auto">
                <a:xfrm>
                  <a:off x="464" y="2471"/>
                  <a:ext cx="2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" y="6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2">
                      <a:moveTo>
                        <a:pt x="0" y="12"/>
                      </a:moveTo>
                      <a:lnTo>
                        <a:pt x="1" y="6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6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466" y="2459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7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467" y="2448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8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469" y="2437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89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471" y="2425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0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472" y="2414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1" name="Freeform 395"/>
                <p:cNvSpPr>
                  <a:spLocks/>
                </p:cNvSpPr>
                <p:nvPr/>
              </p:nvSpPr>
              <p:spPr bwMode="auto">
                <a:xfrm>
                  <a:off x="474" y="2404"/>
                  <a:ext cx="2" cy="10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0">
                      <a:moveTo>
                        <a:pt x="0" y="10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2" name="Freeform 396"/>
                <p:cNvSpPr>
                  <a:spLocks/>
                </p:cNvSpPr>
                <p:nvPr/>
              </p:nvSpPr>
              <p:spPr bwMode="auto">
                <a:xfrm>
                  <a:off x="476" y="2393"/>
                  <a:ext cx="2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1">
                      <a:moveTo>
                        <a:pt x="0" y="11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3" name="Freeform 397"/>
                <p:cNvSpPr>
                  <a:spLocks/>
                </p:cNvSpPr>
                <p:nvPr/>
              </p:nvSpPr>
              <p:spPr bwMode="auto">
                <a:xfrm>
                  <a:off x="478" y="2382"/>
                  <a:ext cx="1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5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1">
                      <a:moveTo>
                        <a:pt x="0" y="11"/>
                      </a:moveTo>
                      <a:lnTo>
                        <a:pt x="0" y="5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4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479" y="2372"/>
                  <a:ext cx="2" cy="10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5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481" y="2361"/>
                  <a:ext cx="1" cy="1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6" name="Freeform 400"/>
                <p:cNvSpPr>
                  <a:spLocks/>
                </p:cNvSpPr>
                <p:nvPr/>
              </p:nvSpPr>
              <p:spPr bwMode="auto">
                <a:xfrm>
                  <a:off x="482" y="2351"/>
                  <a:ext cx="2" cy="10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0">
                      <a:moveTo>
                        <a:pt x="0" y="10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7" name="Freeform 401"/>
                <p:cNvSpPr>
                  <a:spLocks/>
                </p:cNvSpPr>
                <p:nvPr/>
              </p:nvSpPr>
              <p:spPr bwMode="auto">
                <a:xfrm>
                  <a:off x="484" y="2342"/>
                  <a:ext cx="2" cy="9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9">
                      <a:moveTo>
                        <a:pt x="0" y="9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8" name="Freeform 402"/>
                <p:cNvSpPr>
                  <a:spLocks/>
                </p:cNvSpPr>
                <p:nvPr/>
              </p:nvSpPr>
              <p:spPr bwMode="auto">
                <a:xfrm>
                  <a:off x="486" y="2332"/>
                  <a:ext cx="2" cy="10"/>
                </a:xfrm>
                <a:custGeom>
                  <a:avLst/>
                  <a:gdLst/>
                  <a:ahLst/>
                  <a:cxnLst>
                    <a:cxn ang="0">
                      <a:pos x="0" y="10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0">
                      <a:moveTo>
                        <a:pt x="0" y="10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099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488" y="2323"/>
                  <a:ext cx="1" cy="9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0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489" y="2315"/>
                  <a:ext cx="2" cy="8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" name="Group 606"/>
              <p:cNvGrpSpPr>
                <a:grpSpLocks/>
              </p:cNvGrpSpPr>
              <p:nvPr/>
            </p:nvGrpSpPr>
            <p:grpSpPr bwMode="auto">
              <a:xfrm>
                <a:off x="491" y="2024"/>
                <a:ext cx="590" cy="291"/>
                <a:chOff x="491" y="2024"/>
                <a:chExt cx="590" cy="291"/>
              </a:xfrm>
            </p:grpSpPr>
            <p:sp>
              <p:nvSpPr>
                <p:cNvPr id="30102" name="Line 406"/>
                <p:cNvSpPr>
                  <a:spLocks noChangeShapeType="1"/>
                </p:cNvSpPr>
                <p:nvPr/>
              </p:nvSpPr>
              <p:spPr bwMode="auto">
                <a:xfrm flipV="1">
                  <a:off x="491" y="2307"/>
                  <a:ext cx="1" cy="8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3" name="Freeform 407"/>
                <p:cNvSpPr>
                  <a:spLocks/>
                </p:cNvSpPr>
                <p:nvPr/>
              </p:nvSpPr>
              <p:spPr bwMode="auto">
                <a:xfrm>
                  <a:off x="492" y="2299"/>
                  <a:ext cx="2" cy="8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1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1" y="4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4" name="Freeform 408"/>
                <p:cNvSpPr>
                  <a:spLocks/>
                </p:cNvSpPr>
                <p:nvPr/>
              </p:nvSpPr>
              <p:spPr bwMode="auto">
                <a:xfrm>
                  <a:off x="494" y="2292"/>
                  <a:ext cx="2" cy="7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1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7">
                      <a:moveTo>
                        <a:pt x="0" y="7"/>
                      </a:moveTo>
                      <a:lnTo>
                        <a:pt x="1" y="4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5" name="Line 409"/>
                <p:cNvSpPr>
                  <a:spLocks noChangeShapeType="1"/>
                </p:cNvSpPr>
                <p:nvPr/>
              </p:nvSpPr>
              <p:spPr bwMode="auto">
                <a:xfrm flipV="1">
                  <a:off x="496" y="2286"/>
                  <a:ext cx="2" cy="6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6" name="Line 410"/>
                <p:cNvSpPr>
                  <a:spLocks noChangeShapeType="1"/>
                </p:cNvSpPr>
                <p:nvPr/>
              </p:nvSpPr>
              <p:spPr bwMode="auto">
                <a:xfrm flipV="1">
                  <a:off x="498" y="2281"/>
                  <a:ext cx="1" cy="5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7" name="Freeform 411"/>
                <p:cNvSpPr>
                  <a:spLocks/>
                </p:cNvSpPr>
                <p:nvPr/>
              </p:nvSpPr>
              <p:spPr bwMode="auto">
                <a:xfrm>
                  <a:off x="499" y="2277"/>
                  <a:ext cx="2" cy="4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1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1" y="2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8" name="Freeform 412"/>
                <p:cNvSpPr>
                  <a:spLocks/>
                </p:cNvSpPr>
                <p:nvPr/>
              </p:nvSpPr>
              <p:spPr bwMode="auto">
                <a:xfrm>
                  <a:off x="501" y="227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09" name="Freeform 413"/>
                <p:cNvSpPr>
                  <a:spLocks/>
                </p:cNvSpPr>
                <p:nvPr/>
              </p:nvSpPr>
              <p:spPr bwMode="auto">
                <a:xfrm>
                  <a:off x="502" y="2271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0" name="Line 414"/>
                <p:cNvSpPr>
                  <a:spLocks noChangeShapeType="1"/>
                </p:cNvSpPr>
                <p:nvPr/>
              </p:nvSpPr>
              <p:spPr bwMode="auto">
                <a:xfrm flipV="1">
                  <a:off x="504" y="2269"/>
                  <a:ext cx="2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1" name="Line 415"/>
                <p:cNvSpPr>
                  <a:spLocks noChangeShapeType="1"/>
                </p:cNvSpPr>
                <p:nvPr/>
              </p:nvSpPr>
              <p:spPr bwMode="auto">
                <a:xfrm flipV="1">
                  <a:off x="506" y="2268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2" name="Line 416"/>
                <p:cNvSpPr>
                  <a:spLocks noChangeShapeType="1"/>
                </p:cNvSpPr>
                <p:nvPr/>
              </p:nvSpPr>
              <p:spPr bwMode="auto">
                <a:xfrm flipV="1">
                  <a:off x="508" y="2267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3" name="Line 417"/>
                <p:cNvSpPr>
                  <a:spLocks noChangeShapeType="1"/>
                </p:cNvSpPr>
                <p:nvPr/>
              </p:nvSpPr>
              <p:spPr bwMode="auto">
                <a:xfrm>
                  <a:off x="509" y="2267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4" name="Line 418"/>
                <p:cNvSpPr>
                  <a:spLocks noChangeShapeType="1"/>
                </p:cNvSpPr>
                <p:nvPr/>
              </p:nvSpPr>
              <p:spPr bwMode="auto">
                <a:xfrm flipV="1">
                  <a:off x="511" y="2266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5" name="Freeform 419"/>
                <p:cNvSpPr>
                  <a:spLocks/>
                </p:cNvSpPr>
                <p:nvPr/>
              </p:nvSpPr>
              <p:spPr bwMode="auto">
                <a:xfrm>
                  <a:off x="512" y="226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6" name="Line 420"/>
                <p:cNvSpPr>
                  <a:spLocks noChangeShapeType="1"/>
                </p:cNvSpPr>
                <p:nvPr/>
              </p:nvSpPr>
              <p:spPr bwMode="auto">
                <a:xfrm>
                  <a:off x="515" y="2266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7" name="Line 421"/>
                <p:cNvSpPr>
                  <a:spLocks noChangeShapeType="1"/>
                </p:cNvSpPr>
                <p:nvPr/>
              </p:nvSpPr>
              <p:spPr bwMode="auto">
                <a:xfrm flipV="1">
                  <a:off x="516" y="2265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8" name="Line 422"/>
                <p:cNvSpPr>
                  <a:spLocks noChangeShapeType="1"/>
                </p:cNvSpPr>
                <p:nvPr/>
              </p:nvSpPr>
              <p:spPr bwMode="auto">
                <a:xfrm>
                  <a:off x="518" y="226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19" name="Line 423"/>
                <p:cNvSpPr>
                  <a:spLocks noChangeShapeType="1"/>
                </p:cNvSpPr>
                <p:nvPr/>
              </p:nvSpPr>
              <p:spPr bwMode="auto">
                <a:xfrm flipV="1">
                  <a:off x="519" y="2264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0" name="Line 424"/>
                <p:cNvSpPr>
                  <a:spLocks noChangeShapeType="1"/>
                </p:cNvSpPr>
                <p:nvPr/>
              </p:nvSpPr>
              <p:spPr bwMode="auto">
                <a:xfrm flipV="1">
                  <a:off x="521" y="2263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1" name="Freeform 425"/>
                <p:cNvSpPr>
                  <a:spLocks/>
                </p:cNvSpPr>
                <p:nvPr/>
              </p:nvSpPr>
              <p:spPr bwMode="auto">
                <a:xfrm>
                  <a:off x="522" y="226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2" name="Line 426"/>
                <p:cNvSpPr>
                  <a:spLocks noChangeShapeType="1"/>
                </p:cNvSpPr>
                <p:nvPr/>
              </p:nvSpPr>
              <p:spPr bwMode="auto">
                <a:xfrm flipV="1">
                  <a:off x="525" y="2262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3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526" y="2261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4" name="Line 428"/>
                <p:cNvSpPr>
                  <a:spLocks noChangeShapeType="1"/>
                </p:cNvSpPr>
                <p:nvPr/>
              </p:nvSpPr>
              <p:spPr bwMode="auto">
                <a:xfrm flipV="1">
                  <a:off x="528" y="2260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5" name="Line 429"/>
                <p:cNvSpPr>
                  <a:spLocks noChangeShapeType="1"/>
                </p:cNvSpPr>
                <p:nvPr/>
              </p:nvSpPr>
              <p:spPr bwMode="auto">
                <a:xfrm>
                  <a:off x="529" y="2260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6" name="Line 430"/>
                <p:cNvSpPr>
                  <a:spLocks noChangeShapeType="1"/>
                </p:cNvSpPr>
                <p:nvPr/>
              </p:nvSpPr>
              <p:spPr bwMode="auto">
                <a:xfrm flipV="1">
                  <a:off x="531" y="2259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7" name="Freeform 431"/>
                <p:cNvSpPr>
                  <a:spLocks/>
                </p:cNvSpPr>
                <p:nvPr/>
              </p:nvSpPr>
              <p:spPr bwMode="auto">
                <a:xfrm>
                  <a:off x="533" y="225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8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535" y="2257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29" name="Line 433"/>
                <p:cNvSpPr>
                  <a:spLocks noChangeShapeType="1"/>
                </p:cNvSpPr>
                <p:nvPr/>
              </p:nvSpPr>
              <p:spPr bwMode="auto">
                <a:xfrm flipV="1">
                  <a:off x="536" y="2256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0" name="Line 434"/>
                <p:cNvSpPr>
                  <a:spLocks noChangeShapeType="1"/>
                </p:cNvSpPr>
                <p:nvPr/>
              </p:nvSpPr>
              <p:spPr bwMode="auto">
                <a:xfrm flipV="1">
                  <a:off x="538" y="225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1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539" y="2254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2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541" y="2253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3" name="Freeform 437"/>
                <p:cNvSpPr>
                  <a:spLocks/>
                </p:cNvSpPr>
                <p:nvPr/>
              </p:nvSpPr>
              <p:spPr bwMode="auto">
                <a:xfrm>
                  <a:off x="543" y="225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4" name="Freeform 438"/>
                <p:cNvSpPr>
                  <a:spLocks/>
                </p:cNvSpPr>
                <p:nvPr/>
              </p:nvSpPr>
              <p:spPr bwMode="auto">
                <a:xfrm>
                  <a:off x="545" y="2251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5" name="Freeform 439"/>
                <p:cNvSpPr>
                  <a:spLocks/>
                </p:cNvSpPr>
                <p:nvPr/>
              </p:nvSpPr>
              <p:spPr bwMode="auto">
                <a:xfrm>
                  <a:off x="546" y="2250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6" name="Freeform 440"/>
                <p:cNvSpPr>
                  <a:spLocks/>
                </p:cNvSpPr>
                <p:nvPr/>
              </p:nvSpPr>
              <p:spPr bwMode="auto">
                <a:xfrm>
                  <a:off x="548" y="2249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7" name="Line 441"/>
                <p:cNvSpPr>
                  <a:spLocks noChangeShapeType="1"/>
                </p:cNvSpPr>
                <p:nvPr/>
              </p:nvSpPr>
              <p:spPr bwMode="auto">
                <a:xfrm flipV="1">
                  <a:off x="549" y="2248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8" name="Freeform 442"/>
                <p:cNvSpPr>
                  <a:spLocks/>
                </p:cNvSpPr>
                <p:nvPr/>
              </p:nvSpPr>
              <p:spPr bwMode="auto">
                <a:xfrm>
                  <a:off x="551" y="224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39" name="Freeform 443"/>
                <p:cNvSpPr>
                  <a:spLocks/>
                </p:cNvSpPr>
                <p:nvPr/>
              </p:nvSpPr>
              <p:spPr bwMode="auto">
                <a:xfrm>
                  <a:off x="553" y="2246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0" name="Line 444"/>
                <p:cNvSpPr>
                  <a:spLocks noChangeShapeType="1"/>
                </p:cNvSpPr>
                <p:nvPr/>
              </p:nvSpPr>
              <p:spPr bwMode="auto">
                <a:xfrm flipV="1">
                  <a:off x="555" y="224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1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556" y="2244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2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558" y="2243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3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559" y="2242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4" name="Freeform 448"/>
                <p:cNvSpPr>
                  <a:spLocks/>
                </p:cNvSpPr>
                <p:nvPr/>
              </p:nvSpPr>
              <p:spPr bwMode="auto">
                <a:xfrm>
                  <a:off x="561" y="2241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5" name="Line 449"/>
                <p:cNvSpPr>
                  <a:spLocks noChangeShapeType="1"/>
                </p:cNvSpPr>
                <p:nvPr/>
              </p:nvSpPr>
              <p:spPr bwMode="auto">
                <a:xfrm flipV="1">
                  <a:off x="563" y="2240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6" name="Freeform 450"/>
                <p:cNvSpPr>
                  <a:spLocks/>
                </p:cNvSpPr>
                <p:nvPr/>
              </p:nvSpPr>
              <p:spPr bwMode="auto">
                <a:xfrm>
                  <a:off x="565" y="2239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7" name="Freeform 451"/>
                <p:cNvSpPr>
                  <a:spLocks/>
                </p:cNvSpPr>
                <p:nvPr/>
              </p:nvSpPr>
              <p:spPr bwMode="auto">
                <a:xfrm>
                  <a:off x="566" y="223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8" name="Line 452"/>
                <p:cNvSpPr>
                  <a:spLocks noChangeShapeType="1"/>
                </p:cNvSpPr>
                <p:nvPr/>
              </p:nvSpPr>
              <p:spPr bwMode="auto">
                <a:xfrm flipV="1">
                  <a:off x="568" y="2237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49" name="Freeform 453"/>
                <p:cNvSpPr>
                  <a:spLocks/>
                </p:cNvSpPr>
                <p:nvPr/>
              </p:nvSpPr>
              <p:spPr bwMode="auto">
                <a:xfrm>
                  <a:off x="570" y="223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0" name="Freeform 454"/>
                <p:cNvSpPr>
                  <a:spLocks/>
                </p:cNvSpPr>
                <p:nvPr/>
              </p:nvSpPr>
              <p:spPr bwMode="auto">
                <a:xfrm>
                  <a:off x="571" y="2232"/>
                  <a:ext cx="4" cy="4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1" y="3"/>
                    </a:cxn>
                    <a:cxn ang="0">
                      <a:pos x="2" y="2"/>
                    </a:cxn>
                    <a:cxn ang="0">
                      <a:pos x="3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4">
                      <a:moveTo>
                        <a:pt x="0" y="4"/>
                      </a:moveTo>
                      <a:lnTo>
                        <a:pt x="1" y="3"/>
                      </a:lnTo>
                      <a:lnTo>
                        <a:pt x="2" y="2"/>
                      </a:lnTo>
                      <a:lnTo>
                        <a:pt x="3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1" name="Freeform 455"/>
                <p:cNvSpPr>
                  <a:spLocks/>
                </p:cNvSpPr>
                <p:nvPr/>
              </p:nvSpPr>
              <p:spPr bwMode="auto">
                <a:xfrm>
                  <a:off x="575" y="2229"/>
                  <a:ext cx="3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2" name="Line 456"/>
                <p:cNvSpPr>
                  <a:spLocks noChangeShapeType="1"/>
                </p:cNvSpPr>
                <p:nvPr/>
              </p:nvSpPr>
              <p:spPr bwMode="auto">
                <a:xfrm flipV="1">
                  <a:off x="578" y="222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3" name="Freeform 457"/>
                <p:cNvSpPr>
                  <a:spLocks/>
                </p:cNvSpPr>
                <p:nvPr/>
              </p:nvSpPr>
              <p:spPr bwMode="auto">
                <a:xfrm>
                  <a:off x="581" y="2225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4" name="Line 458"/>
                <p:cNvSpPr>
                  <a:spLocks noChangeShapeType="1"/>
                </p:cNvSpPr>
                <p:nvPr/>
              </p:nvSpPr>
              <p:spPr bwMode="auto">
                <a:xfrm flipV="1">
                  <a:off x="585" y="2223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5" name="Line 459"/>
                <p:cNvSpPr>
                  <a:spLocks noChangeShapeType="1"/>
                </p:cNvSpPr>
                <p:nvPr/>
              </p:nvSpPr>
              <p:spPr bwMode="auto">
                <a:xfrm flipV="1">
                  <a:off x="588" y="222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6" name="Freeform 460"/>
                <p:cNvSpPr>
                  <a:spLocks/>
                </p:cNvSpPr>
                <p:nvPr/>
              </p:nvSpPr>
              <p:spPr bwMode="auto">
                <a:xfrm>
                  <a:off x="591" y="2219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7" name="Line 461"/>
                <p:cNvSpPr>
                  <a:spLocks noChangeShapeType="1"/>
                </p:cNvSpPr>
                <p:nvPr/>
              </p:nvSpPr>
              <p:spPr bwMode="auto">
                <a:xfrm flipV="1">
                  <a:off x="595" y="221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8" name="Line 462"/>
                <p:cNvSpPr>
                  <a:spLocks noChangeShapeType="1"/>
                </p:cNvSpPr>
                <p:nvPr/>
              </p:nvSpPr>
              <p:spPr bwMode="auto">
                <a:xfrm flipV="1">
                  <a:off x="598" y="2215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59" name="Freeform 463"/>
                <p:cNvSpPr>
                  <a:spLocks/>
                </p:cNvSpPr>
                <p:nvPr/>
              </p:nvSpPr>
              <p:spPr bwMode="auto">
                <a:xfrm>
                  <a:off x="601" y="221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0" name="Freeform 464"/>
                <p:cNvSpPr>
                  <a:spLocks/>
                </p:cNvSpPr>
                <p:nvPr/>
              </p:nvSpPr>
              <p:spPr bwMode="auto">
                <a:xfrm>
                  <a:off x="605" y="2211"/>
                  <a:ext cx="3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1" name="Freeform 465"/>
                <p:cNvSpPr>
                  <a:spLocks/>
                </p:cNvSpPr>
                <p:nvPr/>
              </p:nvSpPr>
              <p:spPr bwMode="auto">
                <a:xfrm>
                  <a:off x="608" y="2209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2" name="Line 466"/>
                <p:cNvSpPr>
                  <a:spLocks noChangeShapeType="1"/>
                </p:cNvSpPr>
                <p:nvPr/>
              </p:nvSpPr>
              <p:spPr bwMode="auto">
                <a:xfrm flipV="1">
                  <a:off x="612" y="220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3" name="Line 467"/>
                <p:cNvSpPr>
                  <a:spLocks noChangeShapeType="1"/>
                </p:cNvSpPr>
                <p:nvPr/>
              </p:nvSpPr>
              <p:spPr bwMode="auto">
                <a:xfrm flipV="1">
                  <a:off x="615" y="2205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4" name="Freeform 468"/>
                <p:cNvSpPr>
                  <a:spLocks/>
                </p:cNvSpPr>
                <p:nvPr/>
              </p:nvSpPr>
              <p:spPr bwMode="auto">
                <a:xfrm>
                  <a:off x="618" y="2203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5" name="Line 469"/>
                <p:cNvSpPr>
                  <a:spLocks noChangeShapeType="1"/>
                </p:cNvSpPr>
                <p:nvPr/>
              </p:nvSpPr>
              <p:spPr bwMode="auto">
                <a:xfrm flipV="1">
                  <a:off x="622" y="220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6" name="Freeform 470"/>
                <p:cNvSpPr>
                  <a:spLocks/>
                </p:cNvSpPr>
                <p:nvPr/>
              </p:nvSpPr>
              <p:spPr bwMode="auto">
                <a:xfrm>
                  <a:off x="625" y="2200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7" name="Freeform 471"/>
                <p:cNvSpPr>
                  <a:spLocks/>
                </p:cNvSpPr>
                <p:nvPr/>
              </p:nvSpPr>
              <p:spPr bwMode="auto">
                <a:xfrm>
                  <a:off x="628" y="2198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8" name="Line 472"/>
                <p:cNvSpPr>
                  <a:spLocks noChangeShapeType="1"/>
                </p:cNvSpPr>
                <p:nvPr/>
              </p:nvSpPr>
              <p:spPr bwMode="auto">
                <a:xfrm flipV="1">
                  <a:off x="632" y="2196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69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635" y="2194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0" name="Freeform 474"/>
                <p:cNvSpPr>
                  <a:spLocks/>
                </p:cNvSpPr>
                <p:nvPr/>
              </p:nvSpPr>
              <p:spPr bwMode="auto">
                <a:xfrm>
                  <a:off x="638" y="2192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1" name="Line 475"/>
                <p:cNvSpPr>
                  <a:spLocks noChangeShapeType="1"/>
                </p:cNvSpPr>
                <p:nvPr/>
              </p:nvSpPr>
              <p:spPr bwMode="auto">
                <a:xfrm flipV="1">
                  <a:off x="642" y="2190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2" name="Line 476"/>
                <p:cNvSpPr>
                  <a:spLocks noChangeShapeType="1"/>
                </p:cNvSpPr>
                <p:nvPr/>
              </p:nvSpPr>
              <p:spPr bwMode="auto">
                <a:xfrm flipV="1">
                  <a:off x="645" y="218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3" name="Freeform 477"/>
                <p:cNvSpPr>
                  <a:spLocks/>
                </p:cNvSpPr>
                <p:nvPr/>
              </p:nvSpPr>
              <p:spPr bwMode="auto">
                <a:xfrm>
                  <a:off x="648" y="2187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4" name="Line 478"/>
                <p:cNvSpPr>
                  <a:spLocks noChangeShapeType="1"/>
                </p:cNvSpPr>
                <p:nvPr/>
              </p:nvSpPr>
              <p:spPr bwMode="auto">
                <a:xfrm flipV="1">
                  <a:off x="652" y="2185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5" name="Line 479"/>
                <p:cNvSpPr>
                  <a:spLocks noChangeShapeType="1"/>
                </p:cNvSpPr>
                <p:nvPr/>
              </p:nvSpPr>
              <p:spPr bwMode="auto">
                <a:xfrm flipV="1">
                  <a:off x="655" y="2183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6" name="Freeform 480"/>
                <p:cNvSpPr>
                  <a:spLocks/>
                </p:cNvSpPr>
                <p:nvPr/>
              </p:nvSpPr>
              <p:spPr bwMode="auto">
                <a:xfrm>
                  <a:off x="658" y="218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7" name="Freeform 481"/>
                <p:cNvSpPr>
                  <a:spLocks/>
                </p:cNvSpPr>
                <p:nvPr/>
              </p:nvSpPr>
              <p:spPr bwMode="auto">
                <a:xfrm>
                  <a:off x="662" y="2180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8" name="Line 482"/>
                <p:cNvSpPr>
                  <a:spLocks noChangeShapeType="1"/>
                </p:cNvSpPr>
                <p:nvPr/>
              </p:nvSpPr>
              <p:spPr bwMode="auto">
                <a:xfrm flipV="1">
                  <a:off x="665" y="2178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79" name="Freeform 483"/>
                <p:cNvSpPr>
                  <a:spLocks/>
                </p:cNvSpPr>
                <p:nvPr/>
              </p:nvSpPr>
              <p:spPr bwMode="auto">
                <a:xfrm>
                  <a:off x="668" y="2176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0" name="Line 484"/>
                <p:cNvSpPr>
                  <a:spLocks noChangeShapeType="1"/>
                </p:cNvSpPr>
                <p:nvPr/>
              </p:nvSpPr>
              <p:spPr bwMode="auto">
                <a:xfrm flipV="1">
                  <a:off x="672" y="217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1" name="Freeform 485"/>
                <p:cNvSpPr>
                  <a:spLocks/>
                </p:cNvSpPr>
                <p:nvPr/>
              </p:nvSpPr>
              <p:spPr bwMode="auto">
                <a:xfrm>
                  <a:off x="675" y="2173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2" name="Freeform 486"/>
                <p:cNvSpPr>
                  <a:spLocks/>
                </p:cNvSpPr>
                <p:nvPr/>
              </p:nvSpPr>
              <p:spPr bwMode="auto">
                <a:xfrm>
                  <a:off x="678" y="2171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3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682" y="217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4" name="Line 488"/>
                <p:cNvSpPr>
                  <a:spLocks noChangeShapeType="1"/>
                </p:cNvSpPr>
                <p:nvPr/>
              </p:nvSpPr>
              <p:spPr bwMode="auto">
                <a:xfrm flipV="1">
                  <a:off x="685" y="2168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5" name="Freeform 489"/>
                <p:cNvSpPr>
                  <a:spLocks/>
                </p:cNvSpPr>
                <p:nvPr/>
              </p:nvSpPr>
              <p:spPr bwMode="auto">
                <a:xfrm>
                  <a:off x="689" y="216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6" name="Line 490"/>
                <p:cNvSpPr>
                  <a:spLocks noChangeShapeType="1"/>
                </p:cNvSpPr>
                <p:nvPr/>
              </p:nvSpPr>
              <p:spPr bwMode="auto">
                <a:xfrm flipV="1">
                  <a:off x="692" y="2164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7" name="Freeform 491"/>
                <p:cNvSpPr>
                  <a:spLocks/>
                </p:cNvSpPr>
                <p:nvPr/>
              </p:nvSpPr>
              <p:spPr bwMode="auto">
                <a:xfrm>
                  <a:off x="695" y="2162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8" name="Freeform 492"/>
                <p:cNvSpPr>
                  <a:spLocks/>
                </p:cNvSpPr>
                <p:nvPr/>
              </p:nvSpPr>
              <p:spPr bwMode="auto">
                <a:xfrm>
                  <a:off x="699" y="216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89" name="Line 493"/>
                <p:cNvSpPr>
                  <a:spLocks noChangeShapeType="1"/>
                </p:cNvSpPr>
                <p:nvPr/>
              </p:nvSpPr>
              <p:spPr bwMode="auto">
                <a:xfrm flipV="1">
                  <a:off x="702" y="2159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0" name="Freeform 494"/>
                <p:cNvSpPr>
                  <a:spLocks/>
                </p:cNvSpPr>
                <p:nvPr/>
              </p:nvSpPr>
              <p:spPr bwMode="auto">
                <a:xfrm>
                  <a:off x="705" y="2157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1" name="Freeform 495"/>
                <p:cNvSpPr>
                  <a:spLocks/>
                </p:cNvSpPr>
                <p:nvPr/>
              </p:nvSpPr>
              <p:spPr bwMode="auto">
                <a:xfrm>
                  <a:off x="709" y="215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2" name="Line 496"/>
                <p:cNvSpPr>
                  <a:spLocks noChangeShapeType="1"/>
                </p:cNvSpPr>
                <p:nvPr/>
              </p:nvSpPr>
              <p:spPr bwMode="auto">
                <a:xfrm flipV="1">
                  <a:off x="712" y="2154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3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715" y="2153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4" name="Freeform 498"/>
                <p:cNvSpPr>
                  <a:spLocks/>
                </p:cNvSpPr>
                <p:nvPr/>
              </p:nvSpPr>
              <p:spPr bwMode="auto">
                <a:xfrm>
                  <a:off x="719" y="2151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5" name="Freeform 499"/>
                <p:cNvSpPr>
                  <a:spLocks/>
                </p:cNvSpPr>
                <p:nvPr/>
              </p:nvSpPr>
              <p:spPr bwMode="auto">
                <a:xfrm>
                  <a:off x="722" y="2149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6" name="Freeform 500"/>
                <p:cNvSpPr>
                  <a:spLocks/>
                </p:cNvSpPr>
                <p:nvPr/>
              </p:nvSpPr>
              <p:spPr bwMode="auto">
                <a:xfrm>
                  <a:off x="726" y="214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7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729" y="214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8" name="Freeform 502"/>
                <p:cNvSpPr>
                  <a:spLocks/>
                </p:cNvSpPr>
                <p:nvPr/>
              </p:nvSpPr>
              <p:spPr bwMode="auto">
                <a:xfrm>
                  <a:off x="732" y="2145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99" name="Freeform 503"/>
                <p:cNvSpPr>
                  <a:spLocks/>
                </p:cNvSpPr>
                <p:nvPr/>
              </p:nvSpPr>
              <p:spPr bwMode="auto">
                <a:xfrm>
                  <a:off x="736" y="2143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0" name="Line 504"/>
                <p:cNvSpPr>
                  <a:spLocks noChangeShapeType="1"/>
                </p:cNvSpPr>
                <p:nvPr/>
              </p:nvSpPr>
              <p:spPr bwMode="auto">
                <a:xfrm flipV="1">
                  <a:off x="739" y="214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1" name="Line 505"/>
                <p:cNvSpPr>
                  <a:spLocks noChangeShapeType="1"/>
                </p:cNvSpPr>
                <p:nvPr/>
              </p:nvSpPr>
              <p:spPr bwMode="auto">
                <a:xfrm flipV="1">
                  <a:off x="742" y="2140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2" name="Freeform 506"/>
                <p:cNvSpPr>
                  <a:spLocks/>
                </p:cNvSpPr>
                <p:nvPr/>
              </p:nvSpPr>
              <p:spPr bwMode="auto">
                <a:xfrm>
                  <a:off x="746" y="213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3" name="Freeform 507"/>
                <p:cNvSpPr>
                  <a:spLocks/>
                </p:cNvSpPr>
                <p:nvPr/>
              </p:nvSpPr>
              <p:spPr bwMode="auto">
                <a:xfrm>
                  <a:off x="749" y="213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4" name="Freeform 508"/>
                <p:cNvSpPr>
                  <a:spLocks/>
                </p:cNvSpPr>
                <p:nvPr/>
              </p:nvSpPr>
              <p:spPr bwMode="auto">
                <a:xfrm>
                  <a:off x="753" y="213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5" name="Freeform 509"/>
                <p:cNvSpPr>
                  <a:spLocks/>
                </p:cNvSpPr>
                <p:nvPr/>
              </p:nvSpPr>
              <p:spPr bwMode="auto">
                <a:xfrm>
                  <a:off x="756" y="2134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6" name="Line 510"/>
                <p:cNvSpPr>
                  <a:spLocks noChangeShapeType="1"/>
                </p:cNvSpPr>
                <p:nvPr/>
              </p:nvSpPr>
              <p:spPr bwMode="auto">
                <a:xfrm flipV="1">
                  <a:off x="759" y="2133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7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763" y="213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8" name="Freeform 512"/>
                <p:cNvSpPr>
                  <a:spLocks/>
                </p:cNvSpPr>
                <p:nvPr/>
              </p:nvSpPr>
              <p:spPr bwMode="auto">
                <a:xfrm>
                  <a:off x="766" y="213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09" name="Line 513"/>
                <p:cNvSpPr>
                  <a:spLocks noChangeShapeType="1"/>
                </p:cNvSpPr>
                <p:nvPr/>
              </p:nvSpPr>
              <p:spPr bwMode="auto">
                <a:xfrm flipV="1">
                  <a:off x="769" y="2129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0" name="Line 514"/>
                <p:cNvSpPr>
                  <a:spLocks noChangeShapeType="1"/>
                </p:cNvSpPr>
                <p:nvPr/>
              </p:nvSpPr>
              <p:spPr bwMode="auto">
                <a:xfrm flipV="1">
                  <a:off x="773" y="212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1" name="Freeform 515"/>
                <p:cNvSpPr>
                  <a:spLocks/>
                </p:cNvSpPr>
                <p:nvPr/>
              </p:nvSpPr>
              <p:spPr bwMode="auto">
                <a:xfrm>
                  <a:off x="776" y="212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2" name="Line 516"/>
                <p:cNvSpPr>
                  <a:spLocks noChangeShapeType="1"/>
                </p:cNvSpPr>
                <p:nvPr/>
              </p:nvSpPr>
              <p:spPr bwMode="auto">
                <a:xfrm flipV="1">
                  <a:off x="779" y="2124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3" name="Line 517"/>
                <p:cNvSpPr>
                  <a:spLocks noChangeShapeType="1"/>
                </p:cNvSpPr>
                <p:nvPr/>
              </p:nvSpPr>
              <p:spPr bwMode="auto">
                <a:xfrm flipV="1">
                  <a:off x="783" y="21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4" name="Freeform 518"/>
                <p:cNvSpPr>
                  <a:spLocks/>
                </p:cNvSpPr>
                <p:nvPr/>
              </p:nvSpPr>
              <p:spPr bwMode="auto">
                <a:xfrm>
                  <a:off x="786" y="2121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5" name="Line 519"/>
                <p:cNvSpPr>
                  <a:spLocks noChangeShapeType="1"/>
                </p:cNvSpPr>
                <p:nvPr/>
              </p:nvSpPr>
              <p:spPr bwMode="auto">
                <a:xfrm flipV="1">
                  <a:off x="790" y="212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6" name="Freeform 520"/>
                <p:cNvSpPr>
                  <a:spLocks/>
                </p:cNvSpPr>
                <p:nvPr/>
              </p:nvSpPr>
              <p:spPr bwMode="auto">
                <a:xfrm>
                  <a:off x="793" y="2118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7" name="Freeform 521"/>
                <p:cNvSpPr>
                  <a:spLocks/>
                </p:cNvSpPr>
                <p:nvPr/>
              </p:nvSpPr>
              <p:spPr bwMode="auto">
                <a:xfrm>
                  <a:off x="796" y="211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8" name="Line 522"/>
                <p:cNvSpPr>
                  <a:spLocks noChangeShapeType="1"/>
                </p:cNvSpPr>
                <p:nvPr/>
              </p:nvSpPr>
              <p:spPr bwMode="auto">
                <a:xfrm flipV="1">
                  <a:off x="800" y="2115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19" name="Line 523"/>
                <p:cNvSpPr>
                  <a:spLocks noChangeShapeType="1"/>
                </p:cNvSpPr>
                <p:nvPr/>
              </p:nvSpPr>
              <p:spPr bwMode="auto">
                <a:xfrm flipV="1">
                  <a:off x="803" y="211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0" name="Freeform 524"/>
                <p:cNvSpPr>
                  <a:spLocks/>
                </p:cNvSpPr>
                <p:nvPr/>
              </p:nvSpPr>
              <p:spPr bwMode="auto">
                <a:xfrm>
                  <a:off x="806" y="211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1" name="Line 525"/>
                <p:cNvSpPr>
                  <a:spLocks noChangeShapeType="1"/>
                </p:cNvSpPr>
                <p:nvPr/>
              </p:nvSpPr>
              <p:spPr bwMode="auto">
                <a:xfrm flipV="1">
                  <a:off x="810" y="211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2" name="Line 526"/>
                <p:cNvSpPr>
                  <a:spLocks noChangeShapeType="1"/>
                </p:cNvSpPr>
                <p:nvPr/>
              </p:nvSpPr>
              <p:spPr bwMode="auto">
                <a:xfrm flipV="1">
                  <a:off x="813" y="2110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3" name="Freeform 527"/>
                <p:cNvSpPr>
                  <a:spLocks/>
                </p:cNvSpPr>
                <p:nvPr/>
              </p:nvSpPr>
              <p:spPr bwMode="auto">
                <a:xfrm>
                  <a:off x="816" y="210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4" name="Line 528"/>
                <p:cNvSpPr>
                  <a:spLocks noChangeShapeType="1"/>
                </p:cNvSpPr>
                <p:nvPr/>
              </p:nvSpPr>
              <p:spPr bwMode="auto">
                <a:xfrm flipV="1">
                  <a:off x="820" y="210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5" name="Line 529"/>
                <p:cNvSpPr>
                  <a:spLocks noChangeShapeType="1"/>
                </p:cNvSpPr>
                <p:nvPr/>
              </p:nvSpPr>
              <p:spPr bwMode="auto">
                <a:xfrm flipV="1">
                  <a:off x="823" y="210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6" name="Freeform 530"/>
                <p:cNvSpPr>
                  <a:spLocks/>
                </p:cNvSpPr>
                <p:nvPr/>
              </p:nvSpPr>
              <p:spPr bwMode="auto">
                <a:xfrm>
                  <a:off x="826" y="210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7" name="Line 531"/>
                <p:cNvSpPr>
                  <a:spLocks noChangeShapeType="1"/>
                </p:cNvSpPr>
                <p:nvPr/>
              </p:nvSpPr>
              <p:spPr bwMode="auto">
                <a:xfrm flipV="1">
                  <a:off x="830" y="210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8" name="Freeform 532"/>
                <p:cNvSpPr>
                  <a:spLocks/>
                </p:cNvSpPr>
                <p:nvPr/>
              </p:nvSpPr>
              <p:spPr bwMode="auto">
                <a:xfrm>
                  <a:off x="833" y="2102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29" name="Line 533"/>
                <p:cNvSpPr>
                  <a:spLocks noChangeShapeType="1"/>
                </p:cNvSpPr>
                <p:nvPr/>
              </p:nvSpPr>
              <p:spPr bwMode="auto">
                <a:xfrm flipV="1">
                  <a:off x="837" y="210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0" name="Freeform 534"/>
                <p:cNvSpPr>
                  <a:spLocks/>
                </p:cNvSpPr>
                <p:nvPr/>
              </p:nvSpPr>
              <p:spPr bwMode="auto">
                <a:xfrm>
                  <a:off x="840" y="210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1" name="Freeform 535"/>
                <p:cNvSpPr>
                  <a:spLocks/>
                </p:cNvSpPr>
                <p:nvPr/>
              </p:nvSpPr>
              <p:spPr bwMode="auto">
                <a:xfrm>
                  <a:off x="843" y="209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2" name="Freeform 536"/>
                <p:cNvSpPr>
                  <a:spLocks/>
                </p:cNvSpPr>
                <p:nvPr/>
              </p:nvSpPr>
              <p:spPr bwMode="auto">
                <a:xfrm>
                  <a:off x="847" y="2097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3" name="Line 537"/>
                <p:cNvSpPr>
                  <a:spLocks noChangeShapeType="1"/>
                </p:cNvSpPr>
                <p:nvPr/>
              </p:nvSpPr>
              <p:spPr bwMode="auto">
                <a:xfrm flipV="1">
                  <a:off x="850" y="209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4" name="Freeform 538"/>
                <p:cNvSpPr>
                  <a:spLocks/>
                </p:cNvSpPr>
                <p:nvPr/>
              </p:nvSpPr>
              <p:spPr bwMode="auto">
                <a:xfrm>
                  <a:off x="853" y="209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5" name="Line 539"/>
                <p:cNvSpPr>
                  <a:spLocks noChangeShapeType="1"/>
                </p:cNvSpPr>
                <p:nvPr/>
              </p:nvSpPr>
              <p:spPr bwMode="auto">
                <a:xfrm flipV="1">
                  <a:off x="857" y="209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6" name="Freeform 540"/>
                <p:cNvSpPr>
                  <a:spLocks/>
                </p:cNvSpPr>
                <p:nvPr/>
              </p:nvSpPr>
              <p:spPr bwMode="auto">
                <a:xfrm>
                  <a:off x="860" y="2092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7" name="Freeform 541"/>
                <p:cNvSpPr>
                  <a:spLocks/>
                </p:cNvSpPr>
                <p:nvPr/>
              </p:nvSpPr>
              <p:spPr bwMode="auto">
                <a:xfrm>
                  <a:off x="863" y="209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8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867" y="209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39" name="Line 543"/>
                <p:cNvSpPr>
                  <a:spLocks noChangeShapeType="1"/>
                </p:cNvSpPr>
                <p:nvPr/>
              </p:nvSpPr>
              <p:spPr bwMode="auto">
                <a:xfrm flipV="1">
                  <a:off x="870" y="208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0" name="Freeform 544"/>
                <p:cNvSpPr>
                  <a:spLocks/>
                </p:cNvSpPr>
                <p:nvPr/>
              </p:nvSpPr>
              <p:spPr bwMode="auto">
                <a:xfrm>
                  <a:off x="873" y="2087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1" name="Line 545"/>
                <p:cNvSpPr>
                  <a:spLocks noChangeShapeType="1"/>
                </p:cNvSpPr>
                <p:nvPr/>
              </p:nvSpPr>
              <p:spPr bwMode="auto">
                <a:xfrm flipV="1">
                  <a:off x="877" y="208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2" name="Line 546"/>
                <p:cNvSpPr>
                  <a:spLocks noChangeShapeType="1"/>
                </p:cNvSpPr>
                <p:nvPr/>
              </p:nvSpPr>
              <p:spPr bwMode="auto">
                <a:xfrm flipV="1">
                  <a:off x="880" y="208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3" name="Freeform 547"/>
                <p:cNvSpPr>
                  <a:spLocks/>
                </p:cNvSpPr>
                <p:nvPr/>
              </p:nvSpPr>
              <p:spPr bwMode="auto">
                <a:xfrm>
                  <a:off x="883" y="208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4" name="Line 548"/>
                <p:cNvSpPr>
                  <a:spLocks noChangeShapeType="1"/>
                </p:cNvSpPr>
                <p:nvPr/>
              </p:nvSpPr>
              <p:spPr bwMode="auto">
                <a:xfrm flipV="1">
                  <a:off x="887" y="208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5" name="Line 549"/>
                <p:cNvSpPr>
                  <a:spLocks noChangeShapeType="1"/>
                </p:cNvSpPr>
                <p:nvPr/>
              </p:nvSpPr>
              <p:spPr bwMode="auto">
                <a:xfrm flipV="1">
                  <a:off x="890" y="208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6" name="Freeform 550"/>
                <p:cNvSpPr>
                  <a:spLocks/>
                </p:cNvSpPr>
                <p:nvPr/>
              </p:nvSpPr>
              <p:spPr bwMode="auto">
                <a:xfrm>
                  <a:off x="893" y="2080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7" name="Line 551"/>
                <p:cNvSpPr>
                  <a:spLocks noChangeShapeType="1"/>
                </p:cNvSpPr>
                <p:nvPr/>
              </p:nvSpPr>
              <p:spPr bwMode="auto">
                <a:xfrm flipV="1">
                  <a:off x="897" y="207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8" name="Line 552"/>
                <p:cNvSpPr>
                  <a:spLocks noChangeShapeType="1"/>
                </p:cNvSpPr>
                <p:nvPr/>
              </p:nvSpPr>
              <p:spPr bwMode="auto">
                <a:xfrm flipV="1">
                  <a:off x="900" y="207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49" name="Freeform 553"/>
                <p:cNvSpPr>
                  <a:spLocks/>
                </p:cNvSpPr>
                <p:nvPr/>
              </p:nvSpPr>
              <p:spPr bwMode="auto">
                <a:xfrm>
                  <a:off x="903" y="2076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0" name="Line 554"/>
                <p:cNvSpPr>
                  <a:spLocks noChangeShapeType="1"/>
                </p:cNvSpPr>
                <p:nvPr/>
              </p:nvSpPr>
              <p:spPr bwMode="auto">
                <a:xfrm flipV="1">
                  <a:off x="907" y="207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1" name="Line 555"/>
                <p:cNvSpPr>
                  <a:spLocks noChangeShapeType="1"/>
                </p:cNvSpPr>
                <p:nvPr/>
              </p:nvSpPr>
              <p:spPr bwMode="auto">
                <a:xfrm flipV="1">
                  <a:off x="910" y="207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2" name="Freeform 556"/>
                <p:cNvSpPr>
                  <a:spLocks/>
                </p:cNvSpPr>
                <p:nvPr/>
              </p:nvSpPr>
              <p:spPr bwMode="auto">
                <a:xfrm>
                  <a:off x="913" y="207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3" name="Freeform 557"/>
                <p:cNvSpPr>
                  <a:spLocks/>
                </p:cNvSpPr>
                <p:nvPr/>
              </p:nvSpPr>
              <p:spPr bwMode="auto">
                <a:xfrm>
                  <a:off x="917" y="2072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4" name="Line 558"/>
                <p:cNvSpPr>
                  <a:spLocks noChangeShapeType="1"/>
                </p:cNvSpPr>
                <p:nvPr/>
              </p:nvSpPr>
              <p:spPr bwMode="auto">
                <a:xfrm flipV="1">
                  <a:off x="920" y="207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5" name="Freeform 559"/>
                <p:cNvSpPr>
                  <a:spLocks/>
                </p:cNvSpPr>
                <p:nvPr/>
              </p:nvSpPr>
              <p:spPr bwMode="auto">
                <a:xfrm>
                  <a:off x="923" y="207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6" name="Line 560"/>
                <p:cNvSpPr>
                  <a:spLocks noChangeShapeType="1"/>
                </p:cNvSpPr>
                <p:nvPr/>
              </p:nvSpPr>
              <p:spPr bwMode="auto">
                <a:xfrm flipV="1">
                  <a:off x="927" y="206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7" name="Line 561"/>
                <p:cNvSpPr>
                  <a:spLocks noChangeShapeType="1"/>
                </p:cNvSpPr>
                <p:nvPr/>
              </p:nvSpPr>
              <p:spPr bwMode="auto">
                <a:xfrm flipV="1">
                  <a:off x="930" y="206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8" name="Freeform 562"/>
                <p:cNvSpPr>
                  <a:spLocks/>
                </p:cNvSpPr>
                <p:nvPr/>
              </p:nvSpPr>
              <p:spPr bwMode="auto">
                <a:xfrm>
                  <a:off x="933" y="2066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59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937" y="206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0" name="Line 564"/>
                <p:cNvSpPr>
                  <a:spLocks noChangeShapeType="1"/>
                </p:cNvSpPr>
                <p:nvPr/>
              </p:nvSpPr>
              <p:spPr bwMode="auto">
                <a:xfrm flipV="1">
                  <a:off x="940" y="206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1" name="Freeform 565"/>
                <p:cNvSpPr>
                  <a:spLocks/>
                </p:cNvSpPr>
                <p:nvPr/>
              </p:nvSpPr>
              <p:spPr bwMode="auto">
                <a:xfrm>
                  <a:off x="943" y="206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2" name="Line 566"/>
                <p:cNvSpPr>
                  <a:spLocks noChangeShapeType="1"/>
                </p:cNvSpPr>
                <p:nvPr/>
              </p:nvSpPr>
              <p:spPr bwMode="auto">
                <a:xfrm flipV="1">
                  <a:off x="947" y="206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3" name="Freeform 567"/>
                <p:cNvSpPr>
                  <a:spLocks/>
                </p:cNvSpPr>
                <p:nvPr/>
              </p:nvSpPr>
              <p:spPr bwMode="auto">
                <a:xfrm>
                  <a:off x="950" y="206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4" name="Line 568"/>
                <p:cNvSpPr>
                  <a:spLocks noChangeShapeType="1"/>
                </p:cNvSpPr>
                <p:nvPr/>
              </p:nvSpPr>
              <p:spPr bwMode="auto">
                <a:xfrm flipV="1">
                  <a:off x="954" y="206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5" name="Line 569"/>
                <p:cNvSpPr>
                  <a:spLocks noChangeShapeType="1"/>
                </p:cNvSpPr>
                <p:nvPr/>
              </p:nvSpPr>
              <p:spPr bwMode="auto">
                <a:xfrm flipV="1">
                  <a:off x="957" y="205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6" name="Freeform 570"/>
                <p:cNvSpPr>
                  <a:spLocks/>
                </p:cNvSpPr>
                <p:nvPr/>
              </p:nvSpPr>
              <p:spPr bwMode="auto">
                <a:xfrm>
                  <a:off x="960" y="205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7" name="Freeform 571"/>
                <p:cNvSpPr>
                  <a:spLocks/>
                </p:cNvSpPr>
                <p:nvPr/>
              </p:nvSpPr>
              <p:spPr bwMode="auto">
                <a:xfrm>
                  <a:off x="964" y="205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8" name="Line 572"/>
                <p:cNvSpPr>
                  <a:spLocks noChangeShapeType="1"/>
                </p:cNvSpPr>
                <p:nvPr/>
              </p:nvSpPr>
              <p:spPr bwMode="auto">
                <a:xfrm flipV="1">
                  <a:off x="967" y="205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69" name="Freeform 573"/>
                <p:cNvSpPr>
                  <a:spLocks/>
                </p:cNvSpPr>
                <p:nvPr/>
              </p:nvSpPr>
              <p:spPr bwMode="auto">
                <a:xfrm>
                  <a:off x="970" y="205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0" name="Line 574"/>
                <p:cNvSpPr>
                  <a:spLocks noChangeShapeType="1"/>
                </p:cNvSpPr>
                <p:nvPr/>
              </p:nvSpPr>
              <p:spPr bwMode="auto">
                <a:xfrm flipV="1">
                  <a:off x="974" y="205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1" name="Line 575"/>
                <p:cNvSpPr>
                  <a:spLocks noChangeShapeType="1"/>
                </p:cNvSpPr>
                <p:nvPr/>
              </p:nvSpPr>
              <p:spPr bwMode="auto">
                <a:xfrm flipV="1">
                  <a:off x="977" y="205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2" name="Freeform 576"/>
                <p:cNvSpPr>
                  <a:spLocks/>
                </p:cNvSpPr>
                <p:nvPr/>
              </p:nvSpPr>
              <p:spPr bwMode="auto">
                <a:xfrm>
                  <a:off x="980" y="205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3" name="Line 577"/>
                <p:cNvSpPr>
                  <a:spLocks noChangeShapeType="1"/>
                </p:cNvSpPr>
                <p:nvPr/>
              </p:nvSpPr>
              <p:spPr bwMode="auto">
                <a:xfrm flipV="1">
                  <a:off x="984" y="205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4" name="Line 578"/>
                <p:cNvSpPr>
                  <a:spLocks noChangeShapeType="1"/>
                </p:cNvSpPr>
                <p:nvPr/>
              </p:nvSpPr>
              <p:spPr bwMode="auto">
                <a:xfrm flipV="1">
                  <a:off x="987" y="205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5" name="Freeform 579"/>
                <p:cNvSpPr>
                  <a:spLocks/>
                </p:cNvSpPr>
                <p:nvPr/>
              </p:nvSpPr>
              <p:spPr bwMode="auto">
                <a:xfrm>
                  <a:off x="990" y="204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6" name="Line 580"/>
                <p:cNvSpPr>
                  <a:spLocks noChangeShapeType="1"/>
                </p:cNvSpPr>
                <p:nvPr/>
              </p:nvSpPr>
              <p:spPr bwMode="auto">
                <a:xfrm flipV="1">
                  <a:off x="994" y="204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7" name="Line 581"/>
                <p:cNvSpPr>
                  <a:spLocks noChangeShapeType="1"/>
                </p:cNvSpPr>
                <p:nvPr/>
              </p:nvSpPr>
              <p:spPr bwMode="auto">
                <a:xfrm flipV="1">
                  <a:off x="997" y="2047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8" name="Freeform 582"/>
                <p:cNvSpPr>
                  <a:spLocks/>
                </p:cNvSpPr>
                <p:nvPr/>
              </p:nvSpPr>
              <p:spPr bwMode="auto">
                <a:xfrm>
                  <a:off x="1001" y="204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79" name="Freeform 583"/>
                <p:cNvSpPr>
                  <a:spLocks/>
                </p:cNvSpPr>
                <p:nvPr/>
              </p:nvSpPr>
              <p:spPr bwMode="auto">
                <a:xfrm>
                  <a:off x="1004" y="204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0" name="Line 584"/>
                <p:cNvSpPr>
                  <a:spLocks noChangeShapeType="1"/>
                </p:cNvSpPr>
                <p:nvPr/>
              </p:nvSpPr>
              <p:spPr bwMode="auto">
                <a:xfrm flipV="1">
                  <a:off x="1007" y="2044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1" name="Freeform 585"/>
                <p:cNvSpPr>
                  <a:spLocks/>
                </p:cNvSpPr>
                <p:nvPr/>
              </p:nvSpPr>
              <p:spPr bwMode="auto">
                <a:xfrm>
                  <a:off x="1011" y="204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2" name="Line 586"/>
                <p:cNvSpPr>
                  <a:spLocks noChangeShapeType="1"/>
                </p:cNvSpPr>
                <p:nvPr/>
              </p:nvSpPr>
              <p:spPr bwMode="auto">
                <a:xfrm flipV="1">
                  <a:off x="1014" y="204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3" name="Line 587"/>
                <p:cNvSpPr>
                  <a:spLocks noChangeShapeType="1"/>
                </p:cNvSpPr>
                <p:nvPr/>
              </p:nvSpPr>
              <p:spPr bwMode="auto">
                <a:xfrm flipV="1">
                  <a:off x="1017" y="204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4" name="Freeform 588"/>
                <p:cNvSpPr>
                  <a:spLocks/>
                </p:cNvSpPr>
                <p:nvPr/>
              </p:nvSpPr>
              <p:spPr bwMode="auto">
                <a:xfrm>
                  <a:off x="1021" y="204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5" name="Freeform 589"/>
                <p:cNvSpPr>
                  <a:spLocks/>
                </p:cNvSpPr>
                <p:nvPr/>
              </p:nvSpPr>
              <p:spPr bwMode="auto">
                <a:xfrm>
                  <a:off x="1024" y="204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6" name="Freeform 590"/>
                <p:cNvSpPr>
                  <a:spLocks/>
                </p:cNvSpPr>
                <p:nvPr/>
              </p:nvSpPr>
              <p:spPr bwMode="auto">
                <a:xfrm>
                  <a:off x="1027" y="2038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7" name="Freeform 591"/>
                <p:cNvSpPr>
                  <a:spLocks/>
                </p:cNvSpPr>
                <p:nvPr/>
              </p:nvSpPr>
              <p:spPr bwMode="auto">
                <a:xfrm>
                  <a:off x="1031" y="203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8" name="Line 592"/>
                <p:cNvSpPr>
                  <a:spLocks noChangeShapeType="1"/>
                </p:cNvSpPr>
                <p:nvPr/>
              </p:nvSpPr>
              <p:spPr bwMode="auto">
                <a:xfrm flipV="1">
                  <a:off x="1034" y="2036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89" name="Line 593"/>
                <p:cNvSpPr>
                  <a:spLocks noChangeShapeType="1"/>
                </p:cNvSpPr>
                <p:nvPr/>
              </p:nvSpPr>
              <p:spPr bwMode="auto">
                <a:xfrm>
                  <a:off x="1038" y="203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0" name="Freeform 594"/>
                <p:cNvSpPr>
                  <a:spLocks/>
                </p:cNvSpPr>
                <p:nvPr/>
              </p:nvSpPr>
              <p:spPr bwMode="auto">
                <a:xfrm>
                  <a:off x="1041" y="203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1" name="Line 595"/>
                <p:cNvSpPr>
                  <a:spLocks noChangeShapeType="1"/>
                </p:cNvSpPr>
                <p:nvPr/>
              </p:nvSpPr>
              <p:spPr bwMode="auto">
                <a:xfrm flipV="1">
                  <a:off x="1044" y="2034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2" name="Line 596"/>
                <p:cNvSpPr>
                  <a:spLocks noChangeShapeType="1"/>
                </p:cNvSpPr>
                <p:nvPr/>
              </p:nvSpPr>
              <p:spPr bwMode="auto">
                <a:xfrm flipV="1">
                  <a:off x="1048" y="203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3" name="Freeform 597"/>
                <p:cNvSpPr>
                  <a:spLocks/>
                </p:cNvSpPr>
                <p:nvPr/>
              </p:nvSpPr>
              <p:spPr bwMode="auto">
                <a:xfrm>
                  <a:off x="1051" y="2031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4" name="Line 598"/>
                <p:cNvSpPr>
                  <a:spLocks noChangeShapeType="1"/>
                </p:cNvSpPr>
                <p:nvPr/>
              </p:nvSpPr>
              <p:spPr bwMode="auto">
                <a:xfrm flipV="1">
                  <a:off x="1054" y="2030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5" name="Line 599"/>
                <p:cNvSpPr>
                  <a:spLocks noChangeShapeType="1"/>
                </p:cNvSpPr>
                <p:nvPr/>
              </p:nvSpPr>
              <p:spPr bwMode="auto">
                <a:xfrm flipV="1">
                  <a:off x="1058" y="202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6" name="Freeform 600"/>
                <p:cNvSpPr>
                  <a:spLocks/>
                </p:cNvSpPr>
                <p:nvPr/>
              </p:nvSpPr>
              <p:spPr bwMode="auto">
                <a:xfrm>
                  <a:off x="1061" y="202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7" name="Line 601"/>
                <p:cNvSpPr>
                  <a:spLocks noChangeShapeType="1"/>
                </p:cNvSpPr>
                <p:nvPr/>
              </p:nvSpPr>
              <p:spPr bwMode="auto">
                <a:xfrm flipV="1">
                  <a:off x="1065" y="202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8" name="Freeform 602"/>
                <p:cNvSpPr>
                  <a:spLocks/>
                </p:cNvSpPr>
                <p:nvPr/>
              </p:nvSpPr>
              <p:spPr bwMode="auto">
                <a:xfrm>
                  <a:off x="1068" y="202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299" name="Line 603"/>
                <p:cNvSpPr>
                  <a:spLocks noChangeShapeType="1"/>
                </p:cNvSpPr>
                <p:nvPr/>
              </p:nvSpPr>
              <p:spPr bwMode="auto">
                <a:xfrm flipV="1">
                  <a:off x="1071" y="2026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0" name="Line 604"/>
                <p:cNvSpPr>
                  <a:spLocks noChangeShapeType="1"/>
                </p:cNvSpPr>
                <p:nvPr/>
              </p:nvSpPr>
              <p:spPr bwMode="auto">
                <a:xfrm flipV="1">
                  <a:off x="1075" y="202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1" name="Freeform 605"/>
                <p:cNvSpPr>
                  <a:spLocks/>
                </p:cNvSpPr>
                <p:nvPr/>
              </p:nvSpPr>
              <p:spPr bwMode="auto">
                <a:xfrm>
                  <a:off x="1078" y="202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8" name="Group 807"/>
              <p:cNvGrpSpPr>
                <a:grpSpLocks/>
              </p:cNvGrpSpPr>
              <p:nvPr/>
            </p:nvGrpSpPr>
            <p:grpSpPr bwMode="auto">
              <a:xfrm>
                <a:off x="1081" y="1925"/>
                <a:ext cx="671" cy="99"/>
                <a:chOff x="1081" y="1925"/>
                <a:chExt cx="671" cy="99"/>
              </a:xfrm>
            </p:grpSpPr>
            <p:sp>
              <p:nvSpPr>
                <p:cNvPr id="30303" name="Line 607"/>
                <p:cNvSpPr>
                  <a:spLocks noChangeShapeType="1"/>
                </p:cNvSpPr>
                <p:nvPr/>
              </p:nvSpPr>
              <p:spPr bwMode="auto">
                <a:xfrm flipV="1">
                  <a:off x="1081" y="2023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4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1085" y="20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5" name="Freeform 609"/>
                <p:cNvSpPr>
                  <a:spLocks/>
                </p:cNvSpPr>
                <p:nvPr/>
              </p:nvSpPr>
              <p:spPr bwMode="auto">
                <a:xfrm>
                  <a:off x="1088" y="2022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6" name="Line 610"/>
                <p:cNvSpPr>
                  <a:spLocks noChangeShapeType="1"/>
                </p:cNvSpPr>
                <p:nvPr/>
              </p:nvSpPr>
              <p:spPr bwMode="auto">
                <a:xfrm flipV="1">
                  <a:off x="1091" y="202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7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1095" y="202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8" name="Freeform 612"/>
                <p:cNvSpPr>
                  <a:spLocks/>
                </p:cNvSpPr>
                <p:nvPr/>
              </p:nvSpPr>
              <p:spPr bwMode="auto">
                <a:xfrm>
                  <a:off x="1098" y="201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09" name="Line 613"/>
                <p:cNvSpPr>
                  <a:spLocks noChangeShapeType="1"/>
                </p:cNvSpPr>
                <p:nvPr/>
              </p:nvSpPr>
              <p:spPr bwMode="auto">
                <a:xfrm flipV="1">
                  <a:off x="1102" y="201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0" name="Line 614"/>
                <p:cNvSpPr>
                  <a:spLocks noChangeShapeType="1"/>
                </p:cNvSpPr>
                <p:nvPr/>
              </p:nvSpPr>
              <p:spPr bwMode="auto">
                <a:xfrm>
                  <a:off x="1105" y="201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1" name="Freeform 615"/>
                <p:cNvSpPr>
                  <a:spLocks/>
                </p:cNvSpPr>
                <p:nvPr/>
              </p:nvSpPr>
              <p:spPr bwMode="auto">
                <a:xfrm>
                  <a:off x="1108" y="201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2" name="Line 616"/>
                <p:cNvSpPr>
                  <a:spLocks noChangeShapeType="1"/>
                </p:cNvSpPr>
                <p:nvPr/>
              </p:nvSpPr>
              <p:spPr bwMode="auto">
                <a:xfrm flipV="1">
                  <a:off x="1112" y="201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3" name="Line 617"/>
                <p:cNvSpPr>
                  <a:spLocks noChangeShapeType="1"/>
                </p:cNvSpPr>
                <p:nvPr/>
              </p:nvSpPr>
              <p:spPr bwMode="auto">
                <a:xfrm flipV="1">
                  <a:off x="1115" y="201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4" name="Freeform 618"/>
                <p:cNvSpPr>
                  <a:spLocks/>
                </p:cNvSpPr>
                <p:nvPr/>
              </p:nvSpPr>
              <p:spPr bwMode="auto">
                <a:xfrm>
                  <a:off x="1118" y="201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5" name="Line 619"/>
                <p:cNvSpPr>
                  <a:spLocks noChangeShapeType="1"/>
                </p:cNvSpPr>
                <p:nvPr/>
              </p:nvSpPr>
              <p:spPr bwMode="auto">
                <a:xfrm>
                  <a:off x="1122" y="201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6" name="Line 620"/>
                <p:cNvSpPr>
                  <a:spLocks noChangeShapeType="1"/>
                </p:cNvSpPr>
                <p:nvPr/>
              </p:nvSpPr>
              <p:spPr bwMode="auto">
                <a:xfrm flipV="1">
                  <a:off x="1125" y="201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7" name="Freeform 621"/>
                <p:cNvSpPr>
                  <a:spLocks/>
                </p:cNvSpPr>
                <p:nvPr/>
              </p:nvSpPr>
              <p:spPr bwMode="auto">
                <a:xfrm>
                  <a:off x="1128" y="201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8" name="Line 622"/>
                <p:cNvSpPr>
                  <a:spLocks noChangeShapeType="1"/>
                </p:cNvSpPr>
                <p:nvPr/>
              </p:nvSpPr>
              <p:spPr bwMode="auto">
                <a:xfrm flipV="1">
                  <a:off x="1132" y="201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19" name="Line 623"/>
                <p:cNvSpPr>
                  <a:spLocks noChangeShapeType="1"/>
                </p:cNvSpPr>
                <p:nvPr/>
              </p:nvSpPr>
              <p:spPr bwMode="auto">
                <a:xfrm>
                  <a:off x="1135" y="201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0" name="Freeform 624"/>
                <p:cNvSpPr>
                  <a:spLocks/>
                </p:cNvSpPr>
                <p:nvPr/>
              </p:nvSpPr>
              <p:spPr bwMode="auto">
                <a:xfrm>
                  <a:off x="1138" y="201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1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1142" y="200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2" name="Line 626"/>
                <p:cNvSpPr>
                  <a:spLocks noChangeShapeType="1"/>
                </p:cNvSpPr>
                <p:nvPr/>
              </p:nvSpPr>
              <p:spPr bwMode="auto">
                <a:xfrm flipV="1">
                  <a:off x="1145" y="200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3" name="Freeform 627"/>
                <p:cNvSpPr>
                  <a:spLocks/>
                </p:cNvSpPr>
                <p:nvPr/>
              </p:nvSpPr>
              <p:spPr bwMode="auto">
                <a:xfrm>
                  <a:off x="1148" y="200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4" name="Line 628"/>
                <p:cNvSpPr>
                  <a:spLocks noChangeShapeType="1"/>
                </p:cNvSpPr>
                <p:nvPr/>
              </p:nvSpPr>
              <p:spPr bwMode="auto">
                <a:xfrm flipV="1">
                  <a:off x="1152" y="200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5" name="Line 629"/>
                <p:cNvSpPr>
                  <a:spLocks noChangeShapeType="1"/>
                </p:cNvSpPr>
                <p:nvPr/>
              </p:nvSpPr>
              <p:spPr bwMode="auto">
                <a:xfrm flipV="1">
                  <a:off x="1155" y="200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6" name="Freeform 630"/>
                <p:cNvSpPr>
                  <a:spLocks/>
                </p:cNvSpPr>
                <p:nvPr/>
              </p:nvSpPr>
              <p:spPr bwMode="auto">
                <a:xfrm>
                  <a:off x="1158" y="200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7" name="Line 631"/>
                <p:cNvSpPr>
                  <a:spLocks noChangeShapeType="1"/>
                </p:cNvSpPr>
                <p:nvPr/>
              </p:nvSpPr>
              <p:spPr bwMode="auto">
                <a:xfrm flipV="1">
                  <a:off x="1162" y="200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8" name="Line 632"/>
                <p:cNvSpPr>
                  <a:spLocks noChangeShapeType="1"/>
                </p:cNvSpPr>
                <p:nvPr/>
              </p:nvSpPr>
              <p:spPr bwMode="auto">
                <a:xfrm flipV="1">
                  <a:off x="1165" y="200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29" name="Freeform 633"/>
                <p:cNvSpPr>
                  <a:spLocks/>
                </p:cNvSpPr>
                <p:nvPr/>
              </p:nvSpPr>
              <p:spPr bwMode="auto">
                <a:xfrm>
                  <a:off x="1168" y="200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0" name="Line 634"/>
                <p:cNvSpPr>
                  <a:spLocks noChangeShapeType="1"/>
                </p:cNvSpPr>
                <p:nvPr/>
              </p:nvSpPr>
              <p:spPr bwMode="auto">
                <a:xfrm flipV="1">
                  <a:off x="1172" y="200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1" name="Line 635"/>
                <p:cNvSpPr>
                  <a:spLocks noChangeShapeType="1"/>
                </p:cNvSpPr>
                <p:nvPr/>
              </p:nvSpPr>
              <p:spPr bwMode="auto">
                <a:xfrm>
                  <a:off x="1175" y="200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2" name="Freeform 636"/>
                <p:cNvSpPr>
                  <a:spLocks/>
                </p:cNvSpPr>
                <p:nvPr/>
              </p:nvSpPr>
              <p:spPr bwMode="auto">
                <a:xfrm>
                  <a:off x="1178" y="200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3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1182" y="200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4" name="Freeform 638"/>
                <p:cNvSpPr>
                  <a:spLocks/>
                </p:cNvSpPr>
                <p:nvPr/>
              </p:nvSpPr>
              <p:spPr bwMode="auto">
                <a:xfrm>
                  <a:off x="1185" y="200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5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1189" y="199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6" name="Line 640"/>
                <p:cNvSpPr>
                  <a:spLocks noChangeShapeType="1"/>
                </p:cNvSpPr>
                <p:nvPr/>
              </p:nvSpPr>
              <p:spPr bwMode="auto">
                <a:xfrm flipV="1">
                  <a:off x="1192" y="199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7" name="Freeform 641"/>
                <p:cNvSpPr>
                  <a:spLocks/>
                </p:cNvSpPr>
                <p:nvPr/>
              </p:nvSpPr>
              <p:spPr bwMode="auto">
                <a:xfrm>
                  <a:off x="1195" y="199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8" name="Line 642"/>
                <p:cNvSpPr>
                  <a:spLocks noChangeShapeType="1"/>
                </p:cNvSpPr>
                <p:nvPr/>
              </p:nvSpPr>
              <p:spPr bwMode="auto">
                <a:xfrm flipV="1">
                  <a:off x="1199" y="199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39" name="Line 643"/>
                <p:cNvSpPr>
                  <a:spLocks noChangeShapeType="1"/>
                </p:cNvSpPr>
                <p:nvPr/>
              </p:nvSpPr>
              <p:spPr bwMode="auto">
                <a:xfrm>
                  <a:off x="1202" y="199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0" name="Freeform 644"/>
                <p:cNvSpPr>
                  <a:spLocks/>
                </p:cNvSpPr>
                <p:nvPr/>
              </p:nvSpPr>
              <p:spPr bwMode="auto">
                <a:xfrm>
                  <a:off x="1205" y="199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1" name="Line 645"/>
                <p:cNvSpPr>
                  <a:spLocks noChangeShapeType="1"/>
                </p:cNvSpPr>
                <p:nvPr/>
              </p:nvSpPr>
              <p:spPr bwMode="auto">
                <a:xfrm>
                  <a:off x="1209" y="199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2" name="Line 646"/>
                <p:cNvSpPr>
                  <a:spLocks noChangeShapeType="1"/>
                </p:cNvSpPr>
                <p:nvPr/>
              </p:nvSpPr>
              <p:spPr bwMode="auto">
                <a:xfrm flipV="1">
                  <a:off x="1212" y="199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3" name="Freeform 647"/>
                <p:cNvSpPr>
                  <a:spLocks/>
                </p:cNvSpPr>
                <p:nvPr/>
              </p:nvSpPr>
              <p:spPr bwMode="auto">
                <a:xfrm>
                  <a:off x="1215" y="199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4" name="Line 648"/>
                <p:cNvSpPr>
                  <a:spLocks noChangeShapeType="1"/>
                </p:cNvSpPr>
                <p:nvPr/>
              </p:nvSpPr>
              <p:spPr bwMode="auto">
                <a:xfrm>
                  <a:off x="1219" y="199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5" name="Line 649"/>
                <p:cNvSpPr>
                  <a:spLocks noChangeShapeType="1"/>
                </p:cNvSpPr>
                <p:nvPr/>
              </p:nvSpPr>
              <p:spPr bwMode="auto">
                <a:xfrm flipV="1">
                  <a:off x="1222" y="199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6" name="Freeform 650"/>
                <p:cNvSpPr>
                  <a:spLocks/>
                </p:cNvSpPr>
                <p:nvPr/>
              </p:nvSpPr>
              <p:spPr bwMode="auto">
                <a:xfrm>
                  <a:off x="1225" y="199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7" name="Line 651"/>
                <p:cNvSpPr>
                  <a:spLocks noChangeShapeType="1"/>
                </p:cNvSpPr>
                <p:nvPr/>
              </p:nvSpPr>
              <p:spPr bwMode="auto">
                <a:xfrm flipV="1">
                  <a:off x="1229" y="199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8" name="Line 652"/>
                <p:cNvSpPr>
                  <a:spLocks noChangeShapeType="1"/>
                </p:cNvSpPr>
                <p:nvPr/>
              </p:nvSpPr>
              <p:spPr bwMode="auto">
                <a:xfrm>
                  <a:off x="1232" y="199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49" name="Freeform 653"/>
                <p:cNvSpPr>
                  <a:spLocks/>
                </p:cNvSpPr>
                <p:nvPr/>
              </p:nvSpPr>
              <p:spPr bwMode="auto">
                <a:xfrm>
                  <a:off x="1235" y="198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0" name="Line 654"/>
                <p:cNvSpPr>
                  <a:spLocks noChangeShapeType="1"/>
                </p:cNvSpPr>
                <p:nvPr/>
              </p:nvSpPr>
              <p:spPr bwMode="auto">
                <a:xfrm flipV="1">
                  <a:off x="1239" y="198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1" name="Line 655"/>
                <p:cNvSpPr>
                  <a:spLocks noChangeShapeType="1"/>
                </p:cNvSpPr>
                <p:nvPr/>
              </p:nvSpPr>
              <p:spPr bwMode="auto">
                <a:xfrm>
                  <a:off x="1242" y="198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2" name="Freeform 656"/>
                <p:cNvSpPr>
                  <a:spLocks/>
                </p:cNvSpPr>
                <p:nvPr/>
              </p:nvSpPr>
              <p:spPr bwMode="auto">
                <a:xfrm>
                  <a:off x="1245" y="198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3" name="Line 657"/>
                <p:cNvSpPr>
                  <a:spLocks noChangeShapeType="1"/>
                </p:cNvSpPr>
                <p:nvPr/>
              </p:nvSpPr>
              <p:spPr bwMode="auto">
                <a:xfrm flipV="1">
                  <a:off x="1249" y="198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4" name="Line 658"/>
                <p:cNvSpPr>
                  <a:spLocks noChangeShapeType="1"/>
                </p:cNvSpPr>
                <p:nvPr/>
              </p:nvSpPr>
              <p:spPr bwMode="auto">
                <a:xfrm flipV="1">
                  <a:off x="1252" y="198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5" name="Freeform 659"/>
                <p:cNvSpPr>
                  <a:spLocks/>
                </p:cNvSpPr>
                <p:nvPr/>
              </p:nvSpPr>
              <p:spPr bwMode="auto">
                <a:xfrm>
                  <a:off x="1255" y="198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6" name="Line 660"/>
                <p:cNvSpPr>
                  <a:spLocks noChangeShapeType="1"/>
                </p:cNvSpPr>
                <p:nvPr/>
              </p:nvSpPr>
              <p:spPr bwMode="auto">
                <a:xfrm flipV="1">
                  <a:off x="1259" y="198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7" name="Line 661"/>
                <p:cNvSpPr>
                  <a:spLocks noChangeShapeType="1"/>
                </p:cNvSpPr>
                <p:nvPr/>
              </p:nvSpPr>
              <p:spPr bwMode="auto">
                <a:xfrm flipV="1">
                  <a:off x="1262" y="198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8" name="Freeform 662"/>
                <p:cNvSpPr>
                  <a:spLocks/>
                </p:cNvSpPr>
                <p:nvPr/>
              </p:nvSpPr>
              <p:spPr bwMode="auto">
                <a:xfrm>
                  <a:off x="1265" y="198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59" name="Line 663"/>
                <p:cNvSpPr>
                  <a:spLocks noChangeShapeType="1"/>
                </p:cNvSpPr>
                <p:nvPr/>
              </p:nvSpPr>
              <p:spPr bwMode="auto">
                <a:xfrm flipV="1">
                  <a:off x="1269" y="198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0" name="Line 664"/>
                <p:cNvSpPr>
                  <a:spLocks noChangeShapeType="1"/>
                </p:cNvSpPr>
                <p:nvPr/>
              </p:nvSpPr>
              <p:spPr bwMode="auto">
                <a:xfrm>
                  <a:off x="1272" y="198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1" name="Freeform 665"/>
                <p:cNvSpPr>
                  <a:spLocks/>
                </p:cNvSpPr>
                <p:nvPr/>
              </p:nvSpPr>
              <p:spPr bwMode="auto">
                <a:xfrm>
                  <a:off x="1275" y="198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2" name="Line 666"/>
                <p:cNvSpPr>
                  <a:spLocks noChangeShapeType="1"/>
                </p:cNvSpPr>
                <p:nvPr/>
              </p:nvSpPr>
              <p:spPr bwMode="auto">
                <a:xfrm>
                  <a:off x="1279" y="198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3" name="Line 667"/>
                <p:cNvSpPr>
                  <a:spLocks noChangeShapeType="1"/>
                </p:cNvSpPr>
                <p:nvPr/>
              </p:nvSpPr>
              <p:spPr bwMode="auto">
                <a:xfrm flipV="1">
                  <a:off x="1282" y="1980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4" name="Freeform 668"/>
                <p:cNvSpPr>
                  <a:spLocks/>
                </p:cNvSpPr>
                <p:nvPr/>
              </p:nvSpPr>
              <p:spPr bwMode="auto">
                <a:xfrm>
                  <a:off x="1286" y="197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5" name="Line 669"/>
                <p:cNvSpPr>
                  <a:spLocks noChangeShapeType="1"/>
                </p:cNvSpPr>
                <p:nvPr/>
              </p:nvSpPr>
              <p:spPr bwMode="auto">
                <a:xfrm flipV="1">
                  <a:off x="1289" y="197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6" name="Freeform 670"/>
                <p:cNvSpPr>
                  <a:spLocks/>
                </p:cNvSpPr>
                <p:nvPr/>
              </p:nvSpPr>
              <p:spPr bwMode="auto">
                <a:xfrm>
                  <a:off x="1292" y="197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7" name="Line 671"/>
                <p:cNvSpPr>
                  <a:spLocks noChangeShapeType="1"/>
                </p:cNvSpPr>
                <p:nvPr/>
              </p:nvSpPr>
              <p:spPr bwMode="auto">
                <a:xfrm flipV="1">
                  <a:off x="1296" y="197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8" name="Line 672"/>
                <p:cNvSpPr>
                  <a:spLocks noChangeShapeType="1"/>
                </p:cNvSpPr>
                <p:nvPr/>
              </p:nvSpPr>
              <p:spPr bwMode="auto">
                <a:xfrm>
                  <a:off x="1299" y="197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69" name="Freeform 673"/>
                <p:cNvSpPr>
                  <a:spLocks/>
                </p:cNvSpPr>
                <p:nvPr/>
              </p:nvSpPr>
              <p:spPr bwMode="auto">
                <a:xfrm>
                  <a:off x="1302" y="197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0" name="Line 674"/>
                <p:cNvSpPr>
                  <a:spLocks noChangeShapeType="1"/>
                </p:cNvSpPr>
                <p:nvPr/>
              </p:nvSpPr>
              <p:spPr bwMode="auto">
                <a:xfrm>
                  <a:off x="1306" y="197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1" name="Line 675"/>
                <p:cNvSpPr>
                  <a:spLocks noChangeShapeType="1"/>
                </p:cNvSpPr>
                <p:nvPr/>
              </p:nvSpPr>
              <p:spPr bwMode="auto">
                <a:xfrm flipV="1">
                  <a:off x="1309" y="1975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2" name="Freeform 676"/>
                <p:cNvSpPr>
                  <a:spLocks/>
                </p:cNvSpPr>
                <p:nvPr/>
              </p:nvSpPr>
              <p:spPr bwMode="auto">
                <a:xfrm>
                  <a:off x="1313" y="197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3" name="Freeform 677"/>
                <p:cNvSpPr>
                  <a:spLocks/>
                </p:cNvSpPr>
                <p:nvPr/>
              </p:nvSpPr>
              <p:spPr bwMode="auto">
                <a:xfrm>
                  <a:off x="1316" y="197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4" name="Freeform 678"/>
                <p:cNvSpPr>
                  <a:spLocks/>
                </p:cNvSpPr>
                <p:nvPr/>
              </p:nvSpPr>
              <p:spPr bwMode="auto">
                <a:xfrm>
                  <a:off x="1319" y="197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5" name="Freeform 679"/>
                <p:cNvSpPr>
                  <a:spLocks/>
                </p:cNvSpPr>
                <p:nvPr/>
              </p:nvSpPr>
              <p:spPr bwMode="auto">
                <a:xfrm>
                  <a:off x="1323" y="197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6" name="Line 680"/>
                <p:cNvSpPr>
                  <a:spLocks noChangeShapeType="1"/>
                </p:cNvSpPr>
                <p:nvPr/>
              </p:nvSpPr>
              <p:spPr bwMode="auto">
                <a:xfrm flipV="1">
                  <a:off x="1326" y="197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7" name="Line 681"/>
                <p:cNvSpPr>
                  <a:spLocks noChangeShapeType="1"/>
                </p:cNvSpPr>
                <p:nvPr/>
              </p:nvSpPr>
              <p:spPr bwMode="auto">
                <a:xfrm>
                  <a:off x="1329" y="197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8" name="Freeform 682"/>
                <p:cNvSpPr>
                  <a:spLocks/>
                </p:cNvSpPr>
                <p:nvPr/>
              </p:nvSpPr>
              <p:spPr bwMode="auto">
                <a:xfrm>
                  <a:off x="1333" y="197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79" name="Line 683"/>
                <p:cNvSpPr>
                  <a:spLocks noChangeShapeType="1"/>
                </p:cNvSpPr>
                <p:nvPr/>
              </p:nvSpPr>
              <p:spPr bwMode="auto">
                <a:xfrm>
                  <a:off x="1336" y="197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0" name="Line 684"/>
                <p:cNvSpPr>
                  <a:spLocks noChangeShapeType="1"/>
                </p:cNvSpPr>
                <p:nvPr/>
              </p:nvSpPr>
              <p:spPr bwMode="auto">
                <a:xfrm flipV="1">
                  <a:off x="1339" y="1970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1" name="Freeform 685"/>
                <p:cNvSpPr>
                  <a:spLocks/>
                </p:cNvSpPr>
                <p:nvPr/>
              </p:nvSpPr>
              <p:spPr bwMode="auto">
                <a:xfrm>
                  <a:off x="1343" y="197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2" name="Line 686"/>
                <p:cNvSpPr>
                  <a:spLocks noChangeShapeType="1"/>
                </p:cNvSpPr>
                <p:nvPr/>
              </p:nvSpPr>
              <p:spPr bwMode="auto">
                <a:xfrm flipV="1">
                  <a:off x="1346" y="1969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3" name="Line 687"/>
                <p:cNvSpPr>
                  <a:spLocks noChangeShapeType="1"/>
                </p:cNvSpPr>
                <p:nvPr/>
              </p:nvSpPr>
              <p:spPr bwMode="auto">
                <a:xfrm flipV="1">
                  <a:off x="1350" y="196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4" name="Freeform 688"/>
                <p:cNvSpPr>
                  <a:spLocks/>
                </p:cNvSpPr>
                <p:nvPr/>
              </p:nvSpPr>
              <p:spPr bwMode="auto">
                <a:xfrm>
                  <a:off x="1353" y="196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5" name="Line 689"/>
                <p:cNvSpPr>
                  <a:spLocks noChangeShapeType="1"/>
                </p:cNvSpPr>
                <p:nvPr/>
              </p:nvSpPr>
              <p:spPr bwMode="auto">
                <a:xfrm flipV="1">
                  <a:off x="1356" y="1967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6" name="Line 690"/>
                <p:cNvSpPr>
                  <a:spLocks noChangeShapeType="1"/>
                </p:cNvSpPr>
                <p:nvPr/>
              </p:nvSpPr>
              <p:spPr bwMode="auto">
                <a:xfrm>
                  <a:off x="1360" y="196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7" name="Freeform 691"/>
                <p:cNvSpPr>
                  <a:spLocks/>
                </p:cNvSpPr>
                <p:nvPr/>
              </p:nvSpPr>
              <p:spPr bwMode="auto">
                <a:xfrm>
                  <a:off x="1363" y="196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8" name="Freeform 692"/>
                <p:cNvSpPr>
                  <a:spLocks/>
                </p:cNvSpPr>
                <p:nvPr/>
              </p:nvSpPr>
              <p:spPr bwMode="auto">
                <a:xfrm>
                  <a:off x="1366" y="196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89" name="Line 693"/>
                <p:cNvSpPr>
                  <a:spLocks noChangeShapeType="1"/>
                </p:cNvSpPr>
                <p:nvPr/>
              </p:nvSpPr>
              <p:spPr bwMode="auto">
                <a:xfrm flipV="1">
                  <a:off x="1370" y="196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0" name="Freeform 694"/>
                <p:cNvSpPr>
                  <a:spLocks/>
                </p:cNvSpPr>
                <p:nvPr/>
              </p:nvSpPr>
              <p:spPr bwMode="auto">
                <a:xfrm>
                  <a:off x="1373" y="196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1" name="Line 695"/>
                <p:cNvSpPr>
                  <a:spLocks noChangeShapeType="1"/>
                </p:cNvSpPr>
                <p:nvPr/>
              </p:nvSpPr>
              <p:spPr bwMode="auto">
                <a:xfrm flipV="1">
                  <a:off x="1377" y="196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2" name="Line 696"/>
                <p:cNvSpPr>
                  <a:spLocks noChangeShapeType="1"/>
                </p:cNvSpPr>
                <p:nvPr/>
              </p:nvSpPr>
              <p:spPr bwMode="auto">
                <a:xfrm>
                  <a:off x="1380" y="196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3" name="Freeform 697"/>
                <p:cNvSpPr>
                  <a:spLocks/>
                </p:cNvSpPr>
                <p:nvPr/>
              </p:nvSpPr>
              <p:spPr bwMode="auto">
                <a:xfrm>
                  <a:off x="1383" y="196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4" name="Line 698"/>
                <p:cNvSpPr>
                  <a:spLocks noChangeShapeType="1"/>
                </p:cNvSpPr>
                <p:nvPr/>
              </p:nvSpPr>
              <p:spPr bwMode="auto">
                <a:xfrm>
                  <a:off x="1387" y="196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5" name="Line 699"/>
                <p:cNvSpPr>
                  <a:spLocks noChangeShapeType="1"/>
                </p:cNvSpPr>
                <p:nvPr/>
              </p:nvSpPr>
              <p:spPr bwMode="auto">
                <a:xfrm flipV="1">
                  <a:off x="1390" y="196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6" name="Freeform 700"/>
                <p:cNvSpPr>
                  <a:spLocks/>
                </p:cNvSpPr>
                <p:nvPr/>
              </p:nvSpPr>
              <p:spPr bwMode="auto">
                <a:xfrm>
                  <a:off x="1393" y="196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7" name="Line 701"/>
                <p:cNvSpPr>
                  <a:spLocks noChangeShapeType="1"/>
                </p:cNvSpPr>
                <p:nvPr/>
              </p:nvSpPr>
              <p:spPr bwMode="auto">
                <a:xfrm flipV="1">
                  <a:off x="1397" y="196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8" name="Line 702"/>
                <p:cNvSpPr>
                  <a:spLocks noChangeShapeType="1"/>
                </p:cNvSpPr>
                <p:nvPr/>
              </p:nvSpPr>
              <p:spPr bwMode="auto">
                <a:xfrm>
                  <a:off x="1400" y="196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399" name="Freeform 703"/>
                <p:cNvSpPr>
                  <a:spLocks/>
                </p:cNvSpPr>
                <p:nvPr/>
              </p:nvSpPr>
              <p:spPr bwMode="auto">
                <a:xfrm>
                  <a:off x="1403" y="196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0" name="Line 704"/>
                <p:cNvSpPr>
                  <a:spLocks noChangeShapeType="1"/>
                </p:cNvSpPr>
                <p:nvPr/>
              </p:nvSpPr>
              <p:spPr bwMode="auto">
                <a:xfrm>
                  <a:off x="1407" y="196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1" name="Freeform 705"/>
                <p:cNvSpPr>
                  <a:spLocks/>
                </p:cNvSpPr>
                <p:nvPr/>
              </p:nvSpPr>
              <p:spPr bwMode="auto">
                <a:xfrm>
                  <a:off x="1410" y="195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2" name="Line 706"/>
                <p:cNvSpPr>
                  <a:spLocks noChangeShapeType="1"/>
                </p:cNvSpPr>
                <p:nvPr/>
              </p:nvSpPr>
              <p:spPr bwMode="auto">
                <a:xfrm>
                  <a:off x="1414" y="195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3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1417" y="195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4" name="Freeform 708"/>
                <p:cNvSpPr>
                  <a:spLocks/>
                </p:cNvSpPr>
                <p:nvPr/>
              </p:nvSpPr>
              <p:spPr bwMode="auto">
                <a:xfrm>
                  <a:off x="1420" y="195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5" name="Line 709"/>
                <p:cNvSpPr>
                  <a:spLocks noChangeShapeType="1"/>
                </p:cNvSpPr>
                <p:nvPr/>
              </p:nvSpPr>
              <p:spPr bwMode="auto">
                <a:xfrm flipV="1">
                  <a:off x="1424" y="195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6" name="Freeform 710"/>
                <p:cNvSpPr>
                  <a:spLocks/>
                </p:cNvSpPr>
                <p:nvPr/>
              </p:nvSpPr>
              <p:spPr bwMode="auto">
                <a:xfrm>
                  <a:off x="1427" y="195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7" name="Freeform 711"/>
                <p:cNvSpPr>
                  <a:spLocks/>
                </p:cNvSpPr>
                <p:nvPr/>
              </p:nvSpPr>
              <p:spPr bwMode="auto">
                <a:xfrm>
                  <a:off x="1430" y="195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8" name="Freeform 712"/>
                <p:cNvSpPr>
                  <a:spLocks/>
                </p:cNvSpPr>
                <p:nvPr/>
              </p:nvSpPr>
              <p:spPr bwMode="auto">
                <a:xfrm>
                  <a:off x="1434" y="195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09" name="Freeform 713"/>
                <p:cNvSpPr>
                  <a:spLocks/>
                </p:cNvSpPr>
                <p:nvPr/>
              </p:nvSpPr>
              <p:spPr bwMode="auto">
                <a:xfrm>
                  <a:off x="1437" y="195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0" name="Freeform 714"/>
                <p:cNvSpPr>
                  <a:spLocks/>
                </p:cNvSpPr>
                <p:nvPr/>
              </p:nvSpPr>
              <p:spPr bwMode="auto">
                <a:xfrm>
                  <a:off x="1440" y="195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1" name="Line 715"/>
                <p:cNvSpPr>
                  <a:spLocks noChangeShapeType="1"/>
                </p:cNvSpPr>
                <p:nvPr/>
              </p:nvSpPr>
              <p:spPr bwMode="auto">
                <a:xfrm>
                  <a:off x="1444" y="195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2" name="Line 716"/>
                <p:cNvSpPr>
                  <a:spLocks noChangeShapeType="1"/>
                </p:cNvSpPr>
                <p:nvPr/>
              </p:nvSpPr>
              <p:spPr bwMode="auto">
                <a:xfrm flipV="1">
                  <a:off x="1447" y="195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3" name="Freeform 717"/>
                <p:cNvSpPr>
                  <a:spLocks/>
                </p:cNvSpPr>
                <p:nvPr/>
              </p:nvSpPr>
              <p:spPr bwMode="auto">
                <a:xfrm>
                  <a:off x="1450" y="195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4" name="Line 718"/>
                <p:cNvSpPr>
                  <a:spLocks noChangeShapeType="1"/>
                </p:cNvSpPr>
                <p:nvPr/>
              </p:nvSpPr>
              <p:spPr bwMode="auto">
                <a:xfrm flipV="1">
                  <a:off x="1454" y="195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5" name="Line 719"/>
                <p:cNvSpPr>
                  <a:spLocks noChangeShapeType="1"/>
                </p:cNvSpPr>
                <p:nvPr/>
              </p:nvSpPr>
              <p:spPr bwMode="auto">
                <a:xfrm>
                  <a:off x="1457" y="195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6" name="Freeform 720"/>
                <p:cNvSpPr>
                  <a:spLocks/>
                </p:cNvSpPr>
                <p:nvPr/>
              </p:nvSpPr>
              <p:spPr bwMode="auto">
                <a:xfrm>
                  <a:off x="1460" y="195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7" name="Line 721"/>
                <p:cNvSpPr>
                  <a:spLocks noChangeShapeType="1"/>
                </p:cNvSpPr>
                <p:nvPr/>
              </p:nvSpPr>
              <p:spPr bwMode="auto">
                <a:xfrm>
                  <a:off x="1464" y="195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8" name="Line 722"/>
                <p:cNvSpPr>
                  <a:spLocks noChangeShapeType="1"/>
                </p:cNvSpPr>
                <p:nvPr/>
              </p:nvSpPr>
              <p:spPr bwMode="auto">
                <a:xfrm>
                  <a:off x="1467" y="195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19" name="Freeform 723"/>
                <p:cNvSpPr>
                  <a:spLocks/>
                </p:cNvSpPr>
                <p:nvPr/>
              </p:nvSpPr>
              <p:spPr bwMode="auto">
                <a:xfrm>
                  <a:off x="1470" y="195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0" name="Line 724"/>
                <p:cNvSpPr>
                  <a:spLocks noChangeShapeType="1"/>
                </p:cNvSpPr>
                <p:nvPr/>
              </p:nvSpPr>
              <p:spPr bwMode="auto">
                <a:xfrm>
                  <a:off x="1474" y="195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1" name="Line 725"/>
                <p:cNvSpPr>
                  <a:spLocks noChangeShapeType="1"/>
                </p:cNvSpPr>
                <p:nvPr/>
              </p:nvSpPr>
              <p:spPr bwMode="auto">
                <a:xfrm flipV="1">
                  <a:off x="1477" y="195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2" name="Freeform 726"/>
                <p:cNvSpPr>
                  <a:spLocks/>
                </p:cNvSpPr>
                <p:nvPr/>
              </p:nvSpPr>
              <p:spPr bwMode="auto">
                <a:xfrm>
                  <a:off x="1480" y="195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3" name="Line 727"/>
                <p:cNvSpPr>
                  <a:spLocks noChangeShapeType="1"/>
                </p:cNvSpPr>
                <p:nvPr/>
              </p:nvSpPr>
              <p:spPr bwMode="auto">
                <a:xfrm>
                  <a:off x="1484" y="195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4" name="Line 728"/>
                <p:cNvSpPr>
                  <a:spLocks noChangeShapeType="1"/>
                </p:cNvSpPr>
                <p:nvPr/>
              </p:nvSpPr>
              <p:spPr bwMode="auto">
                <a:xfrm flipV="1">
                  <a:off x="1487" y="194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5" name="Freeform 729"/>
                <p:cNvSpPr>
                  <a:spLocks/>
                </p:cNvSpPr>
                <p:nvPr/>
              </p:nvSpPr>
              <p:spPr bwMode="auto">
                <a:xfrm>
                  <a:off x="1490" y="194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6" name="Freeform 730"/>
                <p:cNvSpPr>
                  <a:spLocks/>
                </p:cNvSpPr>
                <p:nvPr/>
              </p:nvSpPr>
              <p:spPr bwMode="auto">
                <a:xfrm>
                  <a:off x="1494" y="194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7" name="Freeform 731"/>
                <p:cNvSpPr>
                  <a:spLocks/>
                </p:cNvSpPr>
                <p:nvPr/>
              </p:nvSpPr>
              <p:spPr bwMode="auto">
                <a:xfrm>
                  <a:off x="1497" y="194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8" name="Freeform 732"/>
                <p:cNvSpPr>
                  <a:spLocks/>
                </p:cNvSpPr>
                <p:nvPr/>
              </p:nvSpPr>
              <p:spPr bwMode="auto">
                <a:xfrm>
                  <a:off x="1500" y="194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29" name="Line 733"/>
                <p:cNvSpPr>
                  <a:spLocks noChangeShapeType="1"/>
                </p:cNvSpPr>
                <p:nvPr/>
              </p:nvSpPr>
              <p:spPr bwMode="auto">
                <a:xfrm flipV="1">
                  <a:off x="1504" y="194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0" name="Line 734"/>
                <p:cNvSpPr>
                  <a:spLocks noChangeShapeType="1"/>
                </p:cNvSpPr>
                <p:nvPr/>
              </p:nvSpPr>
              <p:spPr bwMode="auto">
                <a:xfrm>
                  <a:off x="1507" y="194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1" name="Freeform 735"/>
                <p:cNvSpPr>
                  <a:spLocks/>
                </p:cNvSpPr>
                <p:nvPr/>
              </p:nvSpPr>
              <p:spPr bwMode="auto">
                <a:xfrm>
                  <a:off x="1510" y="194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2" name="Line 736"/>
                <p:cNvSpPr>
                  <a:spLocks noChangeShapeType="1"/>
                </p:cNvSpPr>
                <p:nvPr/>
              </p:nvSpPr>
              <p:spPr bwMode="auto">
                <a:xfrm>
                  <a:off x="1514" y="194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3" name="Line 737"/>
                <p:cNvSpPr>
                  <a:spLocks noChangeShapeType="1"/>
                </p:cNvSpPr>
                <p:nvPr/>
              </p:nvSpPr>
              <p:spPr bwMode="auto">
                <a:xfrm flipV="1">
                  <a:off x="1517" y="194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4" name="Freeform 738"/>
                <p:cNvSpPr>
                  <a:spLocks/>
                </p:cNvSpPr>
                <p:nvPr/>
              </p:nvSpPr>
              <p:spPr bwMode="auto">
                <a:xfrm>
                  <a:off x="1520" y="194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5" name="Line 739"/>
                <p:cNvSpPr>
                  <a:spLocks noChangeShapeType="1"/>
                </p:cNvSpPr>
                <p:nvPr/>
              </p:nvSpPr>
              <p:spPr bwMode="auto">
                <a:xfrm>
                  <a:off x="1524" y="194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6" name="Freeform 740"/>
                <p:cNvSpPr>
                  <a:spLocks/>
                </p:cNvSpPr>
                <p:nvPr/>
              </p:nvSpPr>
              <p:spPr bwMode="auto">
                <a:xfrm>
                  <a:off x="1527" y="194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7" name="Line 741"/>
                <p:cNvSpPr>
                  <a:spLocks noChangeShapeType="1"/>
                </p:cNvSpPr>
                <p:nvPr/>
              </p:nvSpPr>
              <p:spPr bwMode="auto">
                <a:xfrm>
                  <a:off x="1531" y="194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8" name="Line 742"/>
                <p:cNvSpPr>
                  <a:spLocks noChangeShapeType="1"/>
                </p:cNvSpPr>
                <p:nvPr/>
              </p:nvSpPr>
              <p:spPr bwMode="auto">
                <a:xfrm>
                  <a:off x="1534" y="194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39" name="Freeform 743"/>
                <p:cNvSpPr>
                  <a:spLocks/>
                </p:cNvSpPr>
                <p:nvPr/>
              </p:nvSpPr>
              <p:spPr bwMode="auto">
                <a:xfrm>
                  <a:off x="1537" y="194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0" name="Line 744"/>
                <p:cNvSpPr>
                  <a:spLocks noChangeShapeType="1"/>
                </p:cNvSpPr>
                <p:nvPr/>
              </p:nvSpPr>
              <p:spPr bwMode="auto">
                <a:xfrm>
                  <a:off x="1541" y="194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1" name="Line 745"/>
                <p:cNvSpPr>
                  <a:spLocks noChangeShapeType="1"/>
                </p:cNvSpPr>
                <p:nvPr/>
              </p:nvSpPr>
              <p:spPr bwMode="auto">
                <a:xfrm flipV="1">
                  <a:off x="1544" y="194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2" name="Freeform 746"/>
                <p:cNvSpPr>
                  <a:spLocks/>
                </p:cNvSpPr>
                <p:nvPr/>
              </p:nvSpPr>
              <p:spPr bwMode="auto">
                <a:xfrm>
                  <a:off x="1547" y="194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3" name="Line 747"/>
                <p:cNvSpPr>
                  <a:spLocks noChangeShapeType="1"/>
                </p:cNvSpPr>
                <p:nvPr/>
              </p:nvSpPr>
              <p:spPr bwMode="auto">
                <a:xfrm flipV="1">
                  <a:off x="1551" y="194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4" name="Line 748"/>
                <p:cNvSpPr>
                  <a:spLocks noChangeShapeType="1"/>
                </p:cNvSpPr>
                <p:nvPr/>
              </p:nvSpPr>
              <p:spPr bwMode="auto">
                <a:xfrm>
                  <a:off x="1554" y="194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5" name="Freeform 749"/>
                <p:cNvSpPr>
                  <a:spLocks/>
                </p:cNvSpPr>
                <p:nvPr/>
              </p:nvSpPr>
              <p:spPr bwMode="auto">
                <a:xfrm>
                  <a:off x="1557" y="194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6" name="Line 750"/>
                <p:cNvSpPr>
                  <a:spLocks noChangeShapeType="1"/>
                </p:cNvSpPr>
                <p:nvPr/>
              </p:nvSpPr>
              <p:spPr bwMode="auto">
                <a:xfrm>
                  <a:off x="1561" y="194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7" name="Line 751"/>
                <p:cNvSpPr>
                  <a:spLocks noChangeShapeType="1"/>
                </p:cNvSpPr>
                <p:nvPr/>
              </p:nvSpPr>
              <p:spPr bwMode="auto">
                <a:xfrm>
                  <a:off x="1564" y="194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8" name="Freeform 752"/>
                <p:cNvSpPr>
                  <a:spLocks/>
                </p:cNvSpPr>
                <p:nvPr/>
              </p:nvSpPr>
              <p:spPr bwMode="auto">
                <a:xfrm>
                  <a:off x="1567" y="193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49" name="Line 753"/>
                <p:cNvSpPr>
                  <a:spLocks noChangeShapeType="1"/>
                </p:cNvSpPr>
                <p:nvPr/>
              </p:nvSpPr>
              <p:spPr bwMode="auto">
                <a:xfrm>
                  <a:off x="1571" y="193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0" name="Line 754"/>
                <p:cNvSpPr>
                  <a:spLocks noChangeShapeType="1"/>
                </p:cNvSpPr>
                <p:nvPr/>
              </p:nvSpPr>
              <p:spPr bwMode="auto">
                <a:xfrm flipV="1">
                  <a:off x="1574" y="193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1" name="Freeform 755"/>
                <p:cNvSpPr>
                  <a:spLocks/>
                </p:cNvSpPr>
                <p:nvPr/>
              </p:nvSpPr>
              <p:spPr bwMode="auto">
                <a:xfrm>
                  <a:off x="1577" y="193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2" name="Freeform 756"/>
                <p:cNvSpPr>
                  <a:spLocks/>
                </p:cNvSpPr>
                <p:nvPr/>
              </p:nvSpPr>
              <p:spPr bwMode="auto">
                <a:xfrm>
                  <a:off x="1581" y="193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3" name="Line 757"/>
                <p:cNvSpPr>
                  <a:spLocks noChangeShapeType="1"/>
                </p:cNvSpPr>
                <p:nvPr/>
              </p:nvSpPr>
              <p:spPr bwMode="auto">
                <a:xfrm>
                  <a:off x="1584" y="193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4" name="Freeform 758"/>
                <p:cNvSpPr>
                  <a:spLocks/>
                </p:cNvSpPr>
                <p:nvPr/>
              </p:nvSpPr>
              <p:spPr bwMode="auto">
                <a:xfrm>
                  <a:off x="1587" y="193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5" name="Line 759"/>
                <p:cNvSpPr>
                  <a:spLocks noChangeShapeType="1"/>
                </p:cNvSpPr>
                <p:nvPr/>
              </p:nvSpPr>
              <p:spPr bwMode="auto">
                <a:xfrm>
                  <a:off x="1591" y="193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6" name="Line 760"/>
                <p:cNvSpPr>
                  <a:spLocks noChangeShapeType="1"/>
                </p:cNvSpPr>
                <p:nvPr/>
              </p:nvSpPr>
              <p:spPr bwMode="auto">
                <a:xfrm>
                  <a:off x="1594" y="1937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7" name="Freeform 761"/>
                <p:cNvSpPr>
                  <a:spLocks/>
                </p:cNvSpPr>
                <p:nvPr/>
              </p:nvSpPr>
              <p:spPr bwMode="auto">
                <a:xfrm>
                  <a:off x="1598" y="193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8" name="Line 762"/>
                <p:cNvSpPr>
                  <a:spLocks noChangeShapeType="1"/>
                </p:cNvSpPr>
                <p:nvPr/>
              </p:nvSpPr>
              <p:spPr bwMode="auto">
                <a:xfrm>
                  <a:off x="1601" y="193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59" name="Line 763"/>
                <p:cNvSpPr>
                  <a:spLocks noChangeShapeType="1"/>
                </p:cNvSpPr>
                <p:nvPr/>
              </p:nvSpPr>
              <p:spPr bwMode="auto">
                <a:xfrm>
                  <a:off x="1604" y="1936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0" name="Freeform 764"/>
                <p:cNvSpPr>
                  <a:spLocks/>
                </p:cNvSpPr>
                <p:nvPr/>
              </p:nvSpPr>
              <p:spPr bwMode="auto">
                <a:xfrm>
                  <a:off x="1608" y="193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1" name="Line 765"/>
                <p:cNvSpPr>
                  <a:spLocks noChangeShapeType="1"/>
                </p:cNvSpPr>
                <p:nvPr/>
              </p:nvSpPr>
              <p:spPr bwMode="auto">
                <a:xfrm>
                  <a:off x="1611" y="193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2" name="Freeform 766"/>
                <p:cNvSpPr>
                  <a:spLocks/>
                </p:cNvSpPr>
                <p:nvPr/>
              </p:nvSpPr>
              <p:spPr bwMode="auto">
                <a:xfrm>
                  <a:off x="1614" y="193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3" name="Freeform 767"/>
                <p:cNvSpPr>
                  <a:spLocks/>
                </p:cNvSpPr>
                <p:nvPr/>
              </p:nvSpPr>
              <p:spPr bwMode="auto">
                <a:xfrm>
                  <a:off x="1618" y="193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4" name="Line 768"/>
                <p:cNvSpPr>
                  <a:spLocks noChangeShapeType="1"/>
                </p:cNvSpPr>
                <p:nvPr/>
              </p:nvSpPr>
              <p:spPr bwMode="auto">
                <a:xfrm flipV="1">
                  <a:off x="1621" y="1934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5" name="Line 769"/>
                <p:cNvSpPr>
                  <a:spLocks noChangeShapeType="1"/>
                </p:cNvSpPr>
                <p:nvPr/>
              </p:nvSpPr>
              <p:spPr bwMode="auto">
                <a:xfrm>
                  <a:off x="1625" y="193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6" name="Freeform 770"/>
                <p:cNvSpPr>
                  <a:spLocks/>
                </p:cNvSpPr>
                <p:nvPr/>
              </p:nvSpPr>
              <p:spPr bwMode="auto">
                <a:xfrm>
                  <a:off x="1628" y="193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7" name="Freeform 771"/>
                <p:cNvSpPr>
                  <a:spLocks/>
                </p:cNvSpPr>
                <p:nvPr/>
              </p:nvSpPr>
              <p:spPr bwMode="auto">
                <a:xfrm>
                  <a:off x="1631" y="193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8" name="Line 772"/>
                <p:cNvSpPr>
                  <a:spLocks noChangeShapeType="1"/>
                </p:cNvSpPr>
                <p:nvPr/>
              </p:nvSpPr>
              <p:spPr bwMode="auto">
                <a:xfrm>
                  <a:off x="1635" y="193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69" name="Freeform 773"/>
                <p:cNvSpPr>
                  <a:spLocks/>
                </p:cNvSpPr>
                <p:nvPr/>
              </p:nvSpPr>
              <p:spPr bwMode="auto">
                <a:xfrm>
                  <a:off x="1638" y="193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0" name="Line 774"/>
                <p:cNvSpPr>
                  <a:spLocks noChangeShapeType="1"/>
                </p:cNvSpPr>
                <p:nvPr/>
              </p:nvSpPr>
              <p:spPr bwMode="auto">
                <a:xfrm flipV="1">
                  <a:off x="1641" y="193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1" name="Freeform 775"/>
                <p:cNvSpPr>
                  <a:spLocks/>
                </p:cNvSpPr>
                <p:nvPr/>
              </p:nvSpPr>
              <p:spPr bwMode="auto">
                <a:xfrm>
                  <a:off x="1645" y="1932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2" name="Freeform 776"/>
                <p:cNvSpPr>
                  <a:spLocks/>
                </p:cNvSpPr>
                <p:nvPr/>
              </p:nvSpPr>
              <p:spPr bwMode="auto">
                <a:xfrm>
                  <a:off x="1648" y="1932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3" name="Line 777"/>
                <p:cNvSpPr>
                  <a:spLocks noChangeShapeType="1"/>
                </p:cNvSpPr>
                <p:nvPr/>
              </p:nvSpPr>
              <p:spPr bwMode="auto">
                <a:xfrm>
                  <a:off x="1651" y="193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4" name="Freeform 778"/>
                <p:cNvSpPr>
                  <a:spLocks/>
                </p:cNvSpPr>
                <p:nvPr/>
              </p:nvSpPr>
              <p:spPr bwMode="auto">
                <a:xfrm>
                  <a:off x="1655" y="193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5" name="Line 779"/>
                <p:cNvSpPr>
                  <a:spLocks noChangeShapeType="1"/>
                </p:cNvSpPr>
                <p:nvPr/>
              </p:nvSpPr>
              <p:spPr bwMode="auto">
                <a:xfrm>
                  <a:off x="1658" y="193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6" name="Freeform 780"/>
                <p:cNvSpPr>
                  <a:spLocks/>
                </p:cNvSpPr>
                <p:nvPr/>
              </p:nvSpPr>
              <p:spPr bwMode="auto">
                <a:xfrm>
                  <a:off x="1662" y="193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7" name="Freeform 781"/>
                <p:cNvSpPr>
                  <a:spLocks/>
                </p:cNvSpPr>
                <p:nvPr/>
              </p:nvSpPr>
              <p:spPr bwMode="auto">
                <a:xfrm>
                  <a:off x="1665" y="193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8" name="Line 782"/>
                <p:cNvSpPr>
                  <a:spLocks noChangeShapeType="1"/>
                </p:cNvSpPr>
                <p:nvPr/>
              </p:nvSpPr>
              <p:spPr bwMode="auto">
                <a:xfrm>
                  <a:off x="1668" y="193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79" name="Freeform 783"/>
                <p:cNvSpPr>
                  <a:spLocks/>
                </p:cNvSpPr>
                <p:nvPr/>
              </p:nvSpPr>
              <p:spPr bwMode="auto">
                <a:xfrm>
                  <a:off x="1672" y="193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0" name="Freeform 784"/>
                <p:cNvSpPr>
                  <a:spLocks/>
                </p:cNvSpPr>
                <p:nvPr/>
              </p:nvSpPr>
              <p:spPr bwMode="auto">
                <a:xfrm>
                  <a:off x="1675" y="193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1" name="Freeform 785"/>
                <p:cNvSpPr>
                  <a:spLocks/>
                </p:cNvSpPr>
                <p:nvPr/>
              </p:nvSpPr>
              <p:spPr bwMode="auto">
                <a:xfrm>
                  <a:off x="1678" y="193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2" name="Line 786"/>
                <p:cNvSpPr>
                  <a:spLocks noChangeShapeType="1"/>
                </p:cNvSpPr>
                <p:nvPr/>
              </p:nvSpPr>
              <p:spPr bwMode="auto">
                <a:xfrm>
                  <a:off x="1682" y="193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3" name="Freeform 787"/>
                <p:cNvSpPr>
                  <a:spLocks/>
                </p:cNvSpPr>
                <p:nvPr/>
              </p:nvSpPr>
              <p:spPr bwMode="auto">
                <a:xfrm>
                  <a:off x="1685" y="193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4" name="Freeform 788"/>
                <p:cNvSpPr>
                  <a:spLocks/>
                </p:cNvSpPr>
                <p:nvPr/>
              </p:nvSpPr>
              <p:spPr bwMode="auto">
                <a:xfrm>
                  <a:off x="1689" y="192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5" name="Freeform 789"/>
                <p:cNvSpPr>
                  <a:spLocks/>
                </p:cNvSpPr>
                <p:nvPr/>
              </p:nvSpPr>
              <p:spPr bwMode="auto">
                <a:xfrm>
                  <a:off x="1692" y="192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6" name="Freeform 790"/>
                <p:cNvSpPr>
                  <a:spLocks/>
                </p:cNvSpPr>
                <p:nvPr/>
              </p:nvSpPr>
              <p:spPr bwMode="auto">
                <a:xfrm>
                  <a:off x="1695" y="192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7" name="Line 791"/>
                <p:cNvSpPr>
                  <a:spLocks noChangeShapeType="1"/>
                </p:cNvSpPr>
                <p:nvPr/>
              </p:nvSpPr>
              <p:spPr bwMode="auto">
                <a:xfrm>
                  <a:off x="1699" y="192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8" name="Line 792"/>
                <p:cNvSpPr>
                  <a:spLocks noChangeShapeType="1"/>
                </p:cNvSpPr>
                <p:nvPr/>
              </p:nvSpPr>
              <p:spPr bwMode="auto">
                <a:xfrm>
                  <a:off x="1702" y="192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89" name="Freeform 793"/>
                <p:cNvSpPr>
                  <a:spLocks/>
                </p:cNvSpPr>
                <p:nvPr/>
              </p:nvSpPr>
              <p:spPr bwMode="auto">
                <a:xfrm>
                  <a:off x="1705" y="192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0" name="Line 794"/>
                <p:cNvSpPr>
                  <a:spLocks noChangeShapeType="1"/>
                </p:cNvSpPr>
                <p:nvPr/>
              </p:nvSpPr>
              <p:spPr bwMode="auto">
                <a:xfrm>
                  <a:off x="1709" y="192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1" name="Line 795"/>
                <p:cNvSpPr>
                  <a:spLocks noChangeShapeType="1"/>
                </p:cNvSpPr>
                <p:nvPr/>
              </p:nvSpPr>
              <p:spPr bwMode="auto">
                <a:xfrm>
                  <a:off x="1712" y="192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2" name="Freeform 796"/>
                <p:cNvSpPr>
                  <a:spLocks/>
                </p:cNvSpPr>
                <p:nvPr/>
              </p:nvSpPr>
              <p:spPr bwMode="auto">
                <a:xfrm>
                  <a:off x="1715" y="192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3" name="Line 797"/>
                <p:cNvSpPr>
                  <a:spLocks noChangeShapeType="1"/>
                </p:cNvSpPr>
                <p:nvPr/>
              </p:nvSpPr>
              <p:spPr bwMode="auto">
                <a:xfrm>
                  <a:off x="1719" y="192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4" name="Line 798"/>
                <p:cNvSpPr>
                  <a:spLocks noChangeShapeType="1"/>
                </p:cNvSpPr>
                <p:nvPr/>
              </p:nvSpPr>
              <p:spPr bwMode="auto">
                <a:xfrm>
                  <a:off x="1722" y="192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5" name="Freeform 799"/>
                <p:cNvSpPr>
                  <a:spLocks/>
                </p:cNvSpPr>
                <p:nvPr/>
              </p:nvSpPr>
              <p:spPr bwMode="auto">
                <a:xfrm>
                  <a:off x="1725" y="192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6" name="Freeform 800"/>
                <p:cNvSpPr>
                  <a:spLocks/>
                </p:cNvSpPr>
                <p:nvPr/>
              </p:nvSpPr>
              <p:spPr bwMode="auto">
                <a:xfrm>
                  <a:off x="1729" y="192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7" name="Line 801"/>
                <p:cNvSpPr>
                  <a:spLocks noChangeShapeType="1"/>
                </p:cNvSpPr>
                <p:nvPr/>
              </p:nvSpPr>
              <p:spPr bwMode="auto">
                <a:xfrm>
                  <a:off x="1732" y="192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8" name="Freeform 802"/>
                <p:cNvSpPr>
                  <a:spLocks/>
                </p:cNvSpPr>
                <p:nvPr/>
              </p:nvSpPr>
              <p:spPr bwMode="auto">
                <a:xfrm>
                  <a:off x="1735" y="192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99" name="Freeform 803"/>
                <p:cNvSpPr>
                  <a:spLocks/>
                </p:cNvSpPr>
                <p:nvPr/>
              </p:nvSpPr>
              <p:spPr bwMode="auto">
                <a:xfrm>
                  <a:off x="1739" y="192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0" name="Line 804"/>
                <p:cNvSpPr>
                  <a:spLocks noChangeShapeType="1"/>
                </p:cNvSpPr>
                <p:nvPr/>
              </p:nvSpPr>
              <p:spPr bwMode="auto">
                <a:xfrm>
                  <a:off x="1742" y="192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1" name="Freeform 805"/>
                <p:cNvSpPr>
                  <a:spLocks/>
                </p:cNvSpPr>
                <p:nvPr/>
              </p:nvSpPr>
              <p:spPr bwMode="auto">
                <a:xfrm>
                  <a:off x="1745" y="192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2" name="Line 806"/>
                <p:cNvSpPr>
                  <a:spLocks noChangeShapeType="1"/>
                </p:cNvSpPr>
                <p:nvPr/>
              </p:nvSpPr>
              <p:spPr bwMode="auto">
                <a:xfrm>
                  <a:off x="1749" y="192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008"/>
              <p:cNvGrpSpPr>
                <a:grpSpLocks/>
              </p:cNvGrpSpPr>
              <p:nvPr/>
            </p:nvGrpSpPr>
            <p:grpSpPr bwMode="auto">
              <a:xfrm>
                <a:off x="361" y="1920"/>
                <a:ext cx="1824" cy="1331"/>
                <a:chOff x="361" y="1920"/>
                <a:chExt cx="1824" cy="1331"/>
              </a:xfrm>
            </p:grpSpPr>
            <p:sp>
              <p:nvSpPr>
                <p:cNvPr id="30504" name="Freeform 808"/>
                <p:cNvSpPr>
                  <a:spLocks/>
                </p:cNvSpPr>
                <p:nvPr/>
              </p:nvSpPr>
              <p:spPr bwMode="auto">
                <a:xfrm>
                  <a:off x="1752" y="192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5" name="Line 809"/>
                <p:cNvSpPr>
                  <a:spLocks noChangeShapeType="1"/>
                </p:cNvSpPr>
                <p:nvPr/>
              </p:nvSpPr>
              <p:spPr bwMode="auto">
                <a:xfrm>
                  <a:off x="1756" y="192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6" name="Freeform 810"/>
                <p:cNvSpPr>
                  <a:spLocks/>
                </p:cNvSpPr>
                <p:nvPr/>
              </p:nvSpPr>
              <p:spPr bwMode="auto">
                <a:xfrm>
                  <a:off x="1759" y="192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7" name="Freeform 811"/>
                <p:cNvSpPr>
                  <a:spLocks/>
                </p:cNvSpPr>
                <p:nvPr/>
              </p:nvSpPr>
              <p:spPr bwMode="auto">
                <a:xfrm>
                  <a:off x="1762" y="192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8" name="Freeform 812"/>
                <p:cNvSpPr>
                  <a:spLocks/>
                </p:cNvSpPr>
                <p:nvPr/>
              </p:nvSpPr>
              <p:spPr bwMode="auto">
                <a:xfrm>
                  <a:off x="1766" y="192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09" name="Line 813"/>
                <p:cNvSpPr>
                  <a:spLocks noChangeShapeType="1"/>
                </p:cNvSpPr>
                <p:nvPr/>
              </p:nvSpPr>
              <p:spPr bwMode="auto">
                <a:xfrm>
                  <a:off x="1769" y="192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0" name="Freeform 814"/>
                <p:cNvSpPr>
                  <a:spLocks/>
                </p:cNvSpPr>
                <p:nvPr/>
              </p:nvSpPr>
              <p:spPr bwMode="auto">
                <a:xfrm>
                  <a:off x="1772" y="192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1" name="Line 815"/>
                <p:cNvSpPr>
                  <a:spLocks noChangeShapeType="1"/>
                </p:cNvSpPr>
                <p:nvPr/>
              </p:nvSpPr>
              <p:spPr bwMode="auto">
                <a:xfrm>
                  <a:off x="1776" y="192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2" name="Freeform 816"/>
                <p:cNvSpPr>
                  <a:spLocks/>
                </p:cNvSpPr>
                <p:nvPr/>
              </p:nvSpPr>
              <p:spPr bwMode="auto">
                <a:xfrm>
                  <a:off x="1779" y="192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3" name="Freeform 817"/>
                <p:cNvSpPr>
                  <a:spLocks/>
                </p:cNvSpPr>
                <p:nvPr/>
              </p:nvSpPr>
              <p:spPr bwMode="auto">
                <a:xfrm>
                  <a:off x="1782" y="192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4" name="Freeform 818"/>
                <p:cNvSpPr>
                  <a:spLocks/>
                </p:cNvSpPr>
                <p:nvPr/>
              </p:nvSpPr>
              <p:spPr bwMode="auto">
                <a:xfrm>
                  <a:off x="1786" y="192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5" name="Line 819"/>
                <p:cNvSpPr>
                  <a:spLocks noChangeShapeType="1"/>
                </p:cNvSpPr>
                <p:nvPr/>
              </p:nvSpPr>
              <p:spPr bwMode="auto">
                <a:xfrm>
                  <a:off x="1789" y="19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6" name="Freeform 820"/>
                <p:cNvSpPr>
                  <a:spLocks/>
                </p:cNvSpPr>
                <p:nvPr/>
              </p:nvSpPr>
              <p:spPr bwMode="auto">
                <a:xfrm>
                  <a:off x="1792" y="192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7" name="Line 821"/>
                <p:cNvSpPr>
                  <a:spLocks noChangeShapeType="1"/>
                </p:cNvSpPr>
                <p:nvPr/>
              </p:nvSpPr>
              <p:spPr bwMode="auto">
                <a:xfrm>
                  <a:off x="1796" y="19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8" name="Freeform 822"/>
                <p:cNvSpPr>
                  <a:spLocks/>
                </p:cNvSpPr>
                <p:nvPr/>
              </p:nvSpPr>
              <p:spPr bwMode="auto">
                <a:xfrm>
                  <a:off x="1799" y="192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19" name="Freeform 823"/>
                <p:cNvSpPr>
                  <a:spLocks/>
                </p:cNvSpPr>
                <p:nvPr/>
              </p:nvSpPr>
              <p:spPr bwMode="auto">
                <a:xfrm>
                  <a:off x="1802" y="192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0" name="Line 824"/>
                <p:cNvSpPr>
                  <a:spLocks noChangeShapeType="1"/>
                </p:cNvSpPr>
                <p:nvPr/>
              </p:nvSpPr>
              <p:spPr bwMode="auto">
                <a:xfrm>
                  <a:off x="1806" y="19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1" name="Line 825"/>
                <p:cNvSpPr>
                  <a:spLocks noChangeShapeType="1"/>
                </p:cNvSpPr>
                <p:nvPr/>
              </p:nvSpPr>
              <p:spPr bwMode="auto">
                <a:xfrm>
                  <a:off x="1809" y="19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2" name="Freeform 826"/>
                <p:cNvSpPr>
                  <a:spLocks/>
                </p:cNvSpPr>
                <p:nvPr/>
              </p:nvSpPr>
              <p:spPr bwMode="auto">
                <a:xfrm>
                  <a:off x="1812" y="192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3" name="Line 827"/>
                <p:cNvSpPr>
                  <a:spLocks noChangeShapeType="1"/>
                </p:cNvSpPr>
                <p:nvPr/>
              </p:nvSpPr>
              <p:spPr bwMode="auto">
                <a:xfrm>
                  <a:off x="1816" y="19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4" name="Line 828"/>
                <p:cNvSpPr>
                  <a:spLocks noChangeShapeType="1"/>
                </p:cNvSpPr>
                <p:nvPr/>
              </p:nvSpPr>
              <p:spPr bwMode="auto">
                <a:xfrm>
                  <a:off x="1819" y="19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5" name="Freeform 829"/>
                <p:cNvSpPr>
                  <a:spLocks/>
                </p:cNvSpPr>
                <p:nvPr/>
              </p:nvSpPr>
              <p:spPr bwMode="auto">
                <a:xfrm>
                  <a:off x="1822" y="192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6" name="Line 830"/>
                <p:cNvSpPr>
                  <a:spLocks noChangeShapeType="1"/>
                </p:cNvSpPr>
                <p:nvPr/>
              </p:nvSpPr>
              <p:spPr bwMode="auto">
                <a:xfrm>
                  <a:off x="1826" y="19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7" name="Line 831"/>
                <p:cNvSpPr>
                  <a:spLocks noChangeShapeType="1"/>
                </p:cNvSpPr>
                <p:nvPr/>
              </p:nvSpPr>
              <p:spPr bwMode="auto">
                <a:xfrm>
                  <a:off x="1829" y="19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8" name="Freeform 832"/>
                <p:cNvSpPr>
                  <a:spLocks/>
                </p:cNvSpPr>
                <p:nvPr/>
              </p:nvSpPr>
              <p:spPr bwMode="auto">
                <a:xfrm>
                  <a:off x="1832" y="192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29" name="Line 833"/>
                <p:cNvSpPr>
                  <a:spLocks noChangeShapeType="1"/>
                </p:cNvSpPr>
                <p:nvPr/>
              </p:nvSpPr>
              <p:spPr bwMode="auto">
                <a:xfrm>
                  <a:off x="1836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0" name="Line 834"/>
                <p:cNvSpPr>
                  <a:spLocks noChangeShapeType="1"/>
                </p:cNvSpPr>
                <p:nvPr/>
              </p:nvSpPr>
              <p:spPr bwMode="auto">
                <a:xfrm>
                  <a:off x="1839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1" name="Freeform 835"/>
                <p:cNvSpPr>
                  <a:spLocks/>
                </p:cNvSpPr>
                <p:nvPr/>
              </p:nvSpPr>
              <p:spPr bwMode="auto">
                <a:xfrm>
                  <a:off x="1842" y="192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2" name="Line 836"/>
                <p:cNvSpPr>
                  <a:spLocks noChangeShapeType="1"/>
                </p:cNvSpPr>
                <p:nvPr/>
              </p:nvSpPr>
              <p:spPr bwMode="auto">
                <a:xfrm>
                  <a:off x="1846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3" name="Line 837"/>
                <p:cNvSpPr>
                  <a:spLocks noChangeShapeType="1"/>
                </p:cNvSpPr>
                <p:nvPr/>
              </p:nvSpPr>
              <p:spPr bwMode="auto">
                <a:xfrm>
                  <a:off x="1849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4" name="Freeform 838"/>
                <p:cNvSpPr>
                  <a:spLocks/>
                </p:cNvSpPr>
                <p:nvPr/>
              </p:nvSpPr>
              <p:spPr bwMode="auto">
                <a:xfrm>
                  <a:off x="1852" y="192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5" name="Line 839"/>
                <p:cNvSpPr>
                  <a:spLocks noChangeShapeType="1"/>
                </p:cNvSpPr>
                <p:nvPr/>
              </p:nvSpPr>
              <p:spPr bwMode="auto">
                <a:xfrm>
                  <a:off x="1856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6" name="Freeform 840"/>
                <p:cNvSpPr>
                  <a:spLocks/>
                </p:cNvSpPr>
                <p:nvPr/>
              </p:nvSpPr>
              <p:spPr bwMode="auto">
                <a:xfrm>
                  <a:off x="1859" y="19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7" name="Freeform 841"/>
                <p:cNvSpPr>
                  <a:spLocks/>
                </p:cNvSpPr>
                <p:nvPr/>
              </p:nvSpPr>
              <p:spPr bwMode="auto">
                <a:xfrm>
                  <a:off x="1862" y="192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8" name="Line 842"/>
                <p:cNvSpPr>
                  <a:spLocks noChangeShapeType="1"/>
                </p:cNvSpPr>
                <p:nvPr/>
              </p:nvSpPr>
              <p:spPr bwMode="auto">
                <a:xfrm>
                  <a:off x="1866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39" name="Freeform 843"/>
                <p:cNvSpPr>
                  <a:spLocks/>
                </p:cNvSpPr>
                <p:nvPr/>
              </p:nvSpPr>
              <p:spPr bwMode="auto">
                <a:xfrm>
                  <a:off x="1869" y="192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0" name="Line 844"/>
                <p:cNvSpPr>
                  <a:spLocks noChangeShapeType="1"/>
                </p:cNvSpPr>
                <p:nvPr/>
              </p:nvSpPr>
              <p:spPr bwMode="auto">
                <a:xfrm>
                  <a:off x="1873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1" name="Line 845"/>
                <p:cNvSpPr>
                  <a:spLocks noChangeShapeType="1"/>
                </p:cNvSpPr>
                <p:nvPr/>
              </p:nvSpPr>
              <p:spPr bwMode="auto">
                <a:xfrm>
                  <a:off x="1876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2" name="Freeform 846"/>
                <p:cNvSpPr>
                  <a:spLocks/>
                </p:cNvSpPr>
                <p:nvPr/>
              </p:nvSpPr>
              <p:spPr bwMode="auto">
                <a:xfrm>
                  <a:off x="1879" y="192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3" name="Line 847"/>
                <p:cNvSpPr>
                  <a:spLocks noChangeShapeType="1"/>
                </p:cNvSpPr>
                <p:nvPr/>
              </p:nvSpPr>
              <p:spPr bwMode="auto">
                <a:xfrm>
                  <a:off x="1883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4" name="Freeform 848"/>
                <p:cNvSpPr>
                  <a:spLocks/>
                </p:cNvSpPr>
                <p:nvPr/>
              </p:nvSpPr>
              <p:spPr bwMode="auto">
                <a:xfrm>
                  <a:off x="1886" y="192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5" name="Freeform 849"/>
                <p:cNvSpPr>
                  <a:spLocks/>
                </p:cNvSpPr>
                <p:nvPr/>
              </p:nvSpPr>
              <p:spPr bwMode="auto">
                <a:xfrm>
                  <a:off x="1889" y="192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6" name="Freeform 850"/>
                <p:cNvSpPr>
                  <a:spLocks/>
                </p:cNvSpPr>
                <p:nvPr/>
              </p:nvSpPr>
              <p:spPr bwMode="auto">
                <a:xfrm>
                  <a:off x="1893" y="192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7" name="Line 851"/>
                <p:cNvSpPr>
                  <a:spLocks noChangeShapeType="1"/>
                </p:cNvSpPr>
                <p:nvPr/>
              </p:nvSpPr>
              <p:spPr bwMode="auto">
                <a:xfrm>
                  <a:off x="1896" y="192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8" name="Freeform 852"/>
                <p:cNvSpPr>
                  <a:spLocks/>
                </p:cNvSpPr>
                <p:nvPr/>
              </p:nvSpPr>
              <p:spPr bwMode="auto">
                <a:xfrm>
                  <a:off x="1899" y="192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49" name="Line 853"/>
                <p:cNvSpPr>
                  <a:spLocks noChangeShapeType="1"/>
                </p:cNvSpPr>
                <p:nvPr/>
              </p:nvSpPr>
              <p:spPr bwMode="auto">
                <a:xfrm>
                  <a:off x="1903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0" name="Line 854"/>
                <p:cNvSpPr>
                  <a:spLocks noChangeShapeType="1"/>
                </p:cNvSpPr>
                <p:nvPr/>
              </p:nvSpPr>
              <p:spPr bwMode="auto">
                <a:xfrm>
                  <a:off x="1906" y="192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1" name="Freeform 855"/>
                <p:cNvSpPr>
                  <a:spLocks/>
                </p:cNvSpPr>
                <p:nvPr/>
              </p:nvSpPr>
              <p:spPr bwMode="auto">
                <a:xfrm>
                  <a:off x="1910" y="19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2" name="Line 856"/>
                <p:cNvSpPr>
                  <a:spLocks noChangeShapeType="1"/>
                </p:cNvSpPr>
                <p:nvPr/>
              </p:nvSpPr>
              <p:spPr bwMode="auto">
                <a:xfrm>
                  <a:off x="1913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3" name="Line 857"/>
                <p:cNvSpPr>
                  <a:spLocks noChangeShapeType="1"/>
                </p:cNvSpPr>
                <p:nvPr/>
              </p:nvSpPr>
              <p:spPr bwMode="auto">
                <a:xfrm>
                  <a:off x="1916" y="192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4" name="Freeform 858"/>
                <p:cNvSpPr>
                  <a:spLocks/>
                </p:cNvSpPr>
                <p:nvPr/>
              </p:nvSpPr>
              <p:spPr bwMode="auto">
                <a:xfrm>
                  <a:off x="1920" y="19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5" name="Line 859"/>
                <p:cNvSpPr>
                  <a:spLocks noChangeShapeType="1"/>
                </p:cNvSpPr>
                <p:nvPr/>
              </p:nvSpPr>
              <p:spPr bwMode="auto">
                <a:xfrm>
                  <a:off x="1923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6" name="Line 860"/>
                <p:cNvSpPr>
                  <a:spLocks noChangeShapeType="1"/>
                </p:cNvSpPr>
                <p:nvPr/>
              </p:nvSpPr>
              <p:spPr bwMode="auto">
                <a:xfrm>
                  <a:off x="1926" y="192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7" name="Freeform 861"/>
                <p:cNvSpPr>
                  <a:spLocks/>
                </p:cNvSpPr>
                <p:nvPr/>
              </p:nvSpPr>
              <p:spPr bwMode="auto">
                <a:xfrm>
                  <a:off x="1930" y="19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8" name="Line 862"/>
                <p:cNvSpPr>
                  <a:spLocks noChangeShapeType="1"/>
                </p:cNvSpPr>
                <p:nvPr/>
              </p:nvSpPr>
              <p:spPr bwMode="auto">
                <a:xfrm>
                  <a:off x="1933" y="192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59" name="Line 863"/>
                <p:cNvSpPr>
                  <a:spLocks noChangeShapeType="1"/>
                </p:cNvSpPr>
                <p:nvPr/>
              </p:nvSpPr>
              <p:spPr bwMode="auto">
                <a:xfrm>
                  <a:off x="1937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0" name="Freeform 864"/>
                <p:cNvSpPr>
                  <a:spLocks/>
                </p:cNvSpPr>
                <p:nvPr/>
              </p:nvSpPr>
              <p:spPr bwMode="auto">
                <a:xfrm>
                  <a:off x="1940" y="19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1" name="Line 865"/>
                <p:cNvSpPr>
                  <a:spLocks noChangeShapeType="1"/>
                </p:cNvSpPr>
                <p:nvPr/>
              </p:nvSpPr>
              <p:spPr bwMode="auto">
                <a:xfrm>
                  <a:off x="1943" y="192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2" name="Line 866"/>
                <p:cNvSpPr>
                  <a:spLocks noChangeShapeType="1"/>
                </p:cNvSpPr>
                <p:nvPr/>
              </p:nvSpPr>
              <p:spPr bwMode="auto">
                <a:xfrm>
                  <a:off x="1947" y="192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3" name="Freeform 867"/>
                <p:cNvSpPr>
                  <a:spLocks/>
                </p:cNvSpPr>
                <p:nvPr/>
              </p:nvSpPr>
              <p:spPr bwMode="auto">
                <a:xfrm>
                  <a:off x="1950" y="19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4" name="Line 868"/>
                <p:cNvSpPr>
                  <a:spLocks noChangeShapeType="1"/>
                </p:cNvSpPr>
                <p:nvPr/>
              </p:nvSpPr>
              <p:spPr bwMode="auto">
                <a:xfrm>
                  <a:off x="1953" y="192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5" name="Line 869"/>
                <p:cNvSpPr>
                  <a:spLocks noChangeShapeType="1"/>
                </p:cNvSpPr>
                <p:nvPr/>
              </p:nvSpPr>
              <p:spPr bwMode="auto">
                <a:xfrm>
                  <a:off x="1957" y="19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6" name="Freeform 870"/>
                <p:cNvSpPr>
                  <a:spLocks/>
                </p:cNvSpPr>
                <p:nvPr/>
              </p:nvSpPr>
              <p:spPr bwMode="auto">
                <a:xfrm>
                  <a:off x="1960" y="1922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7" name="Line 871"/>
                <p:cNvSpPr>
                  <a:spLocks noChangeShapeType="1"/>
                </p:cNvSpPr>
                <p:nvPr/>
              </p:nvSpPr>
              <p:spPr bwMode="auto">
                <a:xfrm>
                  <a:off x="1963" y="192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8" name="Line 872"/>
                <p:cNvSpPr>
                  <a:spLocks noChangeShapeType="1"/>
                </p:cNvSpPr>
                <p:nvPr/>
              </p:nvSpPr>
              <p:spPr bwMode="auto">
                <a:xfrm>
                  <a:off x="1967" y="19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69" name="Freeform 873"/>
                <p:cNvSpPr>
                  <a:spLocks/>
                </p:cNvSpPr>
                <p:nvPr/>
              </p:nvSpPr>
              <p:spPr bwMode="auto">
                <a:xfrm>
                  <a:off x="1970" y="192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0" name="Line 874"/>
                <p:cNvSpPr>
                  <a:spLocks noChangeShapeType="1"/>
                </p:cNvSpPr>
                <p:nvPr/>
              </p:nvSpPr>
              <p:spPr bwMode="auto">
                <a:xfrm>
                  <a:off x="1974" y="19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1" name="Line 875"/>
                <p:cNvSpPr>
                  <a:spLocks noChangeShapeType="1"/>
                </p:cNvSpPr>
                <p:nvPr/>
              </p:nvSpPr>
              <p:spPr bwMode="auto">
                <a:xfrm>
                  <a:off x="1977" y="19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2" name="Freeform 876"/>
                <p:cNvSpPr>
                  <a:spLocks/>
                </p:cNvSpPr>
                <p:nvPr/>
              </p:nvSpPr>
              <p:spPr bwMode="auto">
                <a:xfrm>
                  <a:off x="1980" y="192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3" name="Line 877"/>
                <p:cNvSpPr>
                  <a:spLocks noChangeShapeType="1"/>
                </p:cNvSpPr>
                <p:nvPr/>
              </p:nvSpPr>
              <p:spPr bwMode="auto">
                <a:xfrm>
                  <a:off x="1984" y="192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4" name="Freeform 878"/>
                <p:cNvSpPr>
                  <a:spLocks/>
                </p:cNvSpPr>
                <p:nvPr/>
              </p:nvSpPr>
              <p:spPr bwMode="auto">
                <a:xfrm>
                  <a:off x="1987" y="192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5" name="Line 879"/>
                <p:cNvSpPr>
                  <a:spLocks noChangeShapeType="1"/>
                </p:cNvSpPr>
                <p:nvPr/>
              </p:nvSpPr>
              <p:spPr bwMode="auto">
                <a:xfrm>
                  <a:off x="1990" y="1924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6" name="Line 880"/>
                <p:cNvSpPr>
                  <a:spLocks noChangeShapeType="1"/>
                </p:cNvSpPr>
                <p:nvPr/>
              </p:nvSpPr>
              <p:spPr bwMode="auto">
                <a:xfrm>
                  <a:off x="1994" y="192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7" name="Freeform 881"/>
                <p:cNvSpPr>
                  <a:spLocks/>
                </p:cNvSpPr>
                <p:nvPr/>
              </p:nvSpPr>
              <p:spPr bwMode="auto">
                <a:xfrm>
                  <a:off x="1997" y="192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8" name="Line 882"/>
                <p:cNvSpPr>
                  <a:spLocks noChangeShapeType="1"/>
                </p:cNvSpPr>
                <p:nvPr/>
              </p:nvSpPr>
              <p:spPr bwMode="auto">
                <a:xfrm>
                  <a:off x="2001" y="192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79" name="Line 883"/>
                <p:cNvSpPr>
                  <a:spLocks noChangeShapeType="1"/>
                </p:cNvSpPr>
                <p:nvPr/>
              </p:nvSpPr>
              <p:spPr bwMode="auto">
                <a:xfrm>
                  <a:off x="2004" y="192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0" name="Freeform 884"/>
                <p:cNvSpPr>
                  <a:spLocks/>
                </p:cNvSpPr>
                <p:nvPr/>
              </p:nvSpPr>
              <p:spPr bwMode="auto">
                <a:xfrm>
                  <a:off x="2007" y="192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1" name="Line 885"/>
                <p:cNvSpPr>
                  <a:spLocks noChangeShapeType="1"/>
                </p:cNvSpPr>
                <p:nvPr/>
              </p:nvSpPr>
              <p:spPr bwMode="auto">
                <a:xfrm>
                  <a:off x="2011" y="192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2" name="Line 886"/>
                <p:cNvSpPr>
                  <a:spLocks noChangeShapeType="1"/>
                </p:cNvSpPr>
                <p:nvPr/>
              </p:nvSpPr>
              <p:spPr bwMode="auto">
                <a:xfrm>
                  <a:off x="2014" y="192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3" name="Freeform 887"/>
                <p:cNvSpPr>
                  <a:spLocks/>
                </p:cNvSpPr>
                <p:nvPr/>
              </p:nvSpPr>
              <p:spPr bwMode="auto">
                <a:xfrm>
                  <a:off x="2017" y="192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4" name="Line 888"/>
                <p:cNvSpPr>
                  <a:spLocks noChangeShapeType="1"/>
                </p:cNvSpPr>
                <p:nvPr/>
              </p:nvSpPr>
              <p:spPr bwMode="auto">
                <a:xfrm>
                  <a:off x="2021" y="192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5" name="Line 889"/>
                <p:cNvSpPr>
                  <a:spLocks noChangeShapeType="1"/>
                </p:cNvSpPr>
                <p:nvPr/>
              </p:nvSpPr>
              <p:spPr bwMode="auto">
                <a:xfrm>
                  <a:off x="2024" y="192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6" name="Freeform 890"/>
                <p:cNvSpPr>
                  <a:spLocks/>
                </p:cNvSpPr>
                <p:nvPr/>
              </p:nvSpPr>
              <p:spPr bwMode="auto">
                <a:xfrm>
                  <a:off x="2027" y="193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7" name="Line 891"/>
                <p:cNvSpPr>
                  <a:spLocks noChangeShapeType="1"/>
                </p:cNvSpPr>
                <p:nvPr/>
              </p:nvSpPr>
              <p:spPr bwMode="auto">
                <a:xfrm>
                  <a:off x="2031" y="193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8" name="Line 892"/>
                <p:cNvSpPr>
                  <a:spLocks noChangeShapeType="1"/>
                </p:cNvSpPr>
                <p:nvPr/>
              </p:nvSpPr>
              <p:spPr bwMode="auto">
                <a:xfrm>
                  <a:off x="2034" y="193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89" name="Freeform 893"/>
                <p:cNvSpPr>
                  <a:spLocks/>
                </p:cNvSpPr>
                <p:nvPr/>
              </p:nvSpPr>
              <p:spPr bwMode="auto">
                <a:xfrm>
                  <a:off x="2037" y="193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0" name="Line 894"/>
                <p:cNvSpPr>
                  <a:spLocks noChangeShapeType="1"/>
                </p:cNvSpPr>
                <p:nvPr/>
              </p:nvSpPr>
              <p:spPr bwMode="auto">
                <a:xfrm>
                  <a:off x="2041" y="193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1" name="Freeform 895"/>
                <p:cNvSpPr>
                  <a:spLocks/>
                </p:cNvSpPr>
                <p:nvPr/>
              </p:nvSpPr>
              <p:spPr bwMode="auto">
                <a:xfrm>
                  <a:off x="2044" y="193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2" name="Freeform 896"/>
                <p:cNvSpPr>
                  <a:spLocks/>
                </p:cNvSpPr>
                <p:nvPr/>
              </p:nvSpPr>
              <p:spPr bwMode="auto">
                <a:xfrm>
                  <a:off x="2047" y="1934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3" name="Line 897"/>
                <p:cNvSpPr>
                  <a:spLocks noChangeShapeType="1"/>
                </p:cNvSpPr>
                <p:nvPr/>
              </p:nvSpPr>
              <p:spPr bwMode="auto">
                <a:xfrm>
                  <a:off x="2051" y="193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4" name="Line 898"/>
                <p:cNvSpPr>
                  <a:spLocks noChangeShapeType="1"/>
                </p:cNvSpPr>
                <p:nvPr/>
              </p:nvSpPr>
              <p:spPr bwMode="auto">
                <a:xfrm>
                  <a:off x="2054" y="193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5" name="Freeform 899"/>
                <p:cNvSpPr>
                  <a:spLocks/>
                </p:cNvSpPr>
                <p:nvPr/>
              </p:nvSpPr>
              <p:spPr bwMode="auto">
                <a:xfrm>
                  <a:off x="2057" y="193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6" name="Line 900"/>
                <p:cNvSpPr>
                  <a:spLocks noChangeShapeType="1"/>
                </p:cNvSpPr>
                <p:nvPr/>
              </p:nvSpPr>
              <p:spPr bwMode="auto">
                <a:xfrm>
                  <a:off x="2061" y="193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7" name="Line 901"/>
                <p:cNvSpPr>
                  <a:spLocks noChangeShapeType="1"/>
                </p:cNvSpPr>
                <p:nvPr/>
              </p:nvSpPr>
              <p:spPr bwMode="auto">
                <a:xfrm>
                  <a:off x="2064" y="1940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8" name="Freeform 902"/>
                <p:cNvSpPr>
                  <a:spLocks/>
                </p:cNvSpPr>
                <p:nvPr/>
              </p:nvSpPr>
              <p:spPr bwMode="auto">
                <a:xfrm>
                  <a:off x="2067" y="1942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599" name="Line 903"/>
                <p:cNvSpPr>
                  <a:spLocks noChangeShapeType="1"/>
                </p:cNvSpPr>
                <p:nvPr/>
              </p:nvSpPr>
              <p:spPr bwMode="auto">
                <a:xfrm>
                  <a:off x="2071" y="194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0" name="Line 904"/>
                <p:cNvSpPr>
                  <a:spLocks noChangeShapeType="1"/>
                </p:cNvSpPr>
                <p:nvPr/>
              </p:nvSpPr>
              <p:spPr bwMode="auto">
                <a:xfrm>
                  <a:off x="2074" y="1945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1" name="Freeform 905"/>
                <p:cNvSpPr>
                  <a:spLocks/>
                </p:cNvSpPr>
                <p:nvPr/>
              </p:nvSpPr>
              <p:spPr bwMode="auto">
                <a:xfrm>
                  <a:off x="2077" y="1947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4" y="2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2" name="Line 906"/>
                <p:cNvSpPr>
                  <a:spLocks noChangeShapeType="1"/>
                </p:cNvSpPr>
                <p:nvPr/>
              </p:nvSpPr>
              <p:spPr bwMode="auto">
                <a:xfrm>
                  <a:off x="2081" y="1949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3" name="Line 907"/>
                <p:cNvSpPr>
                  <a:spLocks noChangeShapeType="1"/>
                </p:cNvSpPr>
                <p:nvPr/>
              </p:nvSpPr>
              <p:spPr bwMode="auto">
                <a:xfrm>
                  <a:off x="2084" y="195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4" name="Freeform 908"/>
                <p:cNvSpPr>
                  <a:spLocks/>
                </p:cNvSpPr>
                <p:nvPr/>
              </p:nvSpPr>
              <p:spPr bwMode="auto">
                <a:xfrm>
                  <a:off x="2087" y="195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1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5" name="Freeform 909"/>
                <p:cNvSpPr>
                  <a:spLocks/>
                </p:cNvSpPr>
                <p:nvPr/>
              </p:nvSpPr>
              <p:spPr bwMode="auto">
                <a:xfrm>
                  <a:off x="2091" y="1954"/>
                  <a:ext cx="3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3" y="3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6" name="Line 910"/>
                <p:cNvSpPr>
                  <a:spLocks noChangeShapeType="1"/>
                </p:cNvSpPr>
                <p:nvPr/>
              </p:nvSpPr>
              <p:spPr bwMode="auto">
                <a:xfrm>
                  <a:off x="2094" y="195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7" name="Freeform 911"/>
                <p:cNvSpPr>
                  <a:spLocks/>
                </p:cNvSpPr>
                <p:nvPr/>
              </p:nvSpPr>
              <p:spPr bwMode="auto">
                <a:xfrm>
                  <a:off x="2097" y="1959"/>
                  <a:ext cx="4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4" y="3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8" name="Line 912"/>
                <p:cNvSpPr>
                  <a:spLocks noChangeShapeType="1"/>
                </p:cNvSpPr>
                <p:nvPr/>
              </p:nvSpPr>
              <p:spPr bwMode="auto">
                <a:xfrm>
                  <a:off x="2101" y="1962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09" name="Freeform 913"/>
                <p:cNvSpPr>
                  <a:spLocks/>
                </p:cNvSpPr>
                <p:nvPr/>
              </p:nvSpPr>
              <p:spPr bwMode="auto">
                <a:xfrm>
                  <a:off x="2104" y="1964"/>
                  <a:ext cx="4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2"/>
                    </a:cxn>
                    <a:cxn ang="0">
                      <a:pos x="4" y="3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4" y="3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0" name="Line 914"/>
                <p:cNvSpPr>
                  <a:spLocks noChangeShapeType="1"/>
                </p:cNvSpPr>
                <p:nvPr/>
              </p:nvSpPr>
              <p:spPr bwMode="auto">
                <a:xfrm>
                  <a:off x="2108" y="1967"/>
                  <a:ext cx="3" cy="3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1" name="Line 915"/>
                <p:cNvSpPr>
                  <a:spLocks noChangeShapeType="1"/>
                </p:cNvSpPr>
                <p:nvPr/>
              </p:nvSpPr>
              <p:spPr bwMode="auto">
                <a:xfrm>
                  <a:off x="2111" y="1970"/>
                  <a:ext cx="3" cy="4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2" name="Freeform 916"/>
                <p:cNvSpPr>
                  <a:spLocks/>
                </p:cNvSpPr>
                <p:nvPr/>
              </p:nvSpPr>
              <p:spPr bwMode="auto">
                <a:xfrm>
                  <a:off x="2114" y="1974"/>
                  <a:ext cx="4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2"/>
                    </a:cxn>
                    <a:cxn ang="0">
                      <a:pos x="4" y="4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4" y="4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3" name="Freeform 917"/>
                <p:cNvSpPr>
                  <a:spLocks/>
                </p:cNvSpPr>
                <p:nvPr/>
              </p:nvSpPr>
              <p:spPr bwMode="auto">
                <a:xfrm>
                  <a:off x="2118" y="1978"/>
                  <a:ext cx="3" cy="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3" y="3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3" y="3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4" name="Freeform 918"/>
                <p:cNvSpPr>
                  <a:spLocks/>
                </p:cNvSpPr>
                <p:nvPr/>
              </p:nvSpPr>
              <p:spPr bwMode="auto">
                <a:xfrm>
                  <a:off x="2121" y="1981"/>
                  <a:ext cx="3" cy="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2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3" h="5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3" y="5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5" name="Freeform 919"/>
                <p:cNvSpPr>
                  <a:spLocks/>
                </p:cNvSpPr>
                <p:nvPr/>
              </p:nvSpPr>
              <p:spPr bwMode="auto">
                <a:xfrm>
                  <a:off x="2124" y="1986"/>
                  <a:ext cx="4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2"/>
                    </a:cxn>
                    <a:cxn ang="0">
                      <a:pos x="4" y="4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4" y="4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6" name="Line 920"/>
                <p:cNvSpPr>
                  <a:spLocks noChangeShapeType="1"/>
                </p:cNvSpPr>
                <p:nvPr/>
              </p:nvSpPr>
              <p:spPr bwMode="auto">
                <a:xfrm>
                  <a:off x="2128" y="1990"/>
                  <a:ext cx="3" cy="5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7" name="Line 921"/>
                <p:cNvSpPr>
                  <a:spLocks noChangeShapeType="1"/>
                </p:cNvSpPr>
                <p:nvPr/>
              </p:nvSpPr>
              <p:spPr bwMode="auto">
                <a:xfrm>
                  <a:off x="2131" y="1995"/>
                  <a:ext cx="3" cy="6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8" name="Freeform 922"/>
                <p:cNvSpPr>
                  <a:spLocks/>
                </p:cNvSpPr>
                <p:nvPr/>
              </p:nvSpPr>
              <p:spPr bwMode="auto">
                <a:xfrm>
                  <a:off x="2134" y="2001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2"/>
                    </a:cxn>
                    <a:cxn ang="0">
                      <a:pos x="4" y="5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4" y="5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19" name="Freeform 923"/>
                <p:cNvSpPr>
                  <a:spLocks/>
                </p:cNvSpPr>
                <p:nvPr/>
              </p:nvSpPr>
              <p:spPr bwMode="auto">
                <a:xfrm>
                  <a:off x="2138" y="2006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3"/>
                    </a:cxn>
                    <a:cxn ang="0">
                      <a:pos x="3" y="7"/>
                    </a:cxn>
                  </a:cxnLst>
                  <a:rect l="0" t="0" r="r" b="b"/>
                  <a:pathLst>
                    <a:path w="3" h="7">
                      <a:moveTo>
                        <a:pt x="0" y="0"/>
                      </a:moveTo>
                      <a:lnTo>
                        <a:pt x="2" y="3"/>
                      </a:lnTo>
                      <a:lnTo>
                        <a:pt x="3" y="7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0" name="Line 924"/>
                <p:cNvSpPr>
                  <a:spLocks noChangeShapeType="1"/>
                </p:cNvSpPr>
                <p:nvPr/>
              </p:nvSpPr>
              <p:spPr bwMode="auto">
                <a:xfrm>
                  <a:off x="2141" y="2013"/>
                  <a:ext cx="3" cy="6"/>
                </a:xfrm>
                <a:prstGeom prst="line">
                  <a:avLst/>
                </a:pr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1" name="Freeform 925"/>
                <p:cNvSpPr>
                  <a:spLocks/>
                </p:cNvSpPr>
                <p:nvPr/>
              </p:nvSpPr>
              <p:spPr bwMode="auto">
                <a:xfrm>
                  <a:off x="2144" y="2019"/>
                  <a:ext cx="4" cy="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4" y="7"/>
                    </a:cxn>
                  </a:cxnLst>
                  <a:rect l="0" t="0" r="r" b="b"/>
                  <a:pathLst>
                    <a:path w="4" h="7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4" y="7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2" name="Freeform 926"/>
                <p:cNvSpPr>
                  <a:spLocks/>
                </p:cNvSpPr>
                <p:nvPr/>
              </p:nvSpPr>
              <p:spPr bwMode="auto">
                <a:xfrm>
                  <a:off x="2148" y="2026"/>
                  <a:ext cx="3" cy="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3" h="9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3" y="9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3" name="Freeform 927"/>
                <p:cNvSpPr>
                  <a:spLocks/>
                </p:cNvSpPr>
                <p:nvPr/>
              </p:nvSpPr>
              <p:spPr bwMode="auto">
                <a:xfrm>
                  <a:off x="2151" y="2035"/>
                  <a:ext cx="3" cy="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3" y="9"/>
                    </a:cxn>
                  </a:cxnLst>
                  <a:rect l="0" t="0" r="r" b="b"/>
                  <a:pathLst>
                    <a:path w="3" h="9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3" y="9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4" name="Freeform 928"/>
                <p:cNvSpPr>
                  <a:spLocks/>
                </p:cNvSpPr>
                <p:nvPr/>
              </p:nvSpPr>
              <p:spPr bwMode="auto">
                <a:xfrm>
                  <a:off x="2154" y="2044"/>
                  <a:ext cx="4" cy="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4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" h="9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4" y="9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5" name="Freeform 929"/>
                <p:cNvSpPr>
                  <a:spLocks/>
                </p:cNvSpPr>
                <p:nvPr/>
              </p:nvSpPr>
              <p:spPr bwMode="auto">
                <a:xfrm>
                  <a:off x="2158" y="2053"/>
                  <a:ext cx="3" cy="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5"/>
                    </a:cxn>
                    <a:cxn ang="0">
                      <a:pos x="3" y="11"/>
                    </a:cxn>
                  </a:cxnLst>
                  <a:rect l="0" t="0" r="r" b="b"/>
                  <a:pathLst>
                    <a:path w="3" h="11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3" y="1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6" name="Freeform 930"/>
                <p:cNvSpPr>
                  <a:spLocks/>
                </p:cNvSpPr>
                <p:nvPr/>
              </p:nvSpPr>
              <p:spPr bwMode="auto">
                <a:xfrm>
                  <a:off x="2161" y="2064"/>
                  <a:ext cx="3" cy="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6"/>
                    </a:cxn>
                    <a:cxn ang="0">
                      <a:pos x="3" y="12"/>
                    </a:cxn>
                  </a:cxnLst>
                  <a:rect l="0" t="0" r="r" b="b"/>
                  <a:pathLst>
                    <a:path w="3" h="12">
                      <a:moveTo>
                        <a:pt x="0" y="0"/>
                      </a:moveTo>
                      <a:lnTo>
                        <a:pt x="2" y="6"/>
                      </a:lnTo>
                      <a:lnTo>
                        <a:pt x="3" y="12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7" name="Freeform 931"/>
                <p:cNvSpPr>
                  <a:spLocks/>
                </p:cNvSpPr>
                <p:nvPr/>
              </p:nvSpPr>
              <p:spPr bwMode="auto">
                <a:xfrm>
                  <a:off x="2164" y="2076"/>
                  <a:ext cx="4" cy="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7"/>
                    </a:cxn>
                    <a:cxn ang="0">
                      <a:pos x="4" y="13"/>
                    </a:cxn>
                  </a:cxnLst>
                  <a:rect l="0" t="0" r="r" b="b"/>
                  <a:pathLst>
                    <a:path w="4" h="13">
                      <a:moveTo>
                        <a:pt x="0" y="0"/>
                      </a:moveTo>
                      <a:lnTo>
                        <a:pt x="2" y="7"/>
                      </a:lnTo>
                      <a:lnTo>
                        <a:pt x="4" y="13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8" name="Freeform 932"/>
                <p:cNvSpPr>
                  <a:spLocks/>
                </p:cNvSpPr>
                <p:nvPr/>
              </p:nvSpPr>
              <p:spPr bwMode="auto">
                <a:xfrm>
                  <a:off x="2168" y="2089"/>
                  <a:ext cx="3" cy="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8"/>
                    </a:cxn>
                    <a:cxn ang="0">
                      <a:pos x="3" y="16"/>
                    </a:cxn>
                  </a:cxnLst>
                  <a:rect l="0" t="0" r="r" b="b"/>
                  <a:pathLst>
                    <a:path w="3" h="16">
                      <a:moveTo>
                        <a:pt x="0" y="0"/>
                      </a:moveTo>
                      <a:lnTo>
                        <a:pt x="2" y="8"/>
                      </a:lnTo>
                      <a:lnTo>
                        <a:pt x="3" y="16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29" name="Freeform 933"/>
                <p:cNvSpPr>
                  <a:spLocks/>
                </p:cNvSpPr>
                <p:nvPr/>
              </p:nvSpPr>
              <p:spPr bwMode="auto">
                <a:xfrm>
                  <a:off x="2171" y="2105"/>
                  <a:ext cx="3" cy="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8"/>
                    </a:cxn>
                    <a:cxn ang="0">
                      <a:pos x="3" y="16"/>
                    </a:cxn>
                  </a:cxnLst>
                  <a:rect l="0" t="0" r="r" b="b"/>
                  <a:pathLst>
                    <a:path w="3" h="16">
                      <a:moveTo>
                        <a:pt x="0" y="0"/>
                      </a:moveTo>
                      <a:lnTo>
                        <a:pt x="2" y="8"/>
                      </a:lnTo>
                      <a:lnTo>
                        <a:pt x="3" y="16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0" name="Freeform 934"/>
                <p:cNvSpPr>
                  <a:spLocks/>
                </p:cNvSpPr>
                <p:nvPr/>
              </p:nvSpPr>
              <p:spPr bwMode="auto">
                <a:xfrm>
                  <a:off x="2174" y="2121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0"/>
                    </a:cxn>
                    <a:cxn ang="0">
                      <a:pos x="4" y="21"/>
                    </a:cxn>
                  </a:cxnLst>
                  <a:rect l="0" t="0" r="r" b="b"/>
                  <a:pathLst>
                    <a:path w="4" h="21">
                      <a:moveTo>
                        <a:pt x="0" y="0"/>
                      </a:moveTo>
                      <a:lnTo>
                        <a:pt x="2" y="10"/>
                      </a:lnTo>
                      <a:lnTo>
                        <a:pt x="4" y="21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1" name="Freeform 935"/>
                <p:cNvSpPr>
                  <a:spLocks/>
                </p:cNvSpPr>
                <p:nvPr/>
              </p:nvSpPr>
              <p:spPr bwMode="auto">
                <a:xfrm>
                  <a:off x="2178" y="2142"/>
                  <a:ext cx="3" cy="2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1"/>
                    </a:cxn>
                    <a:cxn ang="0">
                      <a:pos x="3" y="17"/>
                    </a:cxn>
                    <a:cxn ang="0">
                      <a:pos x="3" y="23"/>
                    </a:cxn>
                  </a:cxnLst>
                  <a:rect l="0" t="0" r="r" b="b"/>
                  <a:pathLst>
                    <a:path w="3" h="23">
                      <a:moveTo>
                        <a:pt x="0" y="0"/>
                      </a:moveTo>
                      <a:lnTo>
                        <a:pt x="2" y="11"/>
                      </a:lnTo>
                      <a:lnTo>
                        <a:pt x="3" y="17"/>
                      </a:lnTo>
                      <a:lnTo>
                        <a:pt x="3" y="23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2" name="Freeform 936"/>
                <p:cNvSpPr>
                  <a:spLocks/>
                </p:cNvSpPr>
                <p:nvPr/>
              </p:nvSpPr>
              <p:spPr bwMode="auto">
                <a:xfrm>
                  <a:off x="2181" y="2165"/>
                  <a:ext cx="4" cy="3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8"/>
                    </a:cxn>
                    <a:cxn ang="0">
                      <a:pos x="2" y="16"/>
                    </a:cxn>
                    <a:cxn ang="0">
                      <a:pos x="2" y="24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4" h="32">
                      <a:moveTo>
                        <a:pt x="0" y="0"/>
                      </a:moveTo>
                      <a:lnTo>
                        <a:pt x="1" y="8"/>
                      </a:lnTo>
                      <a:lnTo>
                        <a:pt x="2" y="16"/>
                      </a:lnTo>
                      <a:lnTo>
                        <a:pt x="2" y="24"/>
                      </a:lnTo>
                      <a:lnTo>
                        <a:pt x="4" y="32"/>
                      </a:lnTo>
                    </a:path>
                  </a:pathLst>
                </a:custGeom>
                <a:noFill/>
                <a:ln w="8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3" name="Line 937"/>
                <p:cNvSpPr>
                  <a:spLocks noChangeShapeType="1"/>
                </p:cNvSpPr>
                <p:nvPr/>
              </p:nvSpPr>
              <p:spPr bwMode="auto">
                <a:xfrm>
                  <a:off x="361" y="3250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4" name="Line 938"/>
                <p:cNvSpPr>
                  <a:spLocks noChangeShapeType="1"/>
                </p:cNvSpPr>
                <p:nvPr/>
              </p:nvSpPr>
              <p:spPr bwMode="auto">
                <a:xfrm>
                  <a:off x="361" y="3250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5" name="Freeform 939"/>
                <p:cNvSpPr>
                  <a:spLocks/>
                </p:cNvSpPr>
                <p:nvPr/>
              </p:nvSpPr>
              <p:spPr bwMode="auto">
                <a:xfrm>
                  <a:off x="361" y="3237"/>
                  <a:ext cx="1" cy="13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0" y="12"/>
                    </a:cxn>
                    <a:cxn ang="0">
                      <a:pos x="0" y="11"/>
                    </a:cxn>
                    <a:cxn ang="0">
                      <a:pos x="0" y="7"/>
                    </a:cxn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3">
                      <a:moveTo>
                        <a:pt x="0" y="13"/>
                      </a:moveTo>
                      <a:lnTo>
                        <a:pt x="0" y="12"/>
                      </a:lnTo>
                      <a:lnTo>
                        <a:pt x="0" y="11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6" name="Freeform 940"/>
                <p:cNvSpPr>
                  <a:spLocks/>
                </p:cNvSpPr>
                <p:nvPr/>
              </p:nvSpPr>
              <p:spPr bwMode="auto">
                <a:xfrm>
                  <a:off x="361" y="323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7" name="Line 941"/>
                <p:cNvSpPr>
                  <a:spLocks noChangeShapeType="1"/>
                </p:cNvSpPr>
                <p:nvPr/>
              </p:nvSpPr>
              <p:spPr bwMode="auto">
                <a:xfrm>
                  <a:off x="361" y="323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8" name="Line 942"/>
                <p:cNvSpPr>
                  <a:spLocks noChangeShapeType="1"/>
                </p:cNvSpPr>
                <p:nvPr/>
              </p:nvSpPr>
              <p:spPr bwMode="auto">
                <a:xfrm>
                  <a:off x="361" y="323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39" name="Line 943"/>
                <p:cNvSpPr>
                  <a:spLocks noChangeShapeType="1"/>
                </p:cNvSpPr>
                <p:nvPr/>
              </p:nvSpPr>
              <p:spPr bwMode="auto">
                <a:xfrm>
                  <a:off x="361" y="323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0" name="Line 944"/>
                <p:cNvSpPr>
                  <a:spLocks noChangeShapeType="1"/>
                </p:cNvSpPr>
                <p:nvPr/>
              </p:nvSpPr>
              <p:spPr bwMode="auto">
                <a:xfrm>
                  <a:off x="361" y="323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1" name="Freeform 945"/>
                <p:cNvSpPr>
                  <a:spLocks/>
                </p:cNvSpPr>
                <p:nvPr/>
              </p:nvSpPr>
              <p:spPr bwMode="auto">
                <a:xfrm>
                  <a:off x="361" y="323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2" name="Line 946"/>
                <p:cNvSpPr>
                  <a:spLocks noChangeShapeType="1"/>
                </p:cNvSpPr>
                <p:nvPr/>
              </p:nvSpPr>
              <p:spPr bwMode="auto">
                <a:xfrm flipV="1">
                  <a:off x="362" y="3232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3" name="Line 947"/>
                <p:cNvSpPr>
                  <a:spLocks noChangeShapeType="1"/>
                </p:cNvSpPr>
                <p:nvPr/>
              </p:nvSpPr>
              <p:spPr bwMode="auto">
                <a:xfrm flipV="1">
                  <a:off x="362" y="323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4" name="Line 948"/>
                <p:cNvSpPr>
                  <a:spLocks noChangeShapeType="1"/>
                </p:cNvSpPr>
                <p:nvPr/>
              </p:nvSpPr>
              <p:spPr bwMode="auto">
                <a:xfrm flipV="1">
                  <a:off x="362" y="322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5" name="Line 949"/>
                <p:cNvSpPr>
                  <a:spLocks noChangeShapeType="1"/>
                </p:cNvSpPr>
                <p:nvPr/>
              </p:nvSpPr>
              <p:spPr bwMode="auto">
                <a:xfrm flipV="1">
                  <a:off x="363" y="322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6" name="Line 950"/>
                <p:cNvSpPr>
                  <a:spLocks noChangeShapeType="1"/>
                </p:cNvSpPr>
                <p:nvPr/>
              </p:nvSpPr>
              <p:spPr bwMode="auto">
                <a:xfrm flipV="1">
                  <a:off x="363" y="322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7" name="Line 951"/>
                <p:cNvSpPr>
                  <a:spLocks noChangeShapeType="1"/>
                </p:cNvSpPr>
                <p:nvPr/>
              </p:nvSpPr>
              <p:spPr bwMode="auto">
                <a:xfrm flipV="1">
                  <a:off x="363" y="322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8" name="Line 952"/>
                <p:cNvSpPr>
                  <a:spLocks noChangeShapeType="1"/>
                </p:cNvSpPr>
                <p:nvPr/>
              </p:nvSpPr>
              <p:spPr bwMode="auto">
                <a:xfrm flipV="1">
                  <a:off x="364" y="321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49" name="Freeform 953"/>
                <p:cNvSpPr>
                  <a:spLocks/>
                </p:cNvSpPr>
                <p:nvPr/>
              </p:nvSpPr>
              <p:spPr bwMode="auto">
                <a:xfrm>
                  <a:off x="364" y="321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0" name="Line 954"/>
                <p:cNvSpPr>
                  <a:spLocks noChangeShapeType="1"/>
                </p:cNvSpPr>
                <p:nvPr/>
              </p:nvSpPr>
              <p:spPr bwMode="auto">
                <a:xfrm flipV="1">
                  <a:off x="364" y="321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1" name="Line 955"/>
                <p:cNvSpPr>
                  <a:spLocks noChangeShapeType="1"/>
                </p:cNvSpPr>
                <p:nvPr/>
              </p:nvSpPr>
              <p:spPr bwMode="auto">
                <a:xfrm flipV="1">
                  <a:off x="364" y="321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2" name="Line 956"/>
                <p:cNvSpPr>
                  <a:spLocks noChangeShapeType="1"/>
                </p:cNvSpPr>
                <p:nvPr/>
              </p:nvSpPr>
              <p:spPr bwMode="auto">
                <a:xfrm flipV="1">
                  <a:off x="365" y="320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3" name="Line 957"/>
                <p:cNvSpPr>
                  <a:spLocks noChangeShapeType="1"/>
                </p:cNvSpPr>
                <p:nvPr/>
              </p:nvSpPr>
              <p:spPr bwMode="auto">
                <a:xfrm flipV="1">
                  <a:off x="365" y="320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4" name="Line 958"/>
                <p:cNvSpPr>
                  <a:spLocks noChangeShapeType="1"/>
                </p:cNvSpPr>
                <p:nvPr/>
              </p:nvSpPr>
              <p:spPr bwMode="auto">
                <a:xfrm flipV="1">
                  <a:off x="365" y="320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5" name="Line 959"/>
                <p:cNvSpPr>
                  <a:spLocks noChangeShapeType="1"/>
                </p:cNvSpPr>
                <p:nvPr/>
              </p:nvSpPr>
              <p:spPr bwMode="auto">
                <a:xfrm flipV="1">
                  <a:off x="366" y="320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6" name="Freeform 960"/>
                <p:cNvSpPr>
                  <a:spLocks/>
                </p:cNvSpPr>
                <p:nvPr/>
              </p:nvSpPr>
              <p:spPr bwMode="auto">
                <a:xfrm>
                  <a:off x="366" y="3199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7" name="Freeform 961"/>
                <p:cNvSpPr>
                  <a:spLocks/>
                </p:cNvSpPr>
                <p:nvPr/>
              </p:nvSpPr>
              <p:spPr bwMode="auto">
                <a:xfrm>
                  <a:off x="366" y="319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8" name="Line 962"/>
                <p:cNvSpPr>
                  <a:spLocks noChangeShapeType="1"/>
                </p:cNvSpPr>
                <p:nvPr/>
              </p:nvSpPr>
              <p:spPr bwMode="auto">
                <a:xfrm flipV="1">
                  <a:off x="367" y="319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59" name="Line 963"/>
                <p:cNvSpPr>
                  <a:spLocks noChangeShapeType="1"/>
                </p:cNvSpPr>
                <p:nvPr/>
              </p:nvSpPr>
              <p:spPr bwMode="auto">
                <a:xfrm flipV="1">
                  <a:off x="367" y="319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0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368" y="318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1" name="Line 965"/>
                <p:cNvSpPr>
                  <a:spLocks noChangeShapeType="1"/>
                </p:cNvSpPr>
                <p:nvPr/>
              </p:nvSpPr>
              <p:spPr bwMode="auto">
                <a:xfrm flipV="1">
                  <a:off x="368" y="318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2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368" y="318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3" name="Line 967"/>
                <p:cNvSpPr>
                  <a:spLocks noChangeShapeType="1"/>
                </p:cNvSpPr>
                <p:nvPr/>
              </p:nvSpPr>
              <p:spPr bwMode="auto">
                <a:xfrm flipV="1">
                  <a:off x="369" y="318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4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369" y="317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5" name="Line 969"/>
                <p:cNvSpPr>
                  <a:spLocks noChangeShapeType="1"/>
                </p:cNvSpPr>
                <p:nvPr/>
              </p:nvSpPr>
              <p:spPr bwMode="auto">
                <a:xfrm flipV="1">
                  <a:off x="369" y="317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6" name="Line 970"/>
                <p:cNvSpPr>
                  <a:spLocks noChangeShapeType="1"/>
                </p:cNvSpPr>
                <p:nvPr/>
              </p:nvSpPr>
              <p:spPr bwMode="auto">
                <a:xfrm flipV="1">
                  <a:off x="370" y="317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7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370" y="317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8" name="Freeform 972"/>
                <p:cNvSpPr>
                  <a:spLocks/>
                </p:cNvSpPr>
                <p:nvPr/>
              </p:nvSpPr>
              <p:spPr bwMode="auto">
                <a:xfrm>
                  <a:off x="370" y="3168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69" name="Line 973"/>
                <p:cNvSpPr>
                  <a:spLocks noChangeShapeType="1"/>
                </p:cNvSpPr>
                <p:nvPr/>
              </p:nvSpPr>
              <p:spPr bwMode="auto">
                <a:xfrm flipV="1">
                  <a:off x="371" y="316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0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371" y="316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1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371" y="316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2" name="Line 976"/>
                <p:cNvSpPr>
                  <a:spLocks noChangeShapeType="1"/>
                </p:cNvSpPr>
                <p:nvPr/>
              </p:nvSpPr>
              <p:spPr bwMode="auto">
                <a:xfrm flipV="1">
                  <a:off x="372" y="315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3" name="Line 977"/>
                <p:cNvSpPr>
                  <a:spLocks noChangeShapeType="1"/>
                </p:cNvSpPr>
                <p:nvPr/>
              </p:nvSpPr>
              <p:spPr bwMode="auto">
                <a:xfrm flipV="1">
                  <a:off x="372" y="315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4" name="Line 978"/>
                <p:cNvSpPr>
                  <a:spLocks noChangeShapeType="1"/>
                </p:cNvSpPr>
                <p:nvPr/>
              </p:nvSpPr>
              <p:spPr bwMode="auto">
                <a:xfrm flipV="1">
                  <a:off x="372" y="315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5" name="Freeform 979"/>
                <p:cNvSpPr>
                  <a:spLocks/>
                </p:cNvSpPr>
                <p:nvPr/>
              </p:nvSpPr>
              <p:spPr bwMode="auto">
                <a:xfrm>
                  <a:off x="373" y="3149"/>
                  <a:ext cx="1" cy="4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6" name="Freeform 980"/>
                <p:cNvSpPr>
                  <a:spLocks/>
                </p:cNvSpPr>
                <p:nvPr/>
              </p:nvSpPr>
              <p:spPr bwMode="auto">
                <a:xfrm>
                  <a:off x="373" y="3147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7" name="Freeform 981"/>
                <p:cNvSpPr>
                  <a:spLocks/>
                </p:cNvSpPr>
                <p:nvPr/>
              </p:nvSpPr>
              <p:spPr bwMode="auto">
                <a:xfrm>
                  <a:off x="373" y="314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8" name="Line 982"/>
                <p:cNvSpPr>
                  <a:spLocks noChangeShapeType="1"/>
                </p:cNvSpPr>
                <p:nvPr/>
              </p:nvSpPr>
              <p:spPr bwMode="auto">
                <a:xfrm flipV="1">
                  <a:off x="374" y="314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79" name="Freeform 983"/>
                <p:cNvSpPr>
                  <a:spLocks/>
                </p:cNvSpPr>
                <p:nvPr/>
              </p:nvSpPr>
              <p:spPr bwMode="auto">
                <a:xfrm>
                  <a:off x="374" y="313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0" name="Line 984"/>
                <p:cNvSpPr>
                  <a:spLocks noChangeShapeType="1"/>
                </p:cNvSpPr>
                <p:nvPr/>
              </p:nvSpPr>
              <p:spPr bwMode="auto">
                <a:xfrm flipV="1">
                  <a:off x="374" y="313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1" name="Freeform 985"/>
                <p:cNvSpPr>
                  <a:spLocks/>
                </p:cNvSpPr>
                <p:nvPr/>
              </p:nvSpPr>
              <p:spPr bwMode="auto">
                <a:xfrm>
                  <a:off x="374" y="313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2" name="Line 986"/>
                <p:cNvSpPr>
                  <a:spLocks noChangeShapeType="1"/>
                </p:cNvSpPr>
                <p:nvPr/>
              </p:nvSpPr>
              <p:spPr bwMode="auto">
                <a:xfrm flipV="1">
                  <a:off x="375" y="313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3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375" y="312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4" name="Line 988"/>
                <p:cNvSpPr>
                  <a:spLocks noChangeShapeType="1"/>
                </p:cNvSpPr>
                <p:nvPr/>
              </p:nvSpPr>
              <p:spPr bwMode="auto">
                <a:xfrm flipV="1">
                  <a:off x="375" y="312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5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376" y="312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6" name="Line 990"/>
                <p:cNvSpPr>
                  <a:spLocks noChangeShapeType="1"/>
                </p:cNvSpPr>
                <p:nvPr/>
              </p:nvSpPr>
              <p:spPr bwMode="auto">
                <a:xfrm flipV="1">
                  <a:off x="377" y="312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7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377" y="311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8" name="Freeform 992"/>
                <p:cNvSpPr>
                  <a:spLocks/>
                </p:cNvSpPr>
                <p:nvPr/>
              </p:nvSpPr>
              <p:spPr bwMode="auto">
                <a:xfrm>
                  <a:off x="377" y="311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89" name="Line 993"/>
                <p:cNvSpPr>
                  <a:spLocks noChangeShapeType="1"/>
                </p:cNvSpPr>
                <p:nvPr/>
              </p:nvSpPr>
              <p:spPr bwMode="auto">
                <a:xfrm flipV="1">
                  <a:off x="378" y="311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0" name="Freeform 994"/>
                <p:cNvSpPr>
                  <a:spLocks/>
                </p:cNvSpPr>
                <p:nvPr/>
              </p:nvSpPr>
              <p:spPr bwMode="auto">
                <a:xfrm>
                  <a:off x="378" y="3111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1" name="Line 995"/>
                <p:cNvSpPr>
                  <a:spLocks noChangeShapeType="1"/>
                </p:cNvSpPr>
                <p:nvPr/>
              </p:nvSpPr>
              <p:spPr bwMode="auto">
                <a:xfrm flipV="1">
                  <a:off x="378" y="310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2" name="Line 996"/>
                <p:cNvSpPr>
                  <a:spLocks noChangeShapeType="1"/>
                </p:cNvSpPr>
                <p:nvPr/>
              </p:nvSpPr>
              <p:spPr bwMode="auto">
                <a:xfrm flipV="1">
                  <a:off x="378" y="310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3" name="Line 997"/>
                <p:cNvSpPr>
                  <a:spLocks noChangeShapeType="1"/>
                </p:cNvSpPr>
                <p:nvPr/>
              </p:nvSpPr>
              <p:spPr bwMode="auto">
                <a:xfrm flipV="1">
                  <a:off x="379" y="310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4" name="Line 998"/>
                <p:cNvSpPr>
                  <a:spLocks noChangeShapeType="1"/>
                </p:cNvSpPr>
                <p:nvPr/>
              </p:nvSpPr>
              <p:spPr bwMode="auto">
                <a:xfrm flipV="1">
                  <a:off x="379" y="310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5" name="Freeform 999"/>
                <p:cNvSpPr>
                  <a:spLocks/>
                </p:cNvSpPr>
                <p:nvPr/>
              </p:nvSpPr>
              <p:spPr bwMode="auto">
                <a:xfrm>
                  <a:off x="379" y="3097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6" name="Line 1000"/>
                <p:cNvSpPr>
                  <a:spLocks noChangeShapeType="1"/>
                </p:cNvSpPr>
                <p:nvPr/>
              </p:nvSpPr>
              <p:spPr bwMode="auto">
                <a:xfrm flipV="1">
                  <a:off x="380" y="309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7" name="Line 1001"/>
                <p:cNvSpPr>
                  <a:spLocks noChangeShapeType="1"/>
                </p:cNvSpPr>
                <p:nvPr/>
              </p:nvSpPr>
              <p:spPr bwMode="auto">
                <a:xfrm flipV="1">
                  <a:off x="380" y="309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8" name="Freeform 1002"/>
                <p:cNvSpPr>
                  <a:spLocks/>
                </p:cNvSpPr>
                <p:nvPr/>
              </p:nvSpPr>
              <p:spPr bwMode="auto">
                <a:xfrm>
                  <a:off x="380" y="3090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699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381" y="308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0" name="Freeform 1004"/>
                <p:cNvSpPr>
                  <a:spLocks/>
                </p:cNvSpPr>
                <p:nvPr/>
              </p:nvSpPr>
              <p:spPr bwMode="auto">
                <a:xfrm>
                  <a:off x="381" y="308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1" name="Line 1005"/>
                <p:cNvSpPr>
                  <a:spLocks noChangeShapeType="1"/>
                </p:cNvSpPr>
                <p:nvPr/>
              </p:nvSpPr>
              <p:spPr bwMode="auto">
                <a:xfrm flipV="1">
                  <a:off x="381" y="308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2" name="Freeform 1006"/>
                <p:cNvSpPr>
                  <a:spLocks/>
                </p:cNvSpPr>
                <p:nvPr/>
              </p:nvSpPr>
              <p:spPr bwMode="auto">
                <a:xfrm>
                  <a:off x="382" y="307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3" name="Line 1007"/>
                <p:cNvSpPr>
                  <a:spLocks noChangeShapeType="1"/>
                </p:cNvSpPr>
                <p:nvPr/>
              </p:nvSpPr>
              <p:spPr bwMode="auto">
                <a:xfrm flipV="1">
                  <a:off x="382" y="307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209"/>
              <p:cNvGrpSpPr>
                <a:grpSpLocks/>
              </p:cNvGrpSpPr>
              <p:nvPr/>
            </p:nvGrpSpPr>
            <p:grpSpPr bwMode="auto">
              <a:xfrm>
                <a:off x="382" y="2410"/>
                <a:ext cx="91" cy="666"/>
                <a:chOff x="382" y="2410"/>
                <a:chExt cx="91" cy="666"/>
              </a:xfrm>
            </p:grpSpPr>
            <p:sp>
              <p:nvSpPr>
                <p:cNvPr id="30705" name="Freeform 1009"/>
                <p:cNvSpPr>
                  <a:spLocks/>
                </p:cNvSpPr>
                <p:nvPr/>
              </p:nvSpPr>
              <p:spPr bwMode="auto">
                <a:xfrm>
                  <a:off x="382" y="307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6" name="Freeform 1010"/>
                <p:cNvSpPr>
                  <a:spLocks/>
                </p:cNvSpPr>
                <p:nvPr/>
              </p:nvSpPr>
              <p:spPr bwMode="auto">
                <a:xfrm>
                  <a:off x="383" y="307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7" name="Line 1011"/>
                <p:cNvSpPr>
                  <a:spLocks noChangeShapeType="1"/>
                </p:cNvSpPr>
                <p:nvPr/>
              </p:nvSpPr>
              <p:spPr bwMode="auto">
                <a:xfrm flipV="1">
                  <a:off x="383" y="306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8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383" y="306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09" name="Freeform 1013"/>
                <p:cNvSpPr>
                  <a:spLocks/>
                </p:cNvSpPr>
                <p:nvPr/>
              </p:nvSpPr>
              <p:spPr bwMode="auto">
                <a:xfrm>
                  <a:off x="384" y="3063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0" name="Freeform 1014"/>
                <p:cNvSpPr>
                  <a:spLocks/>
                </p:cNvSpPr>
                <p:nvPr/>
              </p:nvSpPr>
              <p:spPr bwMode="auto">
                <a:xfrm>
                  <a:off x="384" y="3061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1" name="Line 1015"/>
                <p:cNvSpPr>
                  <a:spLocks noChangeShapeType="1"/>
                </p:cNvSpPr>
                <p:nvPr/>
              </p:nvSpPr>
              <p:spPr bwMode="auto">
                <a:xfrm flipV="1">
                  <a:off x="384" y="305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2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385" y="305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3" name="Freeform 1017"/>
                <p:cNvSpPr>
                  <a:spLocks/>
                </p:cNvSpPr>
                <p:nvPr/>
              </p:nvSpPr>
              <p:spPr bwMode="auto">
                <a:xfrm>
                  <a:off x="385" y="3053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4" name="Line 1018"/>
                <p:cNvSpPr>
                  <a:spLocks noChangeShapeType="1"/>
                </p:cNvSpPr>
                <p:nvPr/>
              </p:nvSpPr>
              <p:spPr bwMode="auto">
                <a:xfrm flipV="1">
                  <a:off x="386" y="305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5" name="Line 1019"/>
                <p:cNvSpPr>
                  <a:spLocks noChangeShapeType="1"/>
                </p:cNvSpPr>
                <p:nvPr/>
              </p:nvSpPr>
              <p:spPr bwMode="auto">
                <a:xfrm flipV="1">
                  <a:off x="386" y="304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6" name="Freeform 1020"/>
                <p:cNvSpPr>
                  <a:spLocks/>
                </p:cNvSpPr>
                <p:nvPr/>
              </p:nvSpPr>
              <p:spPr bwMode="auto">
                <a:xfrm>
                  <a:off x="386" y="3045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7" name="Line 1021"/>
                <p:cNvSpPr>
                  <a:spLocks noChangeShapeType="1"/>
                </p:cNvSpPr>
                <p:nvPr/>
              </p:nvSpPr>
              <p:spPr bwMode="auto">
                <a:xfrm flipV="1">
                  <a:off x="387" y="304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8" name="Line 1022"/>
                <p:cNvSpPr>
                  <a:spLocks noChangeShapeType="1"/>
                </p:cNvSpPr>
                <p:nvPr/>
              </p:nvSpPr>
              <p:spPr bwMode="auto">
                <a:xfrm flipV="1">
                  <a:off x="387" y="304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719" name="Line 1023"/>
                <p:cNvSpPr>
                  <a:spLocks noChangeShapeType="1"/>
                </p:cNvSpPr>
                <p:nvPr/>
              </p:nvSpPr>
              <p:spPr bwMode="auto">
                <a:xfrm flipV="1">
                  <a:off x="387" y="303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68" name="Line 1024"/>
                <p:cNvSpPr>
                  <a:spLocks noChangeShapeType="1"/>
                </p:cNvSpPr>
                <p:nvPr/>
              </p:nvSpPr>
              <p:spPr bwMode="auto">
                <a:xfrm flipV="1">
                  <a:off x="388" y="303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69" name="Freeform 1025"/>
                <p:cNvSpPr>
                  <a:spLocks/>
                </p:cNvSpPr>
                <p:nvPr/>
              </p:nvSpPr>
              <p:spPr bwMode="auto">
                <a:xfrm>
                  <a:off x="388" y="303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0" name="Line 1026"/>
                <p:cNvSpPr>
                  <a:spLocks noChangeShapeType="1"/>
                </p:cNvSpPr>
                <p:nvPr/>
              </p:nvSpPr>
              <p:spPr bwMode="auto">
                <a:xfrm flipV="1">
                  <a:off x="388" y="303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1" name="Freeform 1027"/>
                <p:cNvSpPr>
                  <a:spLocks/>
                </p:cNvSpPr>
                <p:nvPr/>
              </p:nvSpPr>
              <p:spPr bwMode="auto">
                <a:xfrm>
                  <a:off x="388" y="3027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2" name="Freeform 1028"/>
                <p:cNvSpPr>
                  <a:spLocks/>
                </p:cNvSpPr>
                <p:nvPr/>
              </p:nvSpPr>
              <p:spPr bwMode="auto">
                <a:xfrm>
                  <a:off x="389" y="302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3" name="Freeform 1029"/>
                <p:cNvSpPr>
                  <a:spLocks/>
                </p:cNvSpPr>
                <p:nvPr/>
              </p:nvSpPr>
              <p:spPr bwMode="auto">
                <a:xfrm>
                  <a:off x="389" y="302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4" name="Freeform 1030"/>
                <p:cNvSpPr>
                  <a:spLocks/>
                </p:cNvSpPr>
                <p:nvPr/>
              </p:nvSpPr>
              <p:spPr bwMode="auto">
                <a:xfrm>
                  <a:off x="389" y="3020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5" name="Freeform 1031"/>
                <p:cNvSpPr>
                  <a:spLocks/>
                </p:cNvSpPr>
                <p:nvPr/>
              </p:nvSpPr>
              <p:spPr bwMode="auto">
                <a:xfrm>
                  <a:off x="390" y="3017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6" name="Line 1032"/>
                <p:cNvSpPr>
                  <a:spLocks noChangeShapeType="1"/>
                </p:cNvSpPr>
                <p:nvPr/>
              </p:nvSpPr>
              <p:spPr bwMode="auto">
                <a:xfrm flipV="1">
                  <a:off x="390" y="301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7" name="Line 1033"/>
                <p:cNvSpPr>
                  <a:spLocks noChangeShapeType="1"/>
                </p:cNvSpPr>
                <p:nvPr/>
              </p:nvSpPr>
              <p:spPr bwMode="auto">
                <a:xfrm flipV="1">
                  <a:off x="390" y="301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8" name="Line 1034"/>
                <p:cNvSpPr>
                  <a:spLocks noChangeShapeType="1"/>
                </p:cNvSpPr>
                <p:nvPr/>
              </p:nvSpPr>
              <p:spPr bwMode="auto">
                <a:xfrm flipV="1">
                  <a:off x="391" y="300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79" name="Line 1035"/>
                <p:cNvSpPr>
                  <a:spLocks noChangeShapeType="1"/>
                </p:cNvSpPr>
                <p:nvPr/>
              </p:nvSpPr>
              <p:spPr bwMode="auto">
                <a:xfrm flipV="1">
                  <a:off x="391" y="300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0" name="Freeform 1036"/>
                <p:cNvSpPr>
                  <a:spLocks/>
                </p:cNvSpPr>
                <p:nvPr/>
              </p:nvSpPr>
              <p:spPr bwMode="auto">
                <a:xfrm>
                  <a:off x="391" y="300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1" name="Freeform 1037"/>
                <p:cNvSpPr>
                  <a:spLocks/>
                </p:cNvSpPr>
                <p:nvPr/>
              </p:nvSpPr>
              <p:spPr bwMode="auto">
                <a:xfrm>
                  <a:off x="392" y="3002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2" name="Freeform 1038"/>
                <p:cNvSpPr>
                  <a:spLocks/>
                </p:cNvSpPr>
                <p:nvPr/>
              </p:nvSpPr>
              <p:spPr bwMode="auto">
                <a:xfrm>
                  <a:off x="392" y="299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3" name="Line 1039"/>
                <p:cNvSpPr>
                  <a:spLocks noChangeShapeType="1"/>
                </p:cNvSpPr>
                <p:nvPr/>
              </p:nvSpPr>
              <p:spPr bwMode="auto">
                <a:xfrm flipV="1">
                  <a:off x="392" y="299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4" name="Line 1040"/>
                <p:cNvSpPr>
                  <a:spLocks noChangeShapeType="1"/>
                </p:cNvSpPr>
                <p:nvPr/>
              </p:nvSpPr>
              <p:spPr bwMode="auto">
                <a:xfrm flipV="1">
                  <a:off x="393" y="299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5" name="Line 1041"/>
                <p:cNvSpPr>
                  <a:spLocks noChangeShapeType="1"/>
                </p:cNvSpPr>
                <p:nvPr/>
              </p:nvSpPr>
              <p:spPr bwMode="auto">
                <a:xfrm flipV="1">
                  <a:off x="393" y="299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6" name="Line 1042"/>
                <p:cNvSpPr>
                  <a:spLocks noChangeShapeType="1"/>
                </p:cNvSpPr>
                <p:nvPr/>
              </p:nvSpPr>
              <p:spPr bwMode="auto">
                <a:xfrm flipV="1">
                  <a:off x="393" y="298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7" name="Line 1043"/>
                <p:cNvSpPr>
                  <a:spLocks noChangeShapeType="1"/>
                </p:cNvSpPr>
                <p:nvPr/>
              </p:nvSpPr>
              <p:spPr bwMode="auto">
                <a:xfrm flipV="1">
                  <a:off x="394" y="298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8" name="Line 1044"/>
                <p:cNvSpPr>
                  <a:spLocks noChangeShapeType="1"/>
                </p:cNvSpPr>
                <p:nvPr/>
              </p:nvSpPr>
              <p:spPr bwMode="auto">
                <a:xfrm flipV="1">
                  <a:off x="394" y="298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89" name="Line 1045"/>
                <p:cNvSpPr>
                  <a:spLocks noChangeShapeType="1"/>
                </p:cNvSpPr>
                <p:nvPr/>
              </p:nvSpPr>
              <p:spPr bwMode="auto">
                <a:xfrm flipV="1">
                  <a:off x="394" y="298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0" name="Line 1046"/>
                <p:cNvSpPr>
                  <a:spLocks noChangeShapeType="1"/>
                </p:cNvSpPr>
                <p:nvPr/>
              </p:nvSpPr>
              <p:spPr bwMode="auto">
                <a:xfrm flipV="1">
                  <a:off x="395" y="297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1" name="Freeform 1047"/>
                <p:cNvSpPr>
                  <a:spLocks/>
                </p:cNvSpPr>
                <p:nvPr/>
              </p:nvSpPr>
              <p:spPr bwMode="auto">
                <a:xfrm>
                  <a:off x="395" y="2977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2" name="Freeform 1048"/>
                <p:cNvSpPr>
                  <a:spLocks/>
                </p:cNvSpPr>
                <p:nvPr/>
              </p:nvSpPr>
              <p:spPr bwMode="auto">
                <a:xfrm>
                  <a:off x="396" y="297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3" name="Line 1049"/>
                <p:cNvSpPr>
                  <a:spLocks noChangeShapeType="1"/>
                </p:cNvSpPr>
                <p:nvPr/>
              </p:nvSpPr>
              <p:spPr bwMode="auto">
                <a:xfrm flipV="1">
                  <a:off x="396" y="297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4" name="Line 1050"/>
                <p:cNvSpPr>
                  <a:spLocks noChangeShapeType="1"/>
                </p:cNvSpPr>
                <p:nvPr/>
              </p:nvSpPr>
              <p:spPr bwMode="auto">
                <a:xfrm flipV="1">
                  <a:off x="396" y="296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5" name="Line 1051"/>
                <p:cNvSpPr>
                  <a:spLocks noChangeShapeType="1"/>
                </p:cNvSpPr>
                <p:nvPr/>
              </p:nvSpPr>
              <p:spPr bwMode="auto">
                <a:xfrm flipV="1">
                  <a:off x="397" y="296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6" name="Line 1052"/>
                <p:cNvSpPr>
                  <a:spLocks noChangeShapeType="1"/>
                </p:cNvSpPr>
                <p:nvPr/>
              </p:nvSpPr>
              <p:spPr bwMode="auto">
                <a:xfrm flipV="1">
                  <a:off x="397" y="296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7" name="Line 1053"/>
                <p:cNvSpPr>
                  <a:spLocks noChangeShapeType="1"/>
                </p:cNvSpPr>
                <p:nvPr/>
              </p:nvSpPr>
              <p:spPr bwMode="auto">
                <a:xfrm flipV="1">
                  <a:off x="397" y="296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8" name="Line 1054"/>
                <p:cNvSpPr>
                  <a:spLocks noChangeShapeType="1"/>
                </p:cNvSpPr>
                <p:nvPr/>
              </p:nvSpPr>
              <p:spPr bwMode="auto">
                <a:xfrm flipV="1">
                  <a:off x="398" y="295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399" name="Freeform 1055"/>
                <p:cNvSpPr>
                  <a:spLocks/>
                </p:cNvSpPr>
                <p:nvPr/>
              </p:nvSpPr>
              <p:spPr bwMode="auto">
                <a:xfrm>
                  <a:off x="398" y="295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0" name="Line 1056"/>
                <p:cNvSpPr>
                  <a:spLocks noChangeShapeType="1"/>
                </p:cNvSpPr>
                <p:nvPr/>
              </p:nvSpPr>
              <p:spPr bwMode="auto">
                <a:xfrm flipV="1">
                  <a:off x="398" y="295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1" name="Line 1057"/>
                <p:cNvSpPr>
                  <a:spLocks noChangeShapeType="1"/>
                </p:cNvSpPr>
                <p:nvPr/>
              </p:nvSpPr>
              <p:spPr bwMode="auto">
                <a:xfrm flipV="1">
                  <a:off x="398" y="295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2" name="Line 1058"/>
                <p:cNvSpPr>
                  <a:spLocks noChangeShapeType="1"/>
                </p:cNvSpPr>
                <p:nvPr/>
              </p:nvSpPr>
              <p:spPr bwMode="auto">
                <a:xfrm flipV="1">
                  <a:off x="399" y="294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3" name="Line 1059"/>
                <p:cNvSpPr>
                  <a:spLocks noChangeShapeType="1"/>
                </p:cNvSpPr>
                <p:nvPr/>
              </p:nvSpPr>
              <p:spPr bwMode="auto">
                <a:xfrm flipV="1">
                  <a:off x="399" y="294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4" name="Line 1060"/>
                <p:cNvSpPr>
                  <a:spLocks noChangeShapeType="1"/>
                </p:cNvSpPr>
                <p:nvPr/>
              </p:nvSpPr>
              <p:spPr bwMode="auto">
                <a:xfrm flipV="1">
                  <a:off x="399" y="294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5" name="Line 1061"/>
                <p:cNvSpPr>
                  <a:spLocks noChangeShapeType="1"/>
                </p:cNvSpPr>
                <p:nvPr/>
              </p:nvSpPr>
              <p:spPr bwMode="auto">
                <a:xfrm flipV="1">
                  <a:off x="400" y="294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6" name="Line 1062"/>
                <p:cNvSpPr>
                  <a:spLocks noChangeShapeType="1"/>
                </p:cNvSpPr>
                <p:nvPr/>
              </p:nvSpPr>
              <p:spPr bwMode="auto">
                <a:xfrm flipV="1">
                  <a:off x="400" y="293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7" name="Line 1063"/>
                <p:cNvSpPr>
                  <a:spLocks noChangeShapeType="1"/>
                </p:cNvSpPr>
                <p:nvPr/>
              </p:nvSpPr>
              <p:spPr bwMode="auto">
                <a:xfrm flipV="1">
                  <a:off x="400" y="293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8" name="Freeform 1064"/>
                <p:cNvSpPr>
                  <a:spLocks/>
                </p:cNvSpPr>
                <p:nvPr/>
              </p:nvSpPr>
              <p:spPr bwMode="auto">
                <a:xfrm>
                  <a:off x="401" y="293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09" name="Freeform 1065"/>
                <p:cNvSpPr>
                  <a:spLocks/>
                </p:cNvSpPr>
                <p:nvPr/>
              </p:nvSpPr>
              <p:spPr bwMode="auto">
                <a:xfrm>
                  <a:off x="401" y="2932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0" name="Freeform 1066"/>
                <p:cNvSpPr>
                  <a:spLocks/>
                </p:cNvSpPr>
                <p:nvPr/>
              </p:nvSpPr>
              <p:spPr bwMode="auto">
                <a:xfrm>
                  <a:off x="401" y="292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1" name="Line 1067"/>
                <p:cNvSpPr>
                  <a:spLocks noChangeShapeType="1"/>
                </p:cNvSpPr>
                <p:nvPr/>
              </p:nvSpPr>
              <p:spPr bwMode="auto">
                <a:xfrm flipV="1">
                  <a:off x="402" y="292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2" name="Line 1068"/>
                <p:cNvSpPr>
                  <a:spLocks noChangeShapeType="1"/>
                </p:cNvSpPr>
                <p:nvPr/>
              </p:nvSpPr>
              <p:spPr bwMode="auto">
                <a:xfrm flipV="1">
                  <a:off x="402" y="292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3" name="Line 1069"/>
                <p:cNvSpPr>
                  <a:spLocks noChangeShapeType="1"/>
                </p:cNvSpPr>
                <p:nvPr/>
              </p:nvSpPr>
              <p:spPr bwMode="auto">
                <a:xfrm flipV="1">
                  <a:off x="402" y="292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4" name="Line 1070"/>
                <p:cNvSpPr>
                  <a:spLocks noChangeShapeType="1"/>
                </p:cNvSpPr>
                <p:nvPr/>
              </p:nvSpPr>
              <p:spPr bwMode="auto">
                <a:xfrm flipV="1">
                  <a:off x="403" y="291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5" name="Line 1071"/>
                <p:cNvSpPr>
                  <a:spLocks noChangeShapeType="1"/>
                </p:cNvSpPr>
                <p:nvPr/>
              </p:nvSpPr>
              <p:spPr bwMode="auto">
                <a:xfrm flipV="1">
                  <a:off x="403" y="291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6" name="Line 1072"/>
                <p:cNvSpPr>
                  <a:spLocks noChangeShapeType="1"/>
                </p:cNvSpPr>
                <p:nvPr/>
              </p:nvSpPr>
              <p:spPr bwMode="auto">
                <a:xfrm flipV="1">
                  <a:off x="403" y="291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7" name="Line 1073"/>
                <p:cNvSpPr>
                  <a:spLocks noChangeShapeType="1"/>
                </p:cNvSpPr>
                <p:nvPr/>
              </p:nvSpPr>
              <p:spPr bwMode="auto">
                <a:xfrm flipV="1">
                  <a:off x="404" y="291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8" name="Line 1074"/>
                <p:cNvSpPr>
                  <a:spLocks noChangeShapeType="1"/>
                </p:cNvSpPr>
                <p:nvPr/>
              </p:nvSpPr>
              <p:spPr bwMode="auto">
                <a:xfrm flipV="1">
                  <a:off x="404" y="290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19" name="Line 1075"/>
                <p:cNvSpPr>
                  <a:spLocks noChangeShapeType="1"/>
                </p:cNvSpPr>
                <p:nvPr/>
              </p:nvSpPr>
              <p:spPr bwMode="auto">
                <a:xfrm flipV="1">
                  <a:off x="405" y="290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0" name="Line 1076"/>
                <p:cNvSpPr>
                  <a:spLocks noChangeShapeType="1"/>
                </p:cNvSpPr>
                <p:nvPr/>
              </p:nvSpPr>
              <p:spPr bwMode="auto">
                <a:xfrm flipV="1">
                  <a:off x="405" y="290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1" name="Freeform 1077"/>
                <p:cNvSpPr>
                  <a:spLocks/>
                </p:cNvSpPr>
                <p:nvPr/>
              </p:nvSpPr>
              <p:spPr bwMode="auto">
                <a:xfrm>
                  <a:off x="405" y="290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2" name="Line 1078"/>
                <p:cNvSpPr>
                  <a:spLocks noChangeShapeType="1"/>
                </p:cNvSpPr>
                <p:nvPr/>
              </p:nvSpPr>
              <p:spPr bwMode="auto">
                <a:xfrm flipV="1">
                  <a:off x="406" y="289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3" name="Line 1079"/>
                <p:cNvSpPr>
                  <a:spLocks noChangeShapeType="1"/>
                </p:cNvSpPr>
                <p:nvPr/>
              </p:nvSpPr>
              <p:spPr bwMode="auto">
                <a:xfrm flipV="1">
                  <a:off x="406" y="289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4" name="Line 1080"/>
                <p:cNvSpPr>
                  <a:spLocks noChangeShapeType="1"/>
                </p:cNvSpPr>
                <p:nvPr/>
              </p:nvSpPr>
              <p:spPr bwMode="auto">
                <a:xfrm flipV="1">
                  <a:off x="406" y="289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5" name="Line 1081"/>
                <p:cNvSpPr>
                  <a:spLocks noChangeShapeType="1"/>
                </p:cNvSpPr>
                <p:nvPr/>
              </p:nvSpPr>
              <p:spPr bwMode="auto">
                <a:xfrm flipV="1">
                  <a:off x="407" y="289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6" name="Line 1082"/>
                <p:cNvSpPr>
                  <a:spLocks noChangeShapeType="1"/>
                </p:cNvSpPr>
                <p:nvPr/>
              </p:nvSpPr>
              <p:spPr bwMode="auto">
                <a:xfrm flipV="1">
                  <a:off x="407" y="288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7" name="Freeform 1083"/>
                <p:cNvSpPr>
                  <a:spLocks/>
                </p:cNvSpPr>
                <p:nvPr/>
              </p:nvSpPr>
              <p:spPr bwMode="auto">
                <a:xfrm>
                  <a:off x="407" y="288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8" name="Freeform 1084"/>
                <p:cNvSpPr>
                  <a:spLocks/>
                </p:cNvSpPr>
                <p:nvPr/>
              </p:nvSpPr>
              <p:spPr bwMode="auto">
                <a:xfrm>
                  <a:off x="408" y="288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29" name="Line 1085"/>
                <p:cNvSpPr>
                  <a:spLocks noChangeShapeType="1"/>
                </p:cNvSpPr>
                <p:nvPr/>
              </p:nvSpPr>
              <p:spPr bwMode="auto">
                <a:xfrm flipV="1">
                  <a:off x="408" y="288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0" name="Line 1086"/>
                <p:cNvSpPr>
                  <a:spLocks noChangeShapeType="1"/>
                </p:cNvSpPr>
                <p:nvPr/>
              </p:nvSpPr>
              <p:spPr bwMode="auto">
                <a:xfrm flipV="1">
                  <a:off x="408" y="287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1" name="Line 1087"/>
                <p:cNvSpPr>
                  <a:spLocks noChangeShapeType="1"/>
                </p:cNvSpPr>
                <p:nvPr/>
              </p:nvSpPr>
              <p:spPr bwMode="auto">
                <a:xfrm flipV="1">
                  <a:off x="409" y="287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2" name="Freeform 1088"/>
                <p:cNvSpPr>
                  <a:spLocks/>
                </p:cNvSpPr>
                <p:nvPr/>
              </p:nvSpPr>
              <p:spPr bwMode="auto">
                <a:xfrm>
                  <a:off x="409" y="287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3" name="Freeform 1089"/>
                <p:cNvSpPr>
                  <a:spLocks/>
                </p:cNvSpPr>
                <p:nvPr/>
              </p:nvSpPr>
              <p:spPr bwMode="auto">
                <a:xfrm>
                  <a:off x="409" y="287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4" name="Freeform 1090"/>
                <p:cNvSpPr>
                  <a:spLocks/>
                </p:cNvSpPr>
                <p:nvPr/>
              </p:nvSpPr>
              <p:spPr bwMode="auto">
                <a:xfrm>
                  <a:off x="409" y="2869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5" name="Line 1091"/>
                <p:cNvSpPr>
                  <a:spLocks noChangeShapeType="1"/>
                </p:cNvSpPr>
                <p:nvPr/>
              </p:nvSpPr>
              <p:spPr bwMode="auto">
                <a:xfrm flipV="1">
                  <a:off x="410" y="286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6" name="Freeform 1092"/>
                <p:cNvSpPr>
                  <a:spLocks/>
                </p:cNvSpPr>
                <p:nvPr/>
              </p:nvSpPr>
              <p:spPr bwMode="auto">
                <a:xfrm>
                  <a:off x="410" y="286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7" name="Freeform 1093"/>
                <p:cNvSpPr>
                  <a:spLocks/>
                </p:cNvSpPr>
                <p:nvPr/>
              </p:nvSpPr>
              <p:spPr bwMode="auto">
                <a:xfrm>
                  <a:off x="410" y="286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8" name="Line 1094"/>
                <p:cNvSpPr>
                  <a:spLocks noChangeShapeType="1"/>
                </p:cNvSpPr>
                <p:nvPr/>
              </p:nvSpPr>
              <p:spPr bwMode="auto">
                <a:xfrm flipV="1">
                  <a:off x="411" y="285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39" name="Line 1095"/>
                <p:cNvSpPr>
                  <a:spLocks noChangeShapeType="1"/>
                </p:cNvSpPr>
                <p:nvPr/>
              </p:nvSpPr>
              <p:spPr bwMode="auto">
                <a:xfrm flipV="1">
                  <a:off x="411" y="285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0" name="Freeform 1096"/>
                <p:cNvSpPr>
                  <a:spLocks/>
                </p:cNvSpPr>
                <p:nvPr/>
              </p:nvSpPr>
              <p:spPr bwMode="auto">
                <a:xfrm>
                  <a:off x="411" y="285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1" name="Line 1097"/>
                <p:cNvSpPr>
                  <a:spLocks noChangeShapeType="1"/>
                </p:cNvSpPr>
                <p:nvPr/>
              </p:nvSpPr>
              <p:spPr bwMode="auto">
                <a:xfrm flipV="1">
                  <a:off x="412" y="285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2" name="Line 1098"/>
                <p:cNvSpPr>
                  <a:spLocks noChangeShapeType="1"/>
                </p:cNvSpPr>
                <p:nvPr/>
              </p:nvSpPr>
              <p:spPr bwMode="auto">
                <a:xfrm flipV="1">
                  <a:off x="412" y="284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3" name="Line 1099"/>
                <p:cNvSpPr>
                  <a:spLocks noChangeShapeType="1"/>
                </p:cNvSpPr>
                <p:nvPr/>
              </p:nvSpPr>
              <p:spPr bwMode="auto">
                <a:xfrm flipV="1">
                  <a:off x="412" y="284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4" name="Line 1100"/>
                <p:cNvSpPr>
                  <a:spLocks noChangeShapeType="1"/>
                </p:cNvSpPr>
                <p:nvPr/>
              </p:nvSpPr>
              <p:spPr bwMode="auto">
                <a:xfrm flipV="1">
                  <a:off x="413" y="284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5" name="Line 1101"/>
                <p:cNvSpPr>
                  <a:spLocks noChangeShapeType="1"/>
                </p:cNvSpPr>
                <p:nvPr/>
              </p:nvSpPr>
              <p:spPr bwMode="auto">
                <a:xfrm flipV="1">
                  <a:off x="413" y="284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6" name="Line 1102"/>
                <p:cNvSpPr>
                  <a:spLocks noChangeShapeType="1"/>
                </p:cNvSpPr>
                <p:nvPr/>
              </p:nvSpPr>
              <p:spPr bwMode="auto">
                <a:xfrm flipV="1">
                  <a:off x="414" y="283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7" name="Line 1103"/>
                <p:cNvSpPr>
                  <a:spLocks noChangeShapeType="1"/>
                </p:cNvSpPr>
                <p:nvPr/>
              </p:nvSpPr>
              <p:spPr bwMode="auto">
                <a:xfrm flipV="1">
                  <a:off x="414" y="283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8" name="Line 1104"/>
                <p:cNvSpPr>
                  <a:spLocks noChangeShapeType="1"/>
                </p:cNvSpPr>
                <p:nvPr/>
              </p:nvSpPr>
              <p:spPr bwMode="auto">
                <a:xfrm flipV="1">
                  <a:off x="414" y="283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49" name="Line 1105"/>
                <p:cNvSpPr>
                  <a:spLocks noChangeShapeType="1"/>
                </p:cNvSpPr>
                <p:nvPr/>
              </p:nvSpPr>
              <p:spPr bwMode="auto">
                <a:xfrm flipV="1">
                  <a:off x="415" y="283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0" name="Line 1106"/>
                <p:cNvSpPr>
                  <a:spLocks noChangeShapeType="1"/>
                </p:cNvSpPr>
                <p:nvPr/>
              </p:nvSpPr>
              <p:spPr bwMode="auto">
                <a:xfrm flipV="1">
                  <a:off x="415" y="282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1" name="Freeform 1107"/>
                <p:cNvSpPr>
                  <a:spLocks/>
                </p:cNvSpPr>
                <p:nvPr/>
              </p:nvSpPr>
              <p:spPr bwMode="auto">
                <a:xfrm>
                  <a:off x="415" y="2827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2" name="Line 1108"/>
                <p:cNvSpPr>
                  <a:spLocks noChangeShapeType="1"/>
                </p:cNvSpPr>
                <p:nvPr/>
              </p:nvSpPr>
              <p:spPr bwMode="auto">
                <a:xfrm flipV="1">
                  <a:off x="416" y="282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3" name="Line 1109"/>
                <p:cNvSpPr>
                  <a:spLocks noChangeShapeType="1"/>
                </p:cNvSpPr>
                <p:nvPr/>
              </p:nvSpPr>
              <p:spPr bwMode="auto">
                <a:xfrm flipV="1">
                  <a:off x="416" y="282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4" name="Freeform 1110"/>
                <p:cNvSpPr>
                  <a:spLocks/>
                </p:cNvSpPr>
                <p:nvPr/>
              </p:nvSpPr>
              <p:spPr bwMode="auto">
                <a:xfrm>
                  <a:off x="416" y="281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5" name="Line 1111"/>
                <p:cNvSpPr>
                  <a:spLocks noChangeShapeType="1"/>
                </p:cNvSpPr>
                <p:nvPr/>
              </p:nvSpPr>
              <p:spPr bwMode="auto">
                <a:xfrm flipV="1">
                  <a:off x="417" y="281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6" name="Line 1112"/>
                <p:cNvSpPr>
                  <a:spLocks noChangeShapeType="1"/>
                </p:cNvSpPr>
                <p:nvPr/>
              </p:nvSpPr>
              <p:spPr bwMode="auto">
                <a:xfrm flipV="1">
                  <a:off x="417" y="281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7" name="Line 1113"/>
                <p:cNvSpPr>
                  <a:spLocks noChangeShapeType="1"/>
                </p:cNvSpPr>
                <p:nvPr/>
              </p:nvSpPr>
              <p:spPr bwMode="auto">
                <a:xfrm flipV="1">
                  <a:off x="417" y="281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8" name="Line 1114"/>
                <p:cNvSpPr>
                  <a:spLocks noChangeShapeType="1"/>
                </p:cNvSpPr>
                <p:nvPr/>
              </p:nvSpPr>
              <p:spPr bwMode="auto">
                <a:xfrm flipV="1">
                  <a:off x="418" y="280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59" name="Line 1115"/>
                <p:cNvSpPr>
                  <a:spLocks noChangeShapeType="1"/>
                </p:cNvSpPr>
                <p:nvPr/>
              </p:nvSpPr>
              <p:spPr bwMode="auto">
                <a:xfrm flipV="1">
                  <a:off x="418" y="280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0" name="Line 1116"/>
                <p:cNvSpPr>
                  <a:spLocks noChangeShapeType="1"/>
                </p:cNvSpPr>
                <p:nvPr/>
              </p:nvSpPr>
              <p:spPr bwMode="auto">
                <a:xfrm flipV="1">
                  <a:off x="418" y="280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1" name="Line 1117"/>
                <p:cNvSpPr>
                  <a:spLocks noChangeShapeType="1"/>
                </p:cNvSpPr>
                <p:nvPr/>
              </p:nvSpPr>
              <p:spPr bwMode="auto">
                <a:xfrm flipV="1">
                  <a:off x="419" y="280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2" name="Freeform 1118"/>
                <p:cNvSpPr>
                  <a:spLocks/>
                </p:cNvSpPr>
                <p:nvPr/>
              </p:nvSpPr>
              <p:spPr bwMode="auto">
                <a:xfrm>
                  <a:off x="419" y="2800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3" name="Line 1119"/>
                <p:cNvSpPr>
                  <a:spLocks noChangeShapeType="1"/>
                </p:cNvSpPr>
                <p:nvPr/>
              </p:nvSpPr>
              <p:spPr bwMode="auto">
                <a:xfrm flipV="1">
                  <a:off x="419" y="279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4" name="Freeform 1120"/>
                <p:cNvSpPr>
                  <a:spLocks/>
                </p:cNvSpPr>
                <p:nvPr/>
              </p:nvSpPr>
              <p:spPr bwMode="auto">
                <a:xfrm>
                  <a:off x="419" y="2794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5" name="Freeform 1121"/>
                <p:cNvSpPr>
                  <a:spLocks/>
                </p:cNvSpPr>
                <p:nvPr/>
              </p:nvSpPr>
              <p:spPr bwMode="auto">
                <a:xfrm>
                  <a:off x="420" y="2792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6" name="Line 1122"/>
                <p:cNvSpPr>
                  <a:spLocks noChangeShapeType="1"/>
                </p:cNvSpPr>
                <p:nvPr/>
              </p:nvSpPr>
              <p:spPr bwMode="auto">
                <a:xfrm flipV="1">
                  <a:off x="420" y="278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7" name="Line 1123"/>
                <p:cNvSpPr>
                  <a:spLocks noChangeShapeType="1"/>
                </p:cNvSpPr>
                <p:nvPr/>
              </p:nvSpPr>
              <p:spPr bwMode="auto">
                <a:xfrm flipV="1">
                  <a:off x="420" y="278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8" name="Line 1124"/>
                <p:cNvSpPr>
                  <a:spLocks noChangeShapeType="1"/>
                </p:cNvSpPr>
                <p:nvPr/>
              </p:nvSpPr>
              <p:spPr bwMode="auto">
                <a:xfrm flipV="1">
                  <a:off x="421" y="278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69" name="Line 1125"/>
                <p:cNvSpPr>
                  <a:spLocks noChangeShapeType="1"/>
                </p:cNvSpPr>
                <p:nvPr/>
              </p:nvSpPr>
              <p:spPr bwMode="auto">
                <a:xfrm flipV="1">
                  <a:off x="421" y="278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0" name="Freeform 1126"/>
                <p:cNvSpPr>
                  <a:spLocks/>
                </p:cNvSpPr>
                <p:nvPr/>
              </p:nvSpPr>
              <p:spPr bwMode="auto">
                <a:xfrm>
                  <a:off x="421" y="2779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1" name="Line 1127"/>
                <p:cNvSpPr>
                  <a:spLocks noChangeShapeType="1"/>
                </p:cNvSpPr>
                <p:nvPr/>
              </p:nvSpPr>
              <p:spPr bwMode="auto">
                <a:xfrm flipV="1">
                  <a:off x="422" y="277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2" name="Line 1128"/>
                <p:cNvSpPr>
                  <a:spLocks noChangeShapeType="1"/>
                </p:cNvSpPr>
                <p:nvPr/>
              </p:nvSpPr>
              <p:spPr bwMode="auto">
                <a:xfrm flipV="1">
                  <a:off x="422" y="277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3" name="Line 1129"/>
                <p:cNvSpPr>
                  <a:spLocks noChangeShapeType="1"/>
                </p:cNvSpPr>
                <p:nvPr/>
              </p:nvSpPr>
              <p:spPr bwMode="auto">
                <a:xfrm flipV="1">
                  <a:off x="423" y="277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4" name="Line 1130"/>
                <p:cNvSpPr>
                  <a:spLocks noChangeShapeType="1"/>
                </p:cNvSpPr>
                <p:nvPr/>
              </p:nvSpPr>
              <p:spPr bwMode="auto">
                <a:xfrm flipV="1">
                  <a:off x="423" y="277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5" name="Line 1131"/>
                <p:cNvSpPr>
                  <a:spLocks noChangeShapeType="1"/>
                </p:cNvSpPr>
                <p:nvPr/>
              </p:nvSpPr>
              <p:spPr bwMode="auto">
                <a:xfrm flipV="1">
                  <a:off x="423" y="276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6" name="Line 1132"/>
                <p:cNvSpPr>
                  <a:spLocks noChangeShapeType="1"/>
                </p:cNvSpPr>
                <p:nvPr/>
              </p:nvSpPr>
              <p:spPr bwMode="auto">
                <a:xfrm flipV="1">
                  <a:off x="424" y="276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7" name="Line 1133"/>
                <p:cNvSpPr>
                  <a:spLocks noChangeShapeType="1"/>
                </p:cNvSpPr>
                <p:nvPr/>
              </p:nvSpPr>
              <p:spPr bwMode="auto">
                <a:xfrm flipV="1">
                  <a:off x="424" y="276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8" name="Line 1134"/>
                <p:cNvSpPr>
                  <a:spLocks noChangeShapeType="1"/>
                </p:cNvSpPr>
                <p:nvPr/>
              </p:nvSpPr>
              <p:spPr bwMode="auto">
                <a:xfrm flipV="1">
                  <a:off x="424" y="276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79" name="Line 1135"/>
                <p:cNvSpPr>
                  <a:spLocks noChangeShapeType="1"/>
                </p:cNvSpPr>
                <p:nvPr/>
              </p:nvSpPr>
              <p:spPr bwMode="auto">
                <a:xfrm flipV="1">
                  <a:off x="425" y="275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0" name="Line 1136"/>
                <p:cNvSpPr>
                  <a:spLocks noChangeShapeType="1"/>
                </p:cNvSpPr>
                <p:nvPr/>
              </p:nvSpPr>
              <p:spPr bwMode="auto">
                <a:xfrm flipV="1">
                  <a:off x="425" y="275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1" name="Freeform 1137"/>
                <p:cNvSpPr>
                  <a:spLocks/>
                </p:cNvSpPr>
                <p:nvPr/>
              </p:nvSpPr>
              <p:spPr bwMode="auto">
                <a:xfrm>
                  <a:off x="425" y="275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2" name="Freeform 1138"/>
                <p:cNvSpPr>
                  <a:spLocks/>
                </p:cNvSpPr>
                <p:nvPr/>
              </p:nvSpPr>
              <p:spPr bwMode="auto">
                <a:xfrm>
                  <a:off x="426" y="275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3" name="Line 1139"/>
                <p:cNvSpPr>
                  <a:spLocks noChangeShapeType="1"/>
                </p:cNvSpPr>
                <p:nvPr/>
              </p:nvSpPr>
              <p:spPr bwMode="auto">
                <a:xfrm flipV="1">
                  <a:off x="426" y="274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4" name="Line 1140"/>
                <p:cNvSpPr>
                  <a:spLocks noChangeShapeType="1"/>
                </p:cNvSpPr>
                <p:nvPr/>
              </p:nvSpPr>
              <p:spPr bwMode="auto">
                <a:xfrm flipV="1">
                  <a:off x="426" y="274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5" name="Line 1141"/>
                <p:cNvSpPr>
                  <a:spLocks noChangeShapeType="1"/>
                </p:cNvSpPr>
                <p:nvPr/>
              </p:nvSpPr>
              <p:spPr bwMode="auto">
                <a:xfrm flipV="1">
                  <a:off x="427" y="274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6" name="Line 1142"/>
                <p:cNvSpPr>
                  <a:spLocks noChangeShapeType="1"/>
                </p:cNvSpPr>
                <p:nvPr/>
              </p:nvSpPr>
              <p:spPr bwMode="auto">
                <a:xfrm flipV="1">
                  <a:off x="427" y="274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7" name="Line 1143"/>
                <p:cNvSpPr>
                  <a:spLocks noChangeShapeType="1"/>
                </p:cNvSpPr>
                <p:nvPr/>
              </p:nvSpPr>
              <p:spPr bwMode="auto">
                <a:xfrm flipV="1">
                  <a:off x="427" y="273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8" name="Line 1144"/>
                <p:cNvSpPr>
                  <a:spLocks noChangeShapeType="1"/>
                </p:cNvSpPr>
                <p:nvPr/>
              </p:nvSpPr>
              <p:spPr bwMode="auto">
                <a:xfrm flipV="1">
                  <a:off x="428" y="2735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89" name="Line 1145"/>
                <p:cNvSpPr>
                  <a:spLocks noChangeShapeType="1"/>
                </p:cNvSpPr>
                <p:nvPr/>
              </p:nvSpPr>
              <p:spPr bwMode="auto">
                <a:xfrm flipV="1">
                  <a:off x="428" y="2733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0" name="Line 1146"/>
                <p:cNvSpPr>
                  <a:spLocks noChangeShapeType="1"/>
                </p:cNvSpPr>
                <p:nvPr/>
              </p:nvSpPr>
              <p:spPr bwMode="auto">
                <a:xfrm flipV="1">
                  <a:off x="428" y="2730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1" name="Freeform 1147"/>
                <p:cNvSpPr>
                  <a:spLocks/>
                </p:cNvSpPr>
                <p:nvPr/>
              </p:nvSpPr>
              <p:spPr bwMode="auto">
                <a:xfrm>
                  <a:off x="429" y="2728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2" name="Freeform 1148"/>
                <p:cNvSpPr>
                  <a:spLocks/>
                </p:cNvSpPr>
                <p:nvPr/>
              </p:nvSpPr>
              <p:spPr bwMode="auto">
                <a:xfrm>
                  <a:off x="429" y="2725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3" name="Freeform 1149"/>
                <p:cNvSpPr>
                  <a:spLocks/>
                </p:cNvSpPr>
                <p:nvPr/>
              </p:nvSpPr>
              <p:spPr bwMode="auto">
                <a:xfrm>
                  <a:off x="429" y="2723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4" name="Line 1150"/>
                <p:cNvSpPr>
                  <a:spLocks noChangeShapeType="1"/>
                </p:cNvSpPr>
                <p:nvPr/>
              </p:nvSpPr>
              <p:spPr bwMode="auto">
                <a:xfrm flipV="1">
                  <a:off x="429" y="272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5" name="Line 1151"/>
                <p:cNvSpPr>
                  <a:spLocks noChangeShapeType="1"/>
                </p:cNvSpPr>
                <p:nvPr/>
              </p:nvSpPr>
              <p:spPr bwMode="auto">
                <a:xfrm flipV="1">
                  <a:off x="430" y="271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6" name="Line 1152"/>
                <p:cNvSpPr>
                  <a:spLocks noChangeShapeType="1"/>
                </p:cNvSpPr>
                <p:nvPr/>
              </p:nvSpPr>
              <p:spPr bwMode="auto">
                <a:xfrm flipV="1">
                  <a:off x="430" y="271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7" name="Line 1153"/>
                <p:cNvSpPr>
                  <a:spLocks noChangeShapeType="1"/>
                </p:cNvSpPr>
                <p:nvPr/>
              </p:nvSpPr>
              <p:spPr bwMode="auto">
                <a:xfrm flipV="1">
                  <a:off x="430" y="271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8" name="Line 1154"/>
                <p:cNvSpPr>
                  <a:spLocks noChangeShapeType="1"/>
                </p:cNvSpPr>
                <p:nvPr/>
              </p:nvSpPr>
              <p:spPr bwMode="auto">
                <a:xfrm flipV="1">
                  <a:off x="431" y="271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499" name="Line 1155"/>
                <p:cNvSpPr>
                  <a:spLocks noChangeShapeType="1"/>
                </p:cNvSpPr>
                <p:nvPr/>
              </p:nvSpPr>
              <p:spPr bwMode="auto">
                <a:xfrm flipV="1">
                  <a:off x="432" y="270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0" name="Freeform 1156"/>
                <p:cNvSpPr>
                  <a:spLocks/>
                </p:cNvSpPr>
                <p:nvPr/>
              </p:nvSpPr>
              <p:spPr bwMode="auto">
                <a:xfrm>
                  <a:off x="432" y="270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1" name="Freeform 1157"/>
                <p:cNvSpPr>
                  <a:spLocks/>
                </p:cNvSpPr>
                <p:nvPr/>
              </p:nvSpPr>
              <p:spPr bwMode="auto">
                <a:xfrm>
                  <a:off x="432" y="270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2" name="Freeform 1158"/>
                <p:cNvSpPr>
                  <a:spLocks/>
                </p:cNvSpPr>
                <p:nvPr/>
              </p:nvSpPr>
              <p:spPr bwMode="auto">
                <a:xfrm>
                  <a:off x="432" y="2701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3" name="Line 1159"/>
                <p:cNvSpPr>
                  <a:spLocks noChangeShapeType="1"/>
                </p:cNvSpPr>
                <p:nvPr/>
              </p:nvSpPr>
              <p:spPr bwMode="auto">
                <a:xfrm flipV="1">
                  <a:off x="433" y="2698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4" name="Line 1160"/>
                <p:cNvSpPr>
                  <a:spLocks noChangeShapeType="1"/>
                </p:cNvSpPr>
                <p:nvPr/>
              </p:nvSpPr>
              <p:spPr bwMode="auto">
                <a:xfrm flipV="1">
                  <a:off x="433" y="2696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5" name="Line 1161"/>
                <p:cNvSpPr>
                  <a:spLocks noChangeShapeType="1"/>
                </p:cNvSpPr>
                <p:nvPr/>
              </p:nvSpPr>
              <p:spPr bwMode="auto">
                <a:xfrm flipV="1">
                  <a:off x="433" y="2693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6" name="Line 1162"/>
                <p:cNvSpPr>
                  <a:spLocks noChangeShapeType="1"/>
                </p:cNvSpPr>
                <p:nvPr/>
              </p:nvSpPr>
              <p:spPr bwMode="auto">
                <a:xfrm flipV="1">
                  <a:off x="434" y="269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7" name="Line 1163"/>
                <p:cNvSpPr>
                  <a:spLocks noChangeShapeType="1"/>
                </p:cNvSpPr>
                <p:nvPr/>
              </p:nvSpPr>
              <p:spPr bwMode="auto">
                <a:xfrm flipV="1">
                  <a:off x="434" y="2689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8" name="Line 1164"/>
                <p:cNvSpPr>
                  <a:spLocks noChangeShapeType="1"/>
                </p:cNvSpPr>
                <p:nvPr/>
              </p:nvSpPr>
              <p:spPr bwMode="auto">
                <a:xfrm flipV="1">
                  <a:off x="434" y="268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09" name="Line 1165"/>
                <p:cNvSpPr>
                  <a:spLocks noChangeShapeType="1"/>
                </p:cNvSpPr>
                <p:nvPr/>
              </p:nvSpPr>
              <p:spPr bwMode="auto">
                <a:xfrm flipV="1">
                  <a:off x="435" y="268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0" name="Line 1166"/>
                <p:cNvSpPr>
                  <a:spLocks noChangeShapeType="1"/>
                </p:cNvSpPr>
                <p:nvPr/>
              </p:nvSpPr>
              <p:spPr bwMode="auto">
                <a:xfrm flipV="1">
                  <a:off x="435" y="268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1" name="Freeform 1167"/>
                <p:cNvSpPr>
                  <a:spLocks/>
                </p:cNvSpPr>
                <p:nvPr/>
              </p:nvSpPr>
              <p:spPr bwMode="auto">
                <a:xfrm>
                  <a:off x="435" y="2679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2" name="Line 1168"/>
                <p:cNvSpPr>
                  <a:spLocks noChangeShapeType="1"/>
                </p:cNvSpPr>
                <p:nvPr/>
              </p:nvSpPr>
              <p:spPr bwMode="auto">
                <a:xfrm flipV="1">
                  <a:off x="436" y="2676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3" name="Line 1169"/>
                <p:cNvSpPr>
                  <a:spLocks noChangeShapeType="1"/>
                </p:cNvSpPr>
                <p:nvPr/>
              </p:nvSpPr>
              <p:spPr bwMode="auto">
                <a:xfrm flipV="1">
                  <a:off x="436" y="2674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4" name="Line 1170"/>
                <p:cNvSpPr>
                  <a:spLocks noChangeShapeType="1"/>
                </p:cNvSpPr>
                <p:nvPr/>
              </p:nvSpPr>
              <p:spPr bwMode="auto">
                <a:xfrm flipV="1">
                  <a:off x="436" y="2671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5" name="Freeform 1171"/>
                <p:cNvSpPr>
                  <a:spLocks/>
                </p:cNvSpPr>
                <p:nvPr/>
              </p:nvSpPr>
              <p:spPr bwMode="auto">
                <a:xfrm>
                  <a:off x="437" y="2669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6" name="Freeform 1172"/>
                <p:cNvSpPr>
                  <a:spLocks/>
                </p:cNvSpPr>
                <p:nvPr/>
              </p:nvSpPr>
              <p:spPr bwMode="auto">
                <a:xfrm>
                  <a:off x="437" y="2666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7" name="Freeform 1173"/>
                <p:cNvSpPr>
                  <a:spLocks/>
                </p:cNvSpPr>
                <p:nvPr/>
              </p:nvSpPr>
              <p:spPr bwMode="auto">
                <a:xfrm>
                  <a:off x="437" y="2664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8" name="Line 1174"/>
                <p:cNvSpPr>
                  <a:spLocks noChangeShapeType="1"/>
                </p:cNvSpPr>
                <p:nvPr/>
              </p:nvSpPr>
              <p:spPr bwMode="auto">
                <a:xfrm flipV="1">
                  <a:off x="438" y="2662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19" name="Line 1175"/>
                <p:cNvSpPr>
                  <a:spLocks noChangeShapeType="1"/>
                </p:cNvSpPr>
                <p:nvPr/>
              </p:nvSpPr>
              <p:spPr bwMode="auto">
                <a:xfrm flipV="1">
                  <a:off x="438" y="265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0" name="Line 1176"/>
                <p:cNvSpPr>
                  <a:spLocks noChangeShapeType="1"/>
                </p:cNvSpPr>
                <p:nvPr/>
              </p:nvSpPr>
              <p:spPr bwMode="auto">
                <a:xfrm flipV="1">
                  <a:off x="438" y="265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1" name="Line 1177"/>
                <p:cNvSpPr>
                  <a:spLocks noChangeShapeType="1"/>
                </p:cNvSpPr>
                <p:nvPr/>
              </p:nvSpPr>
              <p:spPr bwMode="auto">
                <a:xfrm flipV="1">
                  <a:off x="439" y="2654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2" name="Freeform 1178"/>
                <p:cNvSpPr>
                  <a:spLocks/>
                </p:cNvSpPr>
                <p:nvPr/>
              </p:nvSpPr>
              <p:spPr bwMode="auto">
                <a:xfrm>
                  <a:off x="439" y="2652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3" name="Line 1179"/>
                <p:cNvSpPr>
                  <a:spLocks noChangeShapeType="1"/>
                </p:cNvSpPr>
                <p:nvPr/>
              </p:nvSpPr>
              <p:spPr bwMode="auto">
                <a:xfrm flipV="1">
                  <a:off x="439" y="2649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4" name="Line 1180"/>
                <p:cNvSpPr>
                  <a:spLocks noChangeShapeType="1"/>
                </p:cNvSpPr>
                <p:nvPr/>
              </p:nvSpPr>
              <p:spPr bwMode="auto">
                <a:xfrm flipV="1">
                  <a:off x="439" y="2647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5" name="Line 1181"/>
                <p:cNvSpPr>
                  <a:spLocks noChangeShapeType="1"/>
                </p:cNvSpPr>
                <p:nvPr/>
              </p:nvSpPr>
              <p:spPr bwMode="auto">
                <a:xfrm flipV="1">
                  <a:off x="440" y="264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6" name="Line 1182"/>
                <p:cNvSpPr>
                  <a:spLocks noChangeShapeType="1"/>
                </p:cNvSpPr>
                <p:nvPr/>
              </p:nvSpPr>
              <p:spPr bwMode="auto">
                <a:xfrm flipV="1">
                  <a:off x="441" y="2642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7" name="Line 1183"/>
                <p:cNvSpPr>
                  <a:spLocks noChangeShapeType="1"/>
                </p:cNvSpPr>
                <p:nvPr/>
              </p:nvSpPr>
              <p:spPr bwMode="auto">
                <a:xfrm flipV="1">
                  <a:off x="441" y="264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8" name="Line 1184"/>
                <p:cNvSpPr>
                  <a:spLocks noChangeShapeType="1"/>
                </p:cNvSpPr>
                <p:nvPr/>
              </p:nvSpPr>
              <p:spPr bwMode="auto">
                <a:xfrm flipV="1">
                  <a:off x="441" y="263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29" name="Line 1185"/>
                <p:cNvSpPr>
                  <a:spLocks noChangeShapeType="1"/>
                </p:cNvSpPr>
                <p:nvPr/>
              </p:nvSpPr>
              <p:spPr bwMode="auto">
                <a:xfrm flipV="1">
                  <a:off x="442" y="2635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0" name="Freeform 1186"/>
                <p:cNvSpPr>
                  <a:spLocks/>
                </p:cNvSpPr>
                <p:nvPr/>
              </p:nvSpPr>
              <p:spPr bwMode="auto">
                <a:xfrm>
                  <a:off x="442" y="2632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1" name="Line 1187"/>
                <p:cNvSpPr>
                  <a:spLocks noChangeShapeType="1"/>
                </p:cNvSpPr>
                <p:nvPr/>
              </p:nvSpPr>
              <p:spPr bwMode="auto">
                <a:xfrm flipV="1">
                  <a:off x="442" y="2630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2" name="Line 1188"/>
                <p:cNvSpPr>
                  <a:spLocks noChangeShapeType="1"/>
                </p:cNvSpPr>
                <p:nvPr/>
              </p:nvSpPr>
              <p:spPr bwMode="auto">
                <a:xfrm flipV="1">
                  <a:off x="442" y="2628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3" name="Freeform 1189"/>
                <p:cNvSpPr>
                  <a:spLocks/>
                </p:cNvSpPr>
                <p:nvPr/>
              </p:nvSpPr>
              <p:spPr bwMode="auto">
                <a:xfrm>
                  <a:off x="443" y="2625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4" name="Line 1190"/>
                <p:cNvSpPr>
                  <a:spLocks noChangeShapeType="1"/>
                </p:cNvSpPr>
                <p:nvPr/>
              </p:nvSpPr>
              <p:spPr bwMode="auto">
                <a:xfrm>
                  <a:off x="443" y="262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5" name="Freeform 1191"/>
                <p:cNvSpPr>
                  <a:spLocks/>
                </p:cNvSpPr>
                <p:nvPr/>
              </p:nvSpPr>
              <p:spPr bwMode="auto">
                <a:xfrm>
                  <a:off x="443" y="2612"/>
                  <a:ext cx="2" cy="13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1" y="11"/>
                    </a:cxn>
                    <a:cxn ang="0">
                      <a:pos x="1" y="7"/>
                    </a:cxn>
                    <a:cxn ang="0">
                      <a:pos x="1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3">
                      <a:moveTo>
                        <a:pt x="0" y="13"/>
                      </a:moveTo>
                      <a:lnTo>
                        <a:pt x="1" y="11"/>
                      </a:lnTo>
                      <a:lnTo>
                        <a:pt x="1" y="7"/>
                      </a:lnTo>
                      <a:lnTo>
                        <a:pt x="1" y="4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6" name="Line 1192"/>
                <p:cNvSpPr>
                  <a:spLocks noChangeShapeType="1"/>
                </p:cNvSpPr>
                <p:nvPr/>
              </p:nvSpPr>
              <p:spPr bwMode="auto">
                <a:xfrm flipV="1">
                  <a:off x="445" y="2600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7" name="Line 1193"/>
                <p:cNvSpPr>
                  <a:spLocks noChangeShapeType="1"/>
                </p:cNvSpPr>
                <p:nvPr/>
              </p:nvSpPr>
              <p:spPr bwMode="auto">
                <a:xfrm flipV="1">
                  <a:off x="446" y="2588"/>
                  <a:ext cx="2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8" name="Line 1194"/>
                <p:cNvSpPr>
                  <a:spLocks noChangeShapeType="1"/>
                </p:cNvSpPr>
                <p:nvPr/>
              </p:nvSpPr>
              <p:spPr bwMode="auto">
                <a:xfrm flipV="1">
                  <a:off x="448" y="2576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39" name="Freeform 1195"/>
                <p:cNvSpPr>
                  <a:spLocks/>
                </p:cNvSpPr>
                <p:nvPr/>
              </p:nvSpPr>
              <p:spPr bwMode="auto">
                <a:xfrm>
                  <a:off x="449" y="2563"/>
                  <a:ext cx="3" cy="13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2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3">
                      <a:moveTo>
                        <a:pt x="0" y="13"/>
                      </a:moveTo>
                      <a:lnTo>
                        <a:pt x="2" y="6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0" name="Line 1196"/>
                <p:cNvSpPr>
                  <a:spLocks noChangeShapeType="1"/>
                </p:cNvSpPr>
                <p:nvPr/>
              </p:nvSpPr>
              <p:spPr bwMode="auto">
                <a:xfrm flipV="1">
                  <a:off x="452" y="2551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1" name="Line 1197"/>
                <p:cNvSpPr>
                  <a:spLocks noChangeShapeType="1"/>
                </p:cNvSpPr>
                <p:nvPr/>
              </p:nvSpPr>
              <p:spPr bwMode="auto">
                <a:xfrm flipV="1">
                  <a:off x="453" y="2540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2" name="Line 1198"/>
                <p:cNvSpPr>
                  <a:spLocks noChangeShapeType="1"/>
                </p:cNvSpPr>
                <p:nvPr/>
              </p:nvSpPr>
              <p:spPr bwMode="auto">
                <a:xfrm flipV="1">
                  <a:off x="455" y="2528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3" name="Line 1199"/>
                <p:cNvSpPr>
                  <a:spLocks noChangeShapeType="1"/>
                </p:cNvSpPr>
                <p:nvPr/>
              </p:nvSpPr>
              <p:spPr bwMode="auto">
                <a:xfrm flipV="1">
                  <a:off x="456" y="2515"/>
                  <a:ext cx="2" cy="1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4" name="Line 1200"/>
                <p:cNvSpPr>
                  <a:spLocks noChangeShapeType="1"/>
                </p:cNvSpPr>
                <p:nvPr/>
              </p:nvSpPr>
              <p:spPr bwMode="auto">
                <a:xfrm flipV="1">
                  <a:off x="458" y="2504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5" name="Freeform 1201"/>
                <p:cNvSpPr>
                  <a:spLocks/>
                </p:cNvSpPr>
                <p:nvPr/>
              </p:nvSpPr>
              <p:spPr bwMode="auto">
                <a:xfrm>
                  <a:off x="460" y="2492"/>
                  <a:ext cx="2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" y="6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2">
                      <a:moveTo>
                        <a:pt x="0" y="12"/>
                      </a:moveTo>
                      <a:lnTo>
                        <a:pt x="1" y="6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6" name="Freeform 1202"/>
                <p:cNvSpPr>
                  <a:spLocks/>
                </p:cNvSpPr>
                <p:nvPr/>
              </p:nvSpPr>
              <p:spPr bwMode="auto">
                <a:xfrm>
                  <a:off x="462" y="2480"/>
                  <a:ext cx="1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" y="6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2">
                      <a:moveTo>
                        <a:pt x="0" y="12"/>
                      </a:moveTo>
                      <a:lnTo>
                        <a:pt x="1" y="6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7" name="Line 1203"/>
                <p:cNvSpPr>
                  <a:spLocks noChangeShapeType="1"/>
                </p:cNvSpPr>
                <p:nvPr/>
              </p:nvSpPr>
              <p:spPr bwMode="auto">
                <a:xfrm flipV="1">
                  <a:off x="463" y="2468"/>
                  <a:ext cx="2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8" name="Freeform 1204"/>
                <p:cNvSpPr>
                  <a:spLocks/>
                </p:cNvSpPr>
                <p:nvPr/>
              </p:nvSpPr>
              <p:spPr bwMode="auto">
                <a:xfrm>
                  <a:off x="465" y="2456"/>
                  <a:ext cx="1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0" y="6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2">
                      <a:moveTo>
                        <a:pt x="0" y="12"/>
                      </a:moveTo>
                      <a:lnTo>
                        <a:pt x="0" y="6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49" name="Line 1205"/>
                <p:cNvSpPr>
                  <a:spLocks noChangeShapeType="1"/>
                </p:cNvSpPr>
                <p:nvPr/>
              </p:nvSpPr>
              <p:spPr bwMode="auto">
                <a:xfrm flipV="1">
                  <a:off x="466" y="2445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0" name="Line 1206"/>
                <p:cNvSpPr>
                  <a:spLocks noChangeShapeType="1"/>
                </p:cNvSpPr>
                <p:nvPr/>
              </p:nvSpPr>
              <p:spPr bwMode="auto">
                <a:xfrm flipV="1">
                  <a:off x="468" y="2433"/>
                  <a:ext cx="2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1" name="Freeform 1207"/>
                <p:cNvSpPr>
                  <a:spLocks/>
                </p:cNvSpPr>
                <p:nvPr/>
              </p:nvSpPr>
              <p:spPr bwMode="auto">
                <a:xfrm>
                  <a:off x="470" y="2422"/>
                  <a:ext cx="2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1">
                      <a:moveTo>
                        <a:pt x="0" y="11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2" name="Freeform 1208"/>
                <p:cNvSpPr>
                  <a:spLocks/>
                </p:cNvSpPr>
                <p:nvPr/>
              </p:nvSpPr>
              <p:spPr bwMode="auto">
                <a:xfrm>
                  <a:off x="472" y="2410"/>
                  <a:ext cx="1" cy="12"/>
                </a:xfrm>
                <a:custGeom>
                  <a:avLst/>
                  <a:gdLst/>
                  <a:ahLst/>
                  <a:cxnLst>
                    <a:cxn ang="0">
                      <a:pos x="0" y="12"/>
                    </a:cxn>
                    <a:cxn ang="0">
                      <a:pos x="1" y="6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2">
                      <a:moveTo>
                        <a:pt x="0" y="12"/>
                      </a:moveTo>
                      <a:lnTo>
                        <a:pt x="1" y="6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1410"/>
              <p:cNvGrpSpPr>
                <a:grpSpLocks/>
              </p:cNvGrpSpPr>
              <p:nvPr/>
            </p:nvGrpSpPr>
            <p:grpSpPr bwMode="auto">
              <a:xfrm>
                <a:off x="473" y="1994"/>
                <a:ext cx="571" cy="416"/>
                <a:chOff x="473" y="1994"/>
                <a:chExt cx="571" cy="416"/>
              </a:xfrm>
            </p:grpSpPr>
            <p:sp>
              <p:nvSpPr>
                <p:cNvPr id="58554" name="Freeform 1210"/>
                <p:cNvSpPr>
                  <a:spLocks/>
                </p:cNvSpPr>
                <p:nvPr/>
              </p:nvSpPr>
              <p:spPr bwMode="auto">
                <a:xfrm>
                  <a:off x="473" y="2399"/>
                  <a:ext cx="2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1">
                      <a:moveTo>
                        <a:pt x="0" y="11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5" name="Line 1211"/>
                <p:cNvSpPr>
                  <a:spLocks noChangeShapeType="1"/>
                </p:cNvSpPr>
                <p:nvPr/>
              </p:nvSpPr>
              <p:spPr bwMode="auto">
                <a:xfrm flipV="1">
                  <a:off x="475" y="2387"/>
                  <a:ext cx="1" cy="1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6" name="Line 1212"/>
                <p:cNvSpPr>
                  <a:spLocks noChangeShapeType="1"/>
                </p:cNvSpPr>
                <p:nvPr/>
              </p:nvSpPr>
              <p:spPr bwMode="auto">
                <a:xfrm flipV="1">
                  <a:off x="476" y="2376"/>
                  <a:ext cx="2" cy="1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7" name="Line 1213"/>
                <p:cNvSpPr>
                  <a:spLocks noChangeShapeType="1"/>
                </p:cNvSpPr>
                <p:nvPr/>
              </p:nvSpPr>
              <p:spPr bwMode="auto">
                <a:xfrm flipV="1">
                  <a:off x="478" y="2366"/>
                  <a:ext cx="2" cy="10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8" name="Freeform 1214"/>
                <p:cNvSpPr>
                  <a:spLocks/>
                </p:cNvSpPr>
                <p:nvPr/>
              </p:nvSpPr>
              <p:spPr bwMode="auto">
                <a:xfrm>
                  <a:off x="480" y="2355"/>
                  <a:ext cx="2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1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1">
                      <a:moveTo>
                        <a:pt x="0" y="11"/>
                      </a:moveTo>
                      <a:lnTo>
                        <a:pt x="1" y="5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59" name="Line 1215"/>
                <p:cNvSpPr>
                  <a:spLocks noChangeShapeType="1"/>
                </p:cNvSpPr>
                <p:nvPr/>
              </p:nvSpPr>
              <p:spPr bwMode="auto">
                <a:xfrm flipV="1">
                  <a:off x="482" y="2344"/>
                  <a:ext cx="1" cy="1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0" name="Line 1216"/>
                <p:cNvSpPr>
                  <a:spLocks noChangeShapeType="1"/>
                </p:cNvSpPr>
                <p:nvPr/>
              </p:nvSpPr>
              <p:spPr bwMode="auto">
                <a:xfrm flipV="1">
                  <a:off x="483" y="2334"/>
                  <a:ext cx="2" cy="10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1" name="Line 1217"/>
                <p:cNvSpPr>
                  <a:spLocks noChangeShapeType="1"/>
                </p:cNvSpPr>
                <p:nvPr/>
              </p:nvSpPr>
              <p:spPr bwMode="auto">
                <a:xfrm flipV="1">
                  <a:off x="485" y="2324"/>
                  <a:ext cx="2" cy="10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2" name="Line 1218"/>
                <p:cNvSpPr>
                  <a:spLocks noChangeShapeType="1"/>
                </p:cNvSpPr>
                <p:nvPr/>
              </p:nvSpPr>
              <p:spPr bwMode="auto">
                <a:xfrm flipV="1">
                  <a:off x="487" y="2315"/>
                  <a:ext cx="1" cy="9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3" name="Line 1219"/>
                <p:cNvSpPr>
                  <a:spLocks noChangeShapeType="1"/>
                </p:cNvSpPr>
                <p:nvPr/>
              </p:nvSpPr>
              <p:spPr bwMode="auto">
                <a:xfrm flipV="1">
                  <a:off x="488" y="2306"/>
                  <a:ext cx="2" cy="9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4" name="Freeform 1220"/>
                <p:cNvSpPr>
                  <a:spLocks/>
                </p:cNvSpPr>
                <p:nvPr/>
              </p:nvSpPr>
              <p:spPr bwMode="auto">
                <a:xfrm>
                  <a:off x="490" y="2297"/>
                  <a:ext cx="2" cy="9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1" y="4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9">
                      <a:moveTo>
                        <a:pt x="0" y="9"/>
                      </a:moveTo>
                      <a:lnTo>
                        <a:pt x="1" y="4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5" name="Line 1221"/>
                <p:cNvSpPr>
                  <a:spLocks noChangeShapeType="1"/>
                </p:cNvSpPr>
                <p:nvPr/>
              </p:nvSpPr>
              <p:spPr bwMode="auto">
                <a:xfrm flipV="1">
                  <a:off x="492" y="2289"/>
                  <a:ext cx="1" cy="8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6" name="Freeform 1222"/>
                <p:cNvSpPr>
                  <a:spLocks/>
                </p:cNvSpPr>
                <p:nvPr/>
              </p:nvSpPr>
              <p:spPr bwMode="auto">
                <a:xfrm>
                  <a:off x="493" y="2282"/>
                  <a:ext cx="2" cy="7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1" y="3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7">
                      <a:moveTo>
                        <a:pt x="0" y="7"/>
                      </a:moveTo>
                      <a:lnTo>
                        <a:pt x="1" y="3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7" name="Freeform 1223"/>
                <p:cNvSpPr>
                  <a:spLocks/>
                </p:cNvSpPr>
                <p:nvPr/>
              </p:nvSpPr>
              <p:spPr bwMode="auto">
                <a:xfrm>
                  <a:off x="495" y="2275"/>
                  <a:ext cx="2" cy="7"/>
                </a:xfrm>
                <a:custGeom>
                  <a:avLst/>
                  <a:gdLst/>
                  <a:ahLst/>
                  <a:cxnLst>
                    <a:cxn ang="0">
                      <a:pos x="0" y="7"/>
                    </a:cxn>
                    <a:cxn ang="0">
                      <a:pos x="0" y="3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7">
                      <a:moveTo>
                        <a:pt x="0" y="7"/>
                      </a:moveTo>
                      <a:lnTo>
                        <a:pt x="0" y="3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8" name="Freeform 1224"/>
                <p:cNvSpPr>
                  <a:spLocks/>
                </p:cNvSpPr>
                <p:nvPr/>
              </p:nvSpPr>
              <p:spPr bwMode="auto">
                <a:xfrm>
                  <a:off x="497" y="2269"/>
                  <a:ext cx="1" cy="6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0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6">
                      <a:moveTo>
                        <a:pt x="0" y="6"/>
                      </a:moveTo>
                      <a:lnTo>
                        <a:pt x="0" y="3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69" name="Freeform 1225"/>
                <p:cNvSpPr>
                  <a:spLocks/>
                </p:cNvSpPr>
                <p:nvPr/>
              </p:nvSpPr>
              <p:spPr bwMode="auto">
                <a:xfrm>
                  <a:off x="498" y="2264"/>
                  <a:ext cx="2" cy="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5">
                      <a:moveTo>
                        <a:pt x="0" y="5"/>
                      </a:moveTo>
                      <a:lnTo>
                        <a:pt x="1" y="3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0" name="Line 1226"/>
                <p:cNvSpPr>
                  <a:spLocks noChangeShapeType="1"/>
                </p:cNvSpPr>
                <p:nvPr/>
              </p:nvSpPr>
              <p:spPr bwMode="auto">
                <a:xfrm flipV="1">
                  <a:off x="500" y="2260"/>
                  <a:ext cx="2" cy="4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1" name="Line 1227"/>
                <p:cNvSpPr>
                  <a:spLocks noChangeShapeType="1"/>
                </p:cNvSpPr>
                <p:nvPr/>
              </p:nvSpPr>
              <p:spPr bwMode="auto">
                <a:xfrm flipV="1">
                  <a:off x="502" y="2257"/>
                  <a:ext cx="1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2" name="Freeform 1228"/>
                <p:cNvSpPr>
                  <a:spLocks/>
                </p:cNvSpPr>
                <p:nvPr/>
              </p:nvSpPr>
              <p:spPr bwMode="auto">
                <a:xfrm>
                  <a:off x="503" y="2254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3" name="Freeform 1229"/>
                <p:cNvSpPr>
                  <a:spLocks/>
                </p:cNvSpPr>
                <p:nvPr/>
              </p:nvSpPr>
              <p:spPr bwMode="auto">
                <a:xfrm>
                  <a:off x="505" y="2253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4" name="Line 1230"/>
                <p:cNvSpPr>
                  <a:spLocks noChangeShapeType="1"/>
                </p:cNvSpPr>
                <p:nvPr/>
              </p:nvSpPr>
              <p:spPr bwMode="auto">
                <a:xfrm flipV="1">
                  <a:off x="507" y="2251"/>
                  <a:ext cx="1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5" name="Freeform 1231"/>
                <p:cNvSpPr>
                  <a:spLocks/>
                </p:cNvSpPr>
                <p:nvPr/>
              </p:nvSpPr>
              <p:spPr bwMode="auto">
                <a:xfrm>
                  <a:off x="508" y="2250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6" name="Line 1232"/>
                <p:cNvSpPr>
                  <a:spLocks noChangeShapeType="1"/>
                </p:cNvSpPr>
                <p:nvPr/>
              </p:nvSpPr>
              <p:spPr bwMode="auto">
                <a:xfrm flipV="1">
                  <a:off x="510" y="2249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7" name="Line 1233"/>
                <p:cNvSpPr>
                  <a:spLocks noChangeShapeType="1"/>
                </p:cNvSpPr>
                <p:nvPr/>
              </p:nvSpPr>
              <p:spPr bwMode="auto">
                <a:xfrm flipV="1">
                  <a:off x="512" y="2248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8" name="Line 1234"/>
                <p:cNvSpPr>
                  <a:spLocks noChangeShapeType="1"/>
                </p:cNvSpPr>
                <p:nvPr/>
              </p:nvSpPr>
              <p:spPr bwMode="auto">
                <a:xfrm flipV="1">
                  <a:off x="513" y="2247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79" name="Line 1235"/>
                <p:cNvSpPr>
                  <a:spLocks noChangeShapeType="1"/>
                </p:cNvSpPr>
                <p:nvPr/>
              </p:nvSpPr>
              <p:spPr bwMode="auto">
                <a:xfrm flipV="1">
                  <a:off x="515" y="2246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0" name="Line 1236"/>
                <p:cNvSpPr>
                  <a:spLocks noChangeShapeType="1"/>
                </p:cNvSpPr>
                <p:nvPr/>
              </p:nvSpPr>
              <p:spPr bwMode="auto">
                <a:xfrm flipV="1">
                  <a:off x="517" y="224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1" name="Freeform 1237"/>
                <p:cNvSpPr>
                  <a:spLocks/>
                </p:cNvSpPr>
                <p:nvPr/>
              </p:nvSpPr>
              <p:spPr bwMode="auto">
                <a:xfrm>
                  <a:off x="518" y="224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2" name="Line 1238"/>
                <p:cNvSpPr>
                  <a:spLocks noChangeShapeType="1"/>
                </p:cNvSpPr>
                <p:nvPr/>
              </p:nvSpPr>
              <p:spPr bwMode="auto">
                <a:xfrm flipV="1">
                  <a:off x="520" y="2243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3" name="Line 1239"/>
                <p:cNvSpPr>
                  <a:spLocks noChangeShapeType="1"/>
                </p:cNvSpPr>
                <p:nvPr/>
              </p:nvSpPr>
              <p:spPr bwMode="auto">
                <a:xfrm flipV="1">
                  <a:off x="522" y="2242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4" name="Line 1240"/>
                <p:cNvSpPr>
                  <a:spLocks noChangeShapeType="1"/>
                </p:cNvSpPr>
                <p:nvPr/>
              </p:nvSpPr>
              <p:spPr bwMode="auto">
                <a:xfrm flipV="1">
                  <a:off x="524" y="2241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5" name="Line 1241"/>
                <p:cNvSpPr>
                  <a:spLocks noChangeShapeType="1"/>
                </p:cNvSpPr>
                <p:nvPr/>
              </p:nvSpPr>
              <p:spPr bwMode="auto">
                <a:xfrm flipV="1">
                  <a:off x="525" y="2240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6" name="Freeform 1242"/>
                <p:cNvSpPr>
                  <a:spLocks/>
                </p:cNvSpPr>
                <p:nvPr/>
              </p:nvSpPr>
              <p:spPr bwMode="auto">
                <a:xfrm>
                  <a:off x="527" y="2239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7" name="Freeform 1243"/>
                <p:cNvSpPr>
                  <a:spLocks/>
                </p:cNvSpPr>
                <p:nvPr/>
              </p:nvSpPr>
              <p:spPr bwMode="auto">
                <a:xfrm>
                  <a:off x="528" y="2238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8" name="Freeform 1244"/>
                <p:cNvSpPr>
                  <a:spLocks/>
                </p:cNvSpPr>
                <p:nvPr/>
              </p:nvSpPr>
              <p:spPr bwMode="auto">
                <a:xfrm>
                  <a:off x="530" y="223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89" name="Line 1245"/>
                <p:cNvSpPr>
                  <a:spLocks noChangeShapeType="1"/>
                </p:cNvSpPr>
                <p:nvPr/>
              </p:nvSpPr>
              <p:spPr bwMode="auto">
                <a:xfrm flipV="1">
                  <a:off x="532" y="2236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0" name="Line 1246"/>
                <p:cNvSpPr>
                  <a:spLocks noChangeShapeType="1"/>
                </p:cNvSpPr>
                <p:nvPr/>
              </p:nvSpPr>
              <p:spPr bwMode="auto">
                <a:xfrm flipV="1">
                  <a:off x="534" y="2235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1" name="Freeform 1247"/>
                <p:cNvSpPr>
                  <a:spLocks/>
                </p:cNvSpPr>
                <p:nvPr/>
              </p:nvSpPr>
              <p:spPr bwMode="auto">
                <a:xfrm>
                  <a:off x="535" y="2233"/>
                  <a:ext cx="2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2" name="Line 1248"/>
                <p:cNvSpPr>
                  <a:spLocks noChangeShapeType="1"/>
                </p:cNvSpPr>
                <p:nvPr/>
              </p:nvSpPr>
              <p:spPr bwMode="auto">
                <a:xfrm flipV="1">
                  <a:off x="537" y="2232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3" name="Freeform 1249"/>
                <p:cNvSpPr>
                  <a:spLocks/>
                </p:cNvSpPr>
                <p:nvPr/>
              </p:nvSpPr>
              <p:spPr bwMode="auto">
                <a:xfrm>
                  <a:off x="538" y="2231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4" name="Freeform 1250"/>
                <p:cNvSpPr>
                  <a:spLocks/>
                </p:cNvSpPr>
                <p:nvPr/>
              </p:nvSpPr>
              <p:spPr bwMode="auto">
                <a:xfrm>
                  <a:off x="540" y="2230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5" name="Line 1251"/>
                <p:cNvSpPr>
                  <a:spLocks noChangeShapeType="1"/>
                </p:cNvSpPr>
                <p:nvPr/>
              </p:nvSpPr>
              <p:spPr bwMode="auto">
                <a:xfrm flipV="1">
                  <a:off x="542" y="2229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6" name="Line 1252"/>
                <p:cNvSpPr>
                  <a:spLocks noChangeShapeType="1"/>
                </p:cNvSpPr>
                <p:nvPr/>
              </p:nvSpPr>
              <p:spPr bwMode="auto">
                <a:xfrm flipV="1">
                  <a:off x="544" y="2228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7" name="Line 1253"/>
                <p:cNvSpPr>
                  <a:spLocks noChangeShapeType="1"/>
                </p:cNvSpPr>
                <p:nvPr/>
              </p:nvSpPr>
              <p:spPr bwMode="auto">
                <a:xfrm flipV="1">
                  <a:off x="545" y="2227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8" name="Freeform 1254"/>
                <p:cNvSpPr>
                  <a:spLocks/>
                </p:cNvSpPr>
                <p:nvPr/>
              </p:nvSpPr>
              <p:spPr bwMode="auto">
                <a:xfrm>
                  <a:off x="547" y="2225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599" name="Freeform 1255"/>
                <p:cNvSpPr>
                  <a:spLocks/>
                </p:cNvSpPr>
                <p:nvPr/>
              </p:nvSpPr>
              <p:spPr bwMode="auto">
                <a:xfrm>
                  <a:off x="548" y="2224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0" name="Line 1256"/>
                <p:cNvSpPr>
                  <a:spLocks noChangeShapeType="1"/>
                </p:cNvSpPr>
                <p:nvPr/>
              </p:nvSpPr>
              <p:spPr bwMode="auto">
                <a:xfrm flipV="1">
                  <a:off x="550" y="2223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1" name="Freeform 1257"/>
                <p:cNvSpPr>
                  <a:spLocks/>
                </p:cNvSpPr>
                <p:nvPr/>
              </p:nvSpPr>
              <p:spPr bwMode="auto">
                <a:xfrm>
                  <a:off x="552" y="2222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2" name="Line 1258"/>
                <p:cNvSpPr>
                  <a:spLocks noChangeShapeType="1"/>
                </p:cNvSpPr>
                <p:nvPr/>
              </p:nvSpPr>
              <p:spPr bwMode="auto">
                <a:xfrm flipV="1">
                  <a:off x="554" y="2221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3" name="Line 1259"/>
                <p:cNvSpPr>
                  <a:spLocks noChangeShapeType="1"/>
                </p:cNvSpPr>
                <p:nvPr/>
              </p:nvSpPr>
              <p:spPr bwMode="auto">
                <a:xfrm flipV="1">
                  <a:off x="555" y="2220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4" name="Freeform 1260"/>
                <p:cNvSpPr>
                  <a:spLocks/>
                </p:cNvSpPr>
                <p:nvPr/>
              </p:nvSpPr>
              <p:spPr bwMode="auto">
                <a:xfrm>
                  <a:off x="557" y="2218"/>
                  <a:ext cx="1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2">
                      <a:moveTo>
                        <a:pt x="0" y="2"/>
                      </a:moveTo>
                      <a:lnTo>
                        <a:pt x="0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5" name="Freeform 1261"/>
                <p:cNvSpPr>
                  <a:spLocks/>
                </p:cNvSpPr>
                <p:nvPr/>
              </p:nvSpPr>
              <p:spPr bwMode="auto">
                <a:xfrm>
                  <a:off x="558" y="221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6" name="Line 1262"/>
                <p:cNvSpPr>
                  <a:spLocks noChangeShapeType="1"/>
                </p:cNvSpPr>
                <p:nvPr/>
              </p:nvSpPr>
              <p:spPr bwMode="auto">
                <a:xfrm flipV="1">
                  <a:off x="561" y="2216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7" name="Freeform 1263"/>
                <p:cNvSpPr>
                  <a:spLocks/>
                </p:cNvSpPr>
                <p:nvPr/>
              </p:nvSpPr>
              <p:spPr bwMode="auto">
                <a:xfrm>
                  <a:off x="562" y="2215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8" name="Line 1264"/>
                <p:cNvSpPr>
                  <a:spLocks noChangeShapeType="1"/>
                </p:cNvSpPr>
                <p:nvPr/>
              </p:nvSpPr>
              <p:spPr bwMode="auto">
                <a:xfrm flipV="1">
                  <a:off x="564" y="2214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09" name="Line 1265"/>
                <p:cNvSpPr>
                  <a:spLocks noChangeShapeType="1"/>
                </p:cNvSpPr>
                <p:nvPr/>
              </p:nvSpPr>
              <p:spPr bwMode="auto">
                <a:xfrm flipV="1">
                  <a:off x="565" y="2213"/>
                  <a:ext cx="2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0" name="Line 1266"/>
                <p:cNvSpPr>
                  <a:spLocks noChangeShapeType="1"/>
                </p:cNvSpPr>
                <p:nvPr/>
              </p:nvSpPr>
              <p:spPr bwMode="auto">
                <a:xfrm flipV="1">
                  <a:off x="567" y="2212"/>
                  <a:ext cx="1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1" name="Freeform 1267"/>
                <p:cNvSpPr>
                  <a:spLocks/>
                </p:cNvSpPr>
                <p:nvPr/>
              </p:nvSpPr>
              <p:spPr bwMode="auto">
                <a:xfrm>
                  <a:off x="568" y="2210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2" name="Freeform 1268"/>
                <p:cNvSpPr>
                  <a:spLocks/>
                </p:cNvSpPr>
                <p:nvPr/>
              </p:nvSpPr>
              <p:spPr bwMode="auto">
                <a:xfrm>
                  <a:off x="571" y="2209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0" y="0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3" name="Freeform 1269"/>
                <p:cNvSpPr>
                  <a:spLocks/>
                </p:cNvSpPr>
                <p:nvPr/>
              </p:nvSpPr>
              <p:spPr bwMode="auto">
                <a:xfrm>
                  <a:off x="572" y="2204"/>
                  <a:ext cx="3" cy="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" y="4"/>
                    </a:cxn>
                    <a:cxn ang="0">
                      <a:pos x="2" y="3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5">
                      <a:moveTo>
                        <a:pt x="0" y="5"/>
                      </a:moveTo>
                      <a:lnTo>
                        <a:pt x="1" y="4"/>
                      </a:lnTo>
                      <a:lnTo>
                        <a:pt x="2" y="3"/>
                      </a:ln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4" name="Freeform 1270"/>
                <p:cNvSpPr>
                  <a:spLocks/>
                </p:cNvSpPr>
                <p:nvPr/>
              </p:nvSpPr>
              <p:spPr bwMode="auto">
                <a:xfrm>
                  <a:off x="575" y="2201"/>
                  <a:ext cx="4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2" y="2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lnTo>
                        <a:pt x="2" y="2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5" name="Freeform 1271"/>
                <p:cNvSpPr>
                  <a:spLocks/>
                </p:cNvSpPr>
                <p:nvPr/>
              </p:nvSpPr>
              <p:spPr bwMode="auto">
                <a:xfrm>
                  <a:off x="579" y="2199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6" name="Line 1272"/>
                <p:cNvSpPr>
                  <a:spLocks noChangeShapeType="1"/>
                </p:cNvSpPr>
                <p:nvPr/>
              </p:nvSpPr>
              <p:spPr bwMode="auto">
                <a:xfrm flipV="1">
                  <a:off x="582" y="219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7" name="Line 1273"/>
                <p:cNvSpPr>
                  <a:spLocks noChangeShapeType="1"/>
                </p:cNvSpPr>
                <p:nvPr/>
              </p:nvSpPr>
              <p:spPr bwMode="auto">
                <a:xfrm flipV="1">
                  <a:off x="585" y="2195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8" name="Freeform 1274"/>
                <p:cNvSpPr>
                  <a:spLocks/>
                </p:cNvSpPr>
                <p:nvPr/>
              </p:nvSpPr>
              <p:spPr bwMode="auto">
                <a:xfrm>
                  <a:off x="589" y="2193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19" name="Line 1275"/>
                <p:cNvSpPr>
                  <a:spLocks noChangeShapeType="1"/>
                </p:cNvSpPr>
                <p:nvPr/>
              </p:nvSpPr>
              <p:spPr bwMode="auto">
                <a:xfrm flipV="1">
                  <a:off x="592" y="219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0" name="Line 1276"/>
                <p:cNvSpPr>
                  <a:spLocks noChangeShapeType="1"/>
                </p:cNvSpPr>
                <p:nvPr/>
              </p:nvSpPr>
              <p:spPr bwMode="auto">
                <a:xfrm flipV="1">
                  <a:off x="595" y="2188"/>
                  <a:ext cx="4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1" name="Freeform 1277"/>
                <p:cNvSpPr>
                  <a:spLocks/>
                </p:cNvSpPr>
                <p:nvPr/>
              </p:nvSpPr>
              <p:spPr bwMode="auto">
                <a:xfrm>
                  <a:off x="599" y="218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2" name="Line 1278"/>
                <p:cNvSpPr>
                  <a:spLocks noChangeShapeType="1"/>
                </p:cNvSpPr>
                <p:nvPr/>
              </p:nvSpPr>
              <p:spPr bwMode="auto">
                <a:xfrm flipV="1">
                  <a:off x="602" y="2184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3" name="Line 1279"/>
                <p:cNvSpPr>
                  <a:spLocks noChangeShapeType="1"/>
                </p:cNvSpPr>
                <p:nvPr/>
              </p:nvSpPr>
              <p:spPr bwMode="auto">
                <a:xfrm flipV="1">
                  <a:off x="605" y="2182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4" name="Freeform 1280"/>
                <p:cNvSpPr>
                  <a:spLocks/>
                </p:cNvSpPr>
                <p:nvPr/>
              </p:nvSpPr>
              <p:spPr bwMode="auto">
                <a:xfrm>
                  <a:off x="609" y="2180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5" name="Line 1281"/>
                <p:cNvSpPr>
                  <a:spLocks noChangeShapeType="1"/>
                </p:cNvSpPr>
                <p:nvPr/>
              </p:nvSpPr>
              <p:spPr bwMode="auto">
                <a:xfrm flipV="1">
                  <a:off x="612" y="2178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6" name="Freeform 1282"/>
                <p:cNvSpPr>
                  <a:spLocks/>
                </p:cNvSpPr>
                <p:nvPr/>
              </p:nvSpPr>
              <p:spPr bwMode="auto">
                <a:xfrm>
                  <a:off x="616" y="2175"/>
                  <a:ext cx="3" cy="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7" name="Freeform 1283"/>
                <p:cNvSpPr>
                  <a:spLocks/>
                </p:cNvSpPr>
                <p:nvPr/>
              </p:nvSpPr>
              <p:spPr bwMode="auto">
                <a:xfrm>
                  <a:off x="619" y="217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8" name="Line 1284"/>
                <p:cNvSpPr>
                  <a:spLocks noChangeShapeType="1"/>
                </p:cNvSpPr>
                <p:nvPr/>
              </p:nvSpPr>
              <p:spPr bwMode="auto">
                <a:xfrm flipV="1">
                  <a:off x="622" y="2172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29" name="Line 1285"/>
                <p:cNvSpPr>
                  <a:spLocks noChangeShapeType="1"/>
                </p:cNvSpPr>
                <p:nvPr/>
              </p:nvSpPr>
              <p:spPr bwMode="auto">
                <a:xfrm flipV="1">
                  <a:off x="626" y="2170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0" name="Freeform 1286"/>
                <p:cNvSpPr>
                  <a:spLocks/>
                </p:cNvSpPr>
                <p:nvPr/>
              </p:nvSpPr>
              <p:spPr bwMode="auto">
                <a:xfrm>
                  <a:off x="629" y="2168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1" name="Line 1287"/>
                <p:cNvSpPr>
                  <a:spLocks noChangeShapeType="1"/>
                </p:cNvSpPr>
                <p:nvPr/>
              </p:nvSpPr>
              <p:spPr bwMode="auto">
                <a:xfrm flipV="1">
                  <a:off x="632" y="2165"/>
                  <a:ext cx="4" cy="3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2" name="Line 1288"/>
                <p:cNvSpPr>
                  <a:spLocks noChangeShapeType="1"/>
                </p:cNvSpPr>
                <p:nvPr/>
              </p:nvSpPr>
              <p:spPr bwMode="auto">
                <a:xfrm flipV="1">
                  <a:off x="636" y="2163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3" name="Freeform 1289"/>
                <p:cNvSpPr>
                  <a:spLocks/>
                </p:cNvSpPr>
                <p:nvPr/>
              </p:nvSpPr>
              <p:spPr bwMode="auto">
                <a:xfrm>
                  <a:off x="639" y="2161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4" name="Line 1290"/>
                <p:cNvSpPr>
                  <a:spLocks noChangeShapeType="1"/>
                </p:cNvSpPr>
                <p:nvPr/>
              </p:nvSpPr>
              <p:spPr bwMode="auto">
                <a:xfrm flipV="1">
                  <a:off x="643" y="2159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5" name="Line 1291"/>
                <p:cNvSpPr>
                  <a:spLocks noChangeShapeType="1"/>
                </p:cNvSpPr>
                <p:nvPr/>
              </p:nvSpPr>
              <p:spPr bwMode="auto">
                <a:xfrm flipV="1">
                  <a:off x="646" y="215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6" name="Freeform 1292"/>
                <p:cNvSpPr>
                  <a:spLocks/>
                </p:cNvSpPr>
                <p:nvPr/>
              </p:nvSpPr>
              <p:spPr bwMode="auto">
                <a:xfrm>
                  <a:off x="649" y="2155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7" name="Line 1293"/>
                <p:cNvSpPr>
                  <a:spLocks noChangeShapeType="1"/>
                </p:cNvSpPr>
                <p:nvPr/>
              </p:nvSpPr>
              <p:spPr bwMode="auto">
                <a:xfrm flipV="1">
                  <a:off x="653" y="215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8" name="Line 1294"/>
                <p:cNvSpPr>
                  <a:spLocks noChangeShapeType="1"/>
                </p:cNvSpPr>
                <p:nvPr/>
              </p:nvSpPr>
              <p:spPr bwMode="auto">
                <a:xfrm flipV="1">
                  <a:off x="656" y="2152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39" name="Freeform 1295"/>
                <p:cNvSpPr>
                  <a:spLocks/>
                </p:cNvSpPr>
                <p:nvPr/>
              </p:nvSpPr>
              <p:spPr bwMode="auto">
                <a:xfrm>
                  <a:off x="659" y="2150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0" name="Line 1296"/>
                <p:cNvSpPr>
                  <a:spLocks noChangeShapeType="1"/>
                </p:cNvSpPr>
                <p:nvPr/>
              </p:nvSpPr>
              <p:spPr bwMode="auto">
                <a:xfrm flipV="1">
                  <a:off x="663" y="2148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1" name="Line 1297"/>
                <p:cNvSpPr>
                  <a:spLocks noChangeShapeType="1"/>
                </p:cNvSpPr>
                <p:nvPr/>
              </p:nvSpPr>
              <p:spPr bwMode="auto">
                <a:xfrm flipV="1">
                  <a:off x="666" y="2146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2" name="Freeform 1298"/>
                <p:cNvSpPr>
                  <a:spLocks/>
                </p:cNvSpPr>
                <p:nvPr/>
              </p:nvSpPr>
              <p:spPr bwMode="auto">
                <a:xfrm>
                  <a:off x="669" y="2144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3" name="Line 1299"/>
                <p:cNvSpPr>
                  <a:spLocks noChangeShapeType="1"/>
                </p:cNvSpPr>
                <p:nvPr/>
              </p:nvSpPr>
              <p:spPr bwMode="auto">
                <a:xfrm flipV="1">
                  <a:off x="673" y="214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4" name="Freeform 1300"/>
                <p:cNvSpPr>
                  <a:spLocks/>
                </p:cNvSpPr>
                <p:nvPr/>
              </p:nvSpPr>
              <p:spPr bwMode="auto">
                <a:xfrm>
                  <a:off x="676" y="2141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5" name="Line 1301"/>
                <p:cNvSpPr>
                  <a:spLocks noChangeShapeType="1"/>
                </p:cNvSpPr>
                <p:nvPr/>
              </p:nvSpPr>
              <p:spPr bwMode="auto">
                <a:xfrm flipV="1">
                  <a:off x="680" y="2139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6" name="Line 1302"/>
                <p:cNvSpPr>
                  <a:spLocks noChangeShapeType="1"/>
                </p:cNvSpPr>
                <p:nvPr/>
              </p:nvSpPr>
              <p:spPr bwMode="auto">
                <a:xfrm flipV="1">
                  <a:off x="683" y="213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7" name="Freeform 1303"/>
                <p:cNvSpPr>
                  <a:spLocks/>
                </p:cNvSpPr>
                <p:nvPr/>
              </p:nvSpPr>
              <p:spPr bwMode="auto">
                <a:xfrm>
                  <a:off x="686" y="2135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8" name="Line 1304"/>
                <p:cNvSpPr>
                  <a:spLocks noChangeShapeType="1"/>
                </p:cNvSpPr>
                <p:nvPr/>
              </p:nvSpPr>
              <p:spPr bwMode="auto">
                <a:xfrm flipV="1">
                  <a:off x="690" y="213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49" name="Line 1305"/>
                <p:cNvSpPr>
                  <a:spLocks noChangeShapeType="1"/>
                </p:cNvSpPr>
                <p:nvPr/>
              </p:nvSpPr>
              <p:spPr bwMode="auto">
                <a:xfrm flipV="1">
                  <a:off x="693" y="2132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0" name="Freeform 1306"/>
                <p:cNvSpPr>
                  <a:spLocks/>
                </p:cNvSpPr>
                <p:nvPr/>
              </p:nvSpPr>
              <p:spPr bwMode="auto">
                <a:xfrm>
                  <a:off x="696" y="2130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1" name="Line 1307"/>
                <p:cNvSpPr>
                  <a:spLocks noChangeShapeType="1"/>
                </p:cNvSpPr>
                <p:nvPr/>
              </p:nvSpPr>
              <p:spPr bwMode="auto">
                <a:xfrm flipV="1">
                  <a:off x="700" y="2128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2" name="Line 1308"/>
                <p:cNvSpPr>
                  <a:spLocks noChangeShapeType="1"/>
                </p:cNvSpPr>
                <p:nvPr/>
              </p:nvSpPr>
              <p:spPr bwMode="auto">
                <a:xfrm flipV="1">
                  <a:off x="703" y="212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3" name="Freeform 1309"/>
                <p:cNvSpPr>
                  <a:spLocks/>
                </p:cNvSpPr>
                <p:nvPr/>
              </p:nvSpPr>
              <p:spPr bwMode="auto">
                <a:xfrm>
                  <a:off x="706" y="2125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4" name="Line 1310"/>
                <p:cNvSpPr>
                  <a:spLocks noChangeShapeType="1"/>
                </p:cNvSpPr>
                <p:nvPr/>
              </p:nvSpPr>
              <p:spPr bwMode="auto">
                <a:xfrm flipV="1">
                  <a:off x="710" y="2123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5" name="Line 1311"/>
                <p:cNvSpPr>
                  <a:spLocks noChangeShapeType="1"/>
                </p:cNvSpPr>
                <p:nvPr/>
              </p:nvSpPr>
              <p:spPr bwMode="auto">
                <a:xfrm flipV="1">
                  <a:off x="713" y="212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6" name="Freeform 1312"/>
                <p:cNvSpPr>
                  <a:spLocks/>
                </p:cNvSpPr>
                <p:nvPr/>
              </p:nvSpPr>
              <p:spPr bwMode="auto">
                <a:xfrm>
                  <a:off x="716" y="2119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7" name="Freeform 1313"/>
                <p:cNvSpPr>
                  <a:spLocks/>
                </p:cNvSpPr>
                <p:nvPr/>
              </p:nvSpPr>
              <p:spPr bwMode="auto">
                <a:xfrm>
                  <a:off x="720" y="211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8" name="Freeform 1314"/>
                <p:cNvSpPr>
                  <a:spLocks/>
                </p:cNvSpPr>
                <p:nvPr/>
              </p:nvSpPr>
              <p:spPr bwMode="auto">
                <a:xfrm>
                  <a:off x="723" y="211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59" name="Freeform 1315"/>
                <p:cNvSpPr>
                  <a:spLocks/>
                </p:cNvSpPr>
                <p:nvPr/>
              </p:nvSpPr>
              <p:spPr bwMode="auto">
                <a:xfrm>
                  <a:off x="726" y="2114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0" name="Freeform 1316"/>
                <p:cNvSpPr>
                  <a:spLocks/>
                </p:cNvSpPr>
                <p:nvPr/>
              </p:nvSpPr>
              <p:spPr bwMode="auto">
                <a:xfrm>
                  <a:off x="730" y="2112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1" name="Line 1317"/>
                <p:cNvSpPr>
                  <a:spLocks noChangeShapeType="1"/>
                </p:cNvSpPr>
                <p:nvPr/>
              </p:nvSpPr>
              <p:spPr bwMode="auto">
                <a:xfrm flipV="1">
                  <a:off x="733" y="211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2" name="Freeform 1318"/>
                <p:cNvSpPr>
                  <a:spLocks/>
                </p:cNvSpPr>
                <p:nvPr/>
              </p:nvSpPr>
              <p:spPr bwMode="auto">
                <a:xfrm>
                  <a:off x="736" y="2109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3" name="Line 1319"/>
                <p:cNvSpPr>
                  <a:spLocks noChangeShapeType="1"/>
                </p:cNvSpPr>
                <p:nvPr/>
              </p:nvSpPr>
              <p:spPr bwMode="auto">
                <a:xfrm flipV="1">
                  <a:off x="740" y="210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4" name="Freeform 1320"/>
                <p:cNvSpPr>
                  <a:spLocks/>
                </p:cNvSpPr>
                <p:nvPr/>
              </p:nvSpPr>
              <p:spPr bwMode="auto">
                <a:xfrm>
                  <a:off x="743" y="210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5" name="Freeform 1321"/>
                <p:cNvSpPr>
                  <a:spLocks/>
                </p:cNvSpPr>
                <p:nvPr/>
              </p:nvSpPr>
              <p:spPr bwMode="auto">
                <a:xfrm>
                  <a:off x="746" y="2104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6" name="Line 1322"/>
                <p:cNvSpPr>
                  <a:spLocks noChangeShapeType="1"/>
                </p:cNvSpPr>
                <p:nvPr/>
              </p:nvSpPr>
              <p:spPr bwMode="auto">
                <a:xfrm flipV="1">
                  <a:off x="750" y="210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7" name="Line 1323"/>
                <p:cNvSpPr>
                  <a:spLocks noChangeShapeType="1"/>
                </p:cNvSpPr>
                <p:nvPr/>
              </p:nvSpPr>
              <p:spPr bwMode="auto">
                <a:xfrm flipV="1">
                  <a:off x="753" y="210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8" name="Freeform 1324"/>
                <p:cNvSpPr>
                  <a:spLocks/>
                </p:cNvSpPr>
                <p:nvPr/>
              </p:nvSpPr>
              <p:spPr bwMode="auto">
                <a:xfrm>
                  <a:off x="756" y="210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69" name="Line 1325"/>
                <p:cNvSpPr>
                  <a:spLocks noChangeShapeType="1"/>
                </p:cNvSpPr>
                <p:nvPr/>
              </p:nvSpPr>
              <p:spPr bwMode="auto">
                <a:xfrm flipV="1">
                  <a:off x="760" y="2098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0" name="Freeform 1326"/>
                <p:cNvSpPr>
                  <a:spLocks/>
                </p:cNvSpPr>
                <p:nvPr/>
              </p:nvSpPr>
              <p:spPr bwMode="auto">
                <a:xfrm>
                  <a:off x="763" y="209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1" name="Freeform 1327"/>
                <p:cNvSpPr>
                  <a:spLocks/>
                </p:cNvSpPr>
                <p:nvPr/>
              </p:nvSpPr>
              <p:spPr bwMode="auto">
                <a:xfrm>
                  <a:off x="766" y="209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2" name="Freeform 1328"/>
                <p:cNvSpPr>
                  <a:spLocks/>
                </p:cNvSpPr>
                <p:nvPr/>
              </p:nvSpPr>
              <p:spPr bwMode="auto">
                <a:xfrm>
                  <a:off x="770" y="2093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3" name="Freeform 1329"/>
                <p:cNvSpPr>
                  <a:spLocks/>
                </p:cNvSpPr>
                <p:nvPr/>
              </p:nvSpPr>
              <p:spPr bwMode="auto">
                <a:xfrm>
                  <a:off x="773" y="2092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4" name="Freeform 1330"/>
                <p:cNvSpPr>
                  <a:spLocks/>
                </p:cNvSpPr>
                <p:nvPr/>
              </p:nvSpPr>
              <p:spPr bwMode="auto">
                <a:xfrm>
                  <a:off x="776" y="209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5" name="Freeform 1331"/>
                <p:cNvSpPr>
                  <a:spLocks/>
                </p:cNvSpPr>
                <p:nvPr/>
              </p:nvSpPr>
              <p:spPr bwMode="auto">
                <a:xfrm>
                  <a:off x="780" y="2089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6" name="Line 1332"/>
                <p:cNvSpPr>
                  <a:spLocks noChangeShapeType="1"/>
                </p:cNvSpPr>
                <p:nvPr/>
              </p:nvSpPr>
              <p:spPr bwMode="auto">
                <a:xfrm flipV="1">
                  <a:off x="783" y="2087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7" name="Freeform 1333"/>
                <p:cNvSpPr>
                  <a:spLocks/>
                </p:cNvSpPr>
                <p:nvPr/>
              </p:nvSpPr>
              <p:spPr bwMode="auto">
                <a:xfrm>
                  <a:off x="786" y="208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8" name="Freeform 1334"/>
                <p:cNvSpPr>
                  <a:spLocks/>
                </p:cNvSpPr>
                <p:nvPr/>
              </p:nvSpPr>
              <p:spPr bwMode="auto">
                <a:xfrm>
                  <a:off x="790" y="2084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79" name="Line 1335"/>
                <p:cNvSpPr>
                  <a:spLocks noChangeShapeType="1"/>
                </p:cNvSpPr>
                <p:nvPr/>
              </p:nvSpPr>
              <p:spPr bwMode="auto">
                <a:xfrm flipV="1">
                  <a:off x="793" y="208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0" name="Freeform 1336"/>
                <p:cNvSpPr>
                  <a:spLocks/>
                </p:cNvSpPr>
                <p:nvPr/>
              </p:nvSpPr>
              <p:spPr bwMode="auto">
                <a:xfrm>
                  <a:off x="796" y="208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1" name="Line 1337"/>
                <p:cNvSpPr>
                  <a:spLocks noChangeShapeType="1"/>
                </p:cNvSpPr>
                <p:nvPr/>
              </p:nvSpPr>
              <p:spPr bwMode="auto">
                <a:xfrm flipV="1">
                  <a:off x="800" y="2080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2" name="Line 1338"/>
                <p:cNvSpPr>
                  <a:spLocks noChangeShapeType="1"/>
                </p:cNvSpPr>
                <p:nvPr/>
              </p:nvSpPr>
              <p:spPr bwMode="auto">
                <a:xfrm flipV="1">
                  <a:off x="803" y="207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3" name="Freeform 1339"/>
                <p:cNvSpPr>
                  <a:spLocks/>
                </p:cNvSpPr>
                <p:nvPr/>
              </p:nvSpPr>
              <p:spPr bwMode="auto">
                <a:xfrm>
                  <a:off x="806" y="2077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4" name="Line 1340"/>
                <p:cNvSpPr>
                  <a:spLocks noChangeShapeType="1"/>
                </p:cNvSpPr>
                <p:nvPr/>
              </p:nvSpPr>
              <p:spPr bwMode="auto">
                <a:xfrm flipV="1">
                  <a:off x="810" y="2075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5" name="Line 1341"/>
                <p:cNvSpPr>
                  <a:spLocks noChangeShapeType="1"/>
                </p:cNvSpPr>
                <p:nvPr/>
              </p:nvSpPr>
              <p:spPr bwMode="auto">
                <a:xfrm flipV="1">
                  <a:off x="813" y="207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6" name="Freeform 1342"/>
                <p:cNvSpPr>
                  <a:spLocks/>
                </p:cNvSpPr>
                <p:nvPr/>
              </p:nvSpPr>
              <p:spPr bwMode="auto">
                <a:xfrm>
                  <a:off x="816" y="207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7" name="Line 1343"/>
                <p:cNvSpPr>
                  <a:spLocks noChangeShapeType="1"/>
                </p:cNvSpPr>
                <p:nvPr/>
              </p:nvSpPr>
              <p:spPr bwMode="auto">
                <a:xfrm flipV="1">
                  <a:off x="820" y="207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8" name="Line 1344"/>
                <p:cNvSpPr>
                  <a:spLocks noChangeShapeType="1"/>
                </p:cNvSpPr>
                <p:nvPr/>
              </p:nvSpPr>
              <p:spPr bwMode="auto">
                <a:xfrm flipV="1">
                  <a:off x="823" y="2070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89" name="Freeform 1345"/>
                <p:cNvSpPr>
                  <a:spLocks/>
                </p:cNvSpPr>
                <p:nvPr/>
              </p:nvSpPr>
              <p:spPr bwMode="auto">
                <a:xfrm>
                  <a:off x="827" y="2068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0" name="Line 1346"/>
                <p:cNvSpPr>
                  <a:spLocks noChangeShapeType="1"/>
                </p:cNvSpPr>
                <p:nvPr/>
              </p:nvSpPr>
              <p:spPr bwMode="auto">
                <a:xfrm flipV="1">
                  <a:off x="830" y="206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1" name="Freeform 1347"/>
                <p:cNvSpPr>
                  <a:spLocks/>
                </p:cNvSpPr>
                <p:nvPr/>
              </p:nvSpPr>
              <p:spPr bwMode="auto">
                <a:xfrm>
                  <a:off x="833" y="206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2" name="Freeform 1348"/>
                <p:cNvSpPr>
                  <a:spLocks/>
                </p:cNvSpPr>
                <p:nvPr/>
              </p:nvSpPr>
              <p:spPr bwMode="auto">
                <a:xfrm>
                  <a:off x="837" y="206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3" name="Line 1349"/>
                <p:cNvSpPr>
                  <a:spLocks noChangeShapeType="1"/>
                </p:cNvSpPr>
                <p:nvPr/>
              </p:nvSpPr>
              <p:spPr bwMode="auto">
                <a:xfrm flipV="1">
                  <a:off x="840" y="2063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4" name="Line 1350"/>
                <p:cNvSpPr>
                  <a:spLocks noChangeShapeType="1"/>
                </p:cNvSpPr>
                <p:nvPr/>
              </p:nvSpPr>
              <p:spPr bwMode="auto">
                <a:xfrm flipV="1">
                  <a:off x="843" y="206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5" name="Freeform 1351"/>
                <p:cNvSpPr>
                  <a:spLocks/>
                </p:cNvSpPr>
                <p:nvPr/>
              </p:nvSpPr>
              <p:spPr bwMode="auto">
                <a:xfrm>
                  <a:off x="847" y="2060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6" name="Line 1352"/>
                <p:cNvSpPr>
                  <a:spLocks noChangeShapeType="1"/>
                </p:cNvSpPr>
                <p:nvPr/>
              </p:nvSpPr>
              <p:spPr bwMode="auto">
                <a:xfrm flipV="1">
                  <a:off x="850" y="2059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7" name="Line 1353"/>
                <p:cNvSpPr>
                  <a:spLocks noChangeShapeType="1"/>
                </p:cNvSpPr>
                <p:nvPr/>
              </p:nvSpPr>
              <p:spPr bwMode="auto">
                <a:xfrm flipV="1">
                  <a:off x="854" y="205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8" name="Freeform 1354"/>
                <p:cNvSpPr>
                  <a:spLocks/>
                </p:cNvSpPr>
                <p:nvPr/>
              </p:nvSpPr>
              <p:spPr bwMode="auto">
                <a:xfrm>
                  <a:off x="857" y="205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699" name="Line 1355"/>
                <p:cNvSpPr>
                  <a:spLocks noChangeShapeType="1"/>
                </p:cNvSpPr>
                <p:nvPr/>
              </p:nvSpPr>
              <p:spPr bwMode="auto">
                <a:xfrm flipV="1">
                  <a:off x="860" y="2055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0" name="Line 1356"/>
                <p:cNvSpPr>
                  <a:spLocks noChangeShapeType="1"/>
                </p:cNvSpPr>
                <p:nvPr/>
              </p:nvSpPr>
              <p:spPr bwMode="auto">
                <a:xfrm flipV="1">
                  <a:off x="864" y="205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1" name="Freeform 1357"/>
                <p:cNvSpPr>
                  <a:spLocks/>
                </p:cNvSpPr>
                <p:nvPr/>
              </p:nvSpPr>
              <p:spPr bwMode="auto">
                <a:xfrm>
                  <a:off x="867" y="205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2" name="Line 1358"/>
                <p:cNvSpPr>
                  <a:spLocks noChangeShapeType="1"/>
                </p:cNvSpPr>
                <p:nvPr/>
              </p:nvSpPr>
              <p:spPr bwMode="auto">
                <a:xfrm flipV="1">
                  <a:off x="870" y="2051"/>
                  <a:ext cx="4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3" name="Line 1359"/>
                <p:cNvSpPr>
                  <a:spLocks noChangeShapeType="1"/>
                </p:cNvSpPr>
                <p:nvPr/>
              </p:nvSpPr>
              <p:spPr bwMode="auto">
                <a:xfrm flipV="1">
                  <a:off x="874" y="205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4" name="Freeform 1360"/>
                <p:cNvSpPr>
                  <a:spLocks/>
                </p:cNvSpPr>
                <p:nvPr/>
              </p:nvSpPr>
              <p:spPr bwMode="auto">
                <a:xfrm>
                  <a:off x="877" y="2048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5" name="Line 1361"/>
                <p:cNvSpPr>
                  <a:spLocks noChangeShapeType="1"/>
                </p:cNvSpPr>
                <p:nvPr/>
              </p:nvSpPr>
              <p:spPr bwMode="auto">
                <a:xfrm flipV="1">
                  <a:off x="880" y="2047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6" name="Line 1362"/>
                <p:cNvSpPr>
                  <a:spLocks noChangeShapeType="1"/>
                </p:cNvSpPr>
                <p:nvPr/>
              </p:nvSpPr>
              <p:spPr bwMode="auto">
                <a:xfrm flipV="1">
                  <a:off x="884" y="204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7" name="Freeform 1363"/>
                <p:cNvSpPr>
                  <a:spLocks/>
                </p:cNvSpPr>
                <p:nvPr/>
              </p:nvSpPr>
              <p:spPr bwMode="auto">
                <a:xfrm>
                  <a:off x="887" y="204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8" name="Line 1364"/>
                <p:cNvSpPr>
                  <a:spLocks noChangeShapeType="1"/>
                </p:cNvSpPr>
                <p:nvPr/>
              </p:nvSpPr>
              <p:spPr bwMode="auto">
                <a:xfrm flipV="1">
                  <a:off x="891" y="204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09" name="Freeform 1365"/>
                <p:cNvSpPr>
                  <a:spLocks/>
                </p:cNvSpPr>
                <p:nvPr/>
              </p:nvSpPr>
              <p:spPr bwMode="auto">
                <a:xfrm>
                  <a:off x="894" y="2042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0" name="Freeform 1366"/>
                <p:cNvSpPr>
                  <a:spLocks/>
                </p:cNvSpPr>
                <p:nvPr/>
              </p:nvSpPr>
              <p:spPr bwMode="auto">
                <a:xfrm>
                  <a:off x="897" y="204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1" name="Freeform 1367"/>
                <p:cNvSpPr>
                  <a:spLocks/>
                </p:cNvSpPr>
                <p:nvPr/>
              </p:nvSpPr>
              <p:spPr bwMode="auto">
                <a:xfrm>
                  <a:off x="901" y="204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2" name="Line 1368"/>
                <p:cNvSpPr>
                  <a:spLocks noChangeShapeType="1"/>
                </p:cNvSpPr>
                <p:nvPr/>
              </p:nvSpPr>
              <p:spPr bwMode="auto">
                <a:xfrm flipV="1">
                  <a:off x="904" y="203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3" name="Freeform 1369"/>
                <p:cNvSpPr>
                  <a:spLocks/>
                </p:cNvSpPr>
                <p:nvPr/>
              </p:nvSpPr>
              <p:spPr bwMode="auto">
                <a:xfrm>
                  <a:off x="907" y="203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4" name="Freeform 1370"/>
                <p:cNvSpPr>
                  <a:spLocks/>
                </p:cNvSpPr>
                <p:nvPr/>
              </p:nvSpPr>
              <p:spPr bwMode="auto">
                <a:xfrm>
                  <a:off x="911" y="2036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5" name="Line 1371"/>
                <p:cNvSpPr>
                  <a:spLocks noChangeShapeType="1"/>
                </p:cNvSpPr>
                <p:nvPr/>
              </p:nvSpPr>
              <p:spPr bwMode="auto">
                <a:xfrm flipV="1">
                  <a:off x="914" y="203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6" name="Freeform 1372"/>
                <p:cNvSpPr>
                  <a:spLocks/>
                </p:cNvSpPr>
                <p:nvPr/>
              </p:nvSpPr>
              <p:spPr bwMode="auto">
                <a:xfrm>
                  <a:off x="917" y="203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7" name="Line 1373"/>
                <p:cNvSpPr>
                  <a:spLocks noChangeShapeType="1"/>
                </p:cNvSpPr>
                <p:nvPr/>
              </p:nvSpPr>
              <p:spPr bwMode="auto">
                <a:xfrm flipV="1">
                  <a:off x="921" y="203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8" name="Line 1374"/>
                <p:cNvSpPr>
                  <a:spLocks noChangeShapeType="1"/>
                </p:cNvSpPr>
                <p:nvPr/>
              </p:nvSpPr>
              <p:spPr bwMode="auto">
                <a:xfrm flipV="1">
                  <a:off x="924" y="2031"/>
                  <a:ext cx="3" cy="2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19" name="Freeform 1375"/>
                <p:cNvSpPr>
                  <a:spLocks/>
                </p:cNvSpPr>
                <p:nvPr/>
              </p:nvSpPr>
              <p:spPr bwMode="auto">
                <a:xfrm>
                  <a:off x="927" y="203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0" name="Freeform 1376"/>
                <p:cNvSpPr>
                  <a:spLocks/>
                </p:cNvSpPr>
                <p:nvPr/>
              </p:nvSpPr>
              <p:spPr bwMode="auto">
                <a:xfrm>
                  <a:off x="931" y="202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1" name="Line 1377"/>
                <p:cNvSpPr>
                  <a:spLocks noChangeShapeType="1"/>
                </p:cNvSpPr>
                <p:nvPr/>
              </p:nvSpPr>
              <p:spPr bwMode="auto">
                <a:xfrm flipV="1">
                  <a:off x="934" y="202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2" name="Freeform 1378"/>
                <p:cNvSpPr>
                  <a:spLocks/>
                </p:cNvSpPr>
                <p:nvPr/>
              </p:nvSpPr>
              <p:spPr bwMode="auto">
                <a:xfrm>
                  <a:off x="937" y="2026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3" name="Freeform 1379"/>
                <p:cNvSpPr>
                  <a:spLocks/>
                </p:cNvSpPr>
                <p:nvPr/>
              </p:nvSpPr>
              <p:spPr bwMode="auto">
                <a:xfrm>
                  <a:off x="941" y="202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4" name="Freeform 1380"/>
                <p:cNvSpPr>
                  <a:spLocks/>
                </p:cNvSpPr>
                <p:nvPr/>
              </p:nvSpPr>
              <p:spPr bwMode="auto">
                <a:xfrm>
                  <a:off x="944" y="2024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5" name="Freeform 1381"/>
                <p:cNvSpPr>
                  <a:spLocks/>
                </p:cNvSpPr>
                <p:nvPr/>
              </p:nvSpPr>
              <p:spPr bwMode="auto">
                <a:xfrm>
                  <a:off x="947" y="202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6" name="Line 1382"/>
                <p:cNvSpPr>
                  <a:spLocks noChangeShapeType="1"/>
                </p:cNvSpPr>
                <p:nvPr/>
              </p:nvSpPr>
              <p:spPr bwMode="auto">
                <a:xfrm flipV="1">
                  <a:off x="951" y="20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7" name="Freeform 1383"/>
                <p:cNvSpPr>
                  <a:spLocks/>
                </p:cNvSpPr>
                <p:nvPr/>
              </p:nvSpPr>
              <p:spPr bwMode="auto">
                <a:xfrm>
                  <a:off x="954" y="20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8" name="Freeform 1384"/>
                <p:cNvSpPr>
                  <a:spLocks/>
                </p:cNvSpPr>
                <p:nvPr/>
              </p:nvSpPr>
              <p:spPr bwMode="auto">
                <a:xfrm>
                  <a:off x="957" y="202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29" name="Line 1385"/>
                <p:cNvSpPr>
                  <a:spLocks noChangeShapeType="1"/>
                </p:cNvSpPr>
                <p:nvPr/>
              </p:nvSpPr>
              <p:spPr bwMode="auto">
                <a:xfrm flipV="1">
                  <a:off x="961" y="201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0" name="Line 1386"/>
                <p:cNvSpPr>
                  <a:spLocks noChangeShapeType="1"/>
                </p:cNvSpPr>
                <p:nvPr/>
              </p:nvSpPr>
              <p:spPr bwMode="auto">
                <a:xfrm flipV="1">
                  <a:off x="964" y="201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1" name="Freeform 1387"/>
                <p:cNvSpPr>
                  <a:spLocks/>
                </p:cNvSpPr>
                <p:nvPr/>
              </p:nvSpPr>
              <p:spPr bwMode="auto">
                <a:xfrm>
                  <a:off x="967" y="2016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2" name="Line 1388"/>
                <p:cNvSpPr>
                  <a:spLocks noChangeShapeType="1"/>
                </p:cNvSpPr>
                <p:nvPr/>
              </p:nvSpPr>
              <p:spPr bwMode="auto">
                <a:xfrm flipV="1">
                  <a:off x="971" y="201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3" name="Line 1389"/>
                <p:cNvSpPr>
                  <a:spLocks noChangeShapeType="1"/>
                </p:cNvSpPr>
                <p:nvPr/>
              </p:nvSpPr>
              <p:spPr bwMode="auto">
                <a:xfrm flipV="1">
                  <a:off x="974" y="201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4" name="Freeform 1390"/>
                <p:cNvSpPr>
                  <a:spLocks/>
                </p:cNvSpPr>
                <p:nvPr/>
              </p:nvSpPr>
              <p:spPr bwMode="auto">
                <a:xfrm>
                  <a:off x="977" y="201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5" name="Line 1391"/>
                <p:cNvSpPr>
                  <a:spLocks noChangeShapeType="1"/>
                </p:cNvSpPr>
                <p:nvPr/>
              </p:nvSpPr>
              <p:spPr bwMode="auto">
                <a:xfrm flipV="1">
                  <a:off x="981" y="201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6" name="Line 1392"/>
                <p:cNvSpPr>
                  <a:spLocks noChangeShapeType="1"/>
                </p:cNvSpPr>
                <p:nvPr/>
              </p:nvSpPr>
              <p:spPr bwMode="auto">
                <a:xfrm flipV="1">
                  <a:off x="984" y="201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7" name="Freeform 1393"/>
                <p:cNvSpPr>
                  <a:spLocks/>
                </p:cNvSpPr>
                <p:nvPr/>
              </p:nvSpPr>
              <p:spPr bwMode="auto">
                <a:xfrm>
                  <a:off x="987" y="201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8" name="Line 1394"/>
                <p:cNvSpPr>
                  <a:spLocks noChangeShapeType="1"/>
                </p:cNvSpPr>
                <p:nvPr/>
              </p:nvSpPr>
              <p:spPr bwMode="auto">
                <a:xfrm flipV="1">
                  <a:off x="991" y="200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39" name="Freeform 1395"/>
                <p:cNvSpPr>
                  <a:spLocks/>
                </p:cNvSpPr>
                <p:nvPr/>
              </p:nvSpPr>
              <p:spPr bwMode="auto">
                <a:xfrm>
                  <a:off x="994" y="200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0" name="Freeform 1396"/>
                <p:cNvSpPr>
                  <a:spLocks/>
                </p:cNvSpPr>
                <p:nvPr/>
              </p:nvSpPr>
              <p:spPr bwMode="auto">
                <a:xfrm>
                  <a:off x="997" y="200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1" name="Line 1397"/>
                <p:cNvSpPr>
                  <a:spLocks noChangeShapeType="1"/>
                </p:cNvSpPr>
                <p:nvPr/>
              </p:nvSpPr>
              <p:spPr bwMode="auto">
                <a:xfrm flipV="1">
                  <a:off x="1001" y="200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2" name="Line 1398"/>
                <p:cNvSpPr>
                  <a:spLocks noChangeShapeType="1"/>
                </p:cNvSpPr>
                <p:nvPr/>
              </p:nvSpPr>
              <p:spPr bwMode="auto">
                <a:xfrm flipV="1">
                  <a:off x="1004" y="200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3" name="Freeform 1399"/>
                <p:cNvSpPr>
                  <a:spLocks/>
                </p:cNvSpPr>
                <p:nvPr/>
              </p:nvSpPr>
              <p:spPr bwMode="auto">
                <a:xfrm>
                  <a:off x="1007" y="200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4" name="Line 1400"/>
                <p:cNvSpPr>
                  <a:spLocks noChangeShapeType="1"/>
                </p:cNvSpPr>
                <p:nvPr/>
              </p:nvSpPr>
              <p:spPr bwMode="auto">
                <a:xfrm flipV="1">
                  <a:off x="1011" y="200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5" name="Line 1401"/>
                <p:cNvSpPr>
                  <a:spLocks noChangeShapeType="1"/>
                </p:cNvSpPr>
                <p:nvPr/>
              </p:nvSpPr>
              <p:spPr bwMode="auto">
                <a:xfrm flipV="1">
                  <a:off x="1014" y="200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6" name="Freeform 1402"/>
                <p:cNvSpPr>
                  <a:spLocks/>
                </p:cNvSpPr>
                <p:nvPr/>
              </p:nvSpPr>
              <p:spPr bwMode="auto">
                <a:xfrm>
                  <a:off x="1017" y="200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7" name="Freeform 1403"/>
                <p:cNvSpPr>
                  <a:spLocks/>
                </p:cNvSpPr>
                <p:nvPr/>
              </p:nvSpPr>
              <p:spPr bwMode="auto">
                <a:xfrm>
                  <a:off x="1021" y="200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8" name="Line 1404"/>
                <p:cNvSpPr>
                  <a:spLocks noChangeShapeType="1"/>
                </p:cNvSpPr>
                <p:nvPr/>
              </p:nvSpPr>
              <p:spPr bwMode="auto">
                <a:xfrm flipV="1">
                  <a:off x="1024" y="199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49" name="Freeform 1405"/>
                <p:cNvSpPr>
                  <a:spLocks/>
                </p:cNvSpPr>
                <p:nvPr/>
              </p:nvSpPr>
              <p:spPr bwMode="auto">
                <a:xfrm>
                  <a:off x="1027" y="199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0" name="Freeform 1406"/>
                <p:cNvSpPr>
                  <a:spLocks/>
                </p:cNvSpPr>
                <p:nvPr/>
              </p:nvSpPr>
              <p:spPr bwMode="auto">
                <a:xfrm>
                  <a:off x="1031" y="199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1" name="Freeform 1407"/>
                <p:cNvSpPr>
                  <a:spLocks/>
                </p:cNvSpPr>
                <p:nvPr/>
              </p:nvSpPr>
              <p:spPr bwMode="auto">
                <a:xfrm>
                  <a:off x="1034" y="199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2" name="Line 1408"/>
                <p:cNvSpPr>
                  <a:spLocks noChangeShapeType="1"/>
                </p:cNvSpPr>
                <p:nvPr/>
              </p:nvSpPr>
              <p:spPr bwMode="auto">
                <a:xfrm flipV="1">
                  <a:off x="1038" y="199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3" name="Line 1409"/>
                <p:cNvSpPr>
                  <a:spLocks noChangeShapeType="1"/>
                </p:cNvSpPr>
                <p:nvPr/>
              </p:nvSpPr>
              <p:spPr bwMode="auto">
                <a:xfrm flipV="1">
                  <a:off x="1041" y="199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611"/>
              <p:cNvGrpSpPr>
                <a:grpSpLocks/>
              </p:cNvGrpSpPr>
              <p:nvPr/>
            </p:nvGrpSpPr>
            <p:grpSpPr bwMode="auto">
              <a:xfrm>
                <a:off x="1044" y="1875"/>
                <a:ext cx="671" cy="119"/>
                <a:chOff x="1044" y="1875"/>
                <a:chExt cx="671" cy="119"/>
              </a:xfrm>
            </p:grpSpPr>
            <p:sp>
              <p:nvSpPr>
                <p:cNvPr id="58755" name="Freeform 1411"/>
                <p:cNvSpPr>
                  <a:spLocks/>
                </p:cNvSpPr>
                <p:nvPr/>
              </p:nvSpPr>
              <p:spPr bwMode="auto">
                <a:xfrm>
                  <a:off x="1044" y="199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6" name="Line 1412"/>
                <p:cNvSpPr>
                  <a:spLocks noChangeShapeType="1"/>
                </p:cNvSpPr>
                <p:nvPr/>
              </p:nvSpPr>
              <p:spPr bwMode="auto">
                <a:xfrm flipV="1">
                  <a:off x="1048" y="199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7" name="Line 1413"/>
                <p:cNvSpPr>
                  <a:spLocks noChangeShapeType="1"/>
                </p:cNvSpPr>
                <p:nvPr/>
              </p:nvSpPr>
              <p:spPr bwMode="auto">
                <a:xfrm flipV="1">
                  <a:off x="1051" y="199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8" name="Freeform 1414"/>
                <p:cNvSpPr>
                  <a:spLocks/>
                </p:cNvSpPr>
                <p:nvPr/>
              </p:nvSpPr>
              <p:spPr bwMode="auto">
                <a:xfrm>
                  <a:off x="1054" y="199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59" name="Line 1415"/>
                <p:cNvSpPr>
                  <a:spLocks noChangeShapeType="1"/>
                </p:cNvSpPr>
                <p:nvPr/>
              </p:nvSpPr>
              <p:spPr bwMode="auto">
                <a:xfrm flipV="1">
                  <a:off x="1058" y="198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0" name="Line 1416"/>
                <p:cNvSpPr>
                  <a:spLocks noChangeShapeType="1"/>
                </p:cNvSpPr>
                <p:nvPr/>
              </p:nvSpPr>
              <p:spPr bwMode="auto">
                <a:xfrm flipV="1">
                  <a:off x="1061" y="1988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1" name="Freeform 1417"/>
                <p:cNvSpPr>
                  <a:spLocks/>
                </p:cNvSpPr>
                <p:nvPr/>
              </p:nvSpPr>
              <p:spPr bwMode="auto">
                <a:xfrm>
                  <a:off x="1065" y="198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2" name="Line 1418"/>
                <p:cNvSpPr>
                  <a:spLocks noChangeShapeType="1"/>
                </p:cNvSpPr>
                <p:nvPr/>
              </p:nvSpPr>
              <p:spPr bwMode="auto">
                <a:xfrm flipV="1">
                  <a:off x="1068" y="198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3" name="Line 1419"/>
                <p:cNvSpPr>
                  <a:spLocks noChangeShapeType="1"/>
                </p:cNvSpPr>
                <p:nvPr/>
              </p:nvSpPr>
              <p:spPr bwMode="auto">
                <a:xfrm flipV="1">
                  <a:off x="1071" y="1985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4" name="Freeform 1420"/>
                <p:cNvSpPr>
                  <a:spLocks/>
                </p:cNvSpPr>
                <p:nvPr/>
              </p:nvSpPr>
              <p:spPr bwMode="auto">
                <a:xfrm>
                  <a:off x="1075" y="198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5" name="Line 1421"/>
                <p:cNvSpPr>
                  <a:spLocks noChangeShapeType="1"/>
                </p:cNvSpPr>
                <p:nvPr/>
              </p:nvSpPr>
              <p:spPr bwMode="auto">
                <a:xfrm flipV="1">
                  <a:off x="1078" y="198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6" name="Line 1422"/>
                <p:cNvSpPr>
                  <a:spLocks noChangeShapeType="1"/>
                </p:cNvSpPr>
                <p:nvPr/>
              </p:nvSpPr>
              <p:spPr bwMode="auto">
                <a:xfrm flipV="1">
                  <a:off x="1081" y="198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7" name="Freeform 1423"/>
                <p:cNvSpPr>
                  <a:spLocks/>
                </p:cNvSpPr>
                <p:nvPr/>
              </p:nvSpPr>
              <p:spPr bwMode="auto">
                <a:xfrm>
                  <a:off x="1085" y="198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8" name="Freeform 1424"/>
                <p:cNvSpPr>
                  <a:spLocks/>
                </p:cNvSpPr>
                <p:nvPr/>
              </p:nvSpPr>
              <p:spPr bwMode="auto">
                <a:xfrm>
                  <a:off x="1088" y="198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69" name="Freeform 1425"/>
                <p:cNvSpPr>
                  <a:spLocks/>
                </p:cNvSpPr>
                <p:nvPr/>
              </p:nvSpPr>
              <p:spPr bwMode="auto">
                <a:xfrm>
                  <a:off x="1091" y="197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0" name="Freeform 1426"/>
                <p:cNvSpPr>
                  <a:spLocks/>
                </p:cNvSpPr>
                <p:nvPr/>
              </p:nvSpPr>
              <p:spPr bwMode="auto">
                <a:xfrm>
                  <a:off x="1095" y="197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1" name="Line 1427"/>
                <p:cNvSpPr>
                  <a:spLocks noChangeShapeType="1"/>
                </p:cNvSpPr>
                <p:nvPr/>
              </p:nvSpPr>
              <p:spPr bwMode="auto">
                <a:xfrm>
                  <a:off x="1098" y="1978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2" name="Line 1428"/>
                <p:cNvSpPr>
                  <a:spLocks noChangeShapeType="1"/>
                </p:cNvSpPr>
                <p:nvPr/>
              </p:nvSpPr>
              <p:spPr bwMode="auto">
                <a:xfrm flipV="1">
                  <a:off x="1102" y="197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3" name="Freeform 1429"/>
                <p:cNvSpPr>
                  <a:spLocks/>
                </p:cNvSpPr>
                <p:nvPr/>
              </p:nvSpPr>
              <p:spPr bwMode="auto">
                <a:xfrm>
                  <a:off x="1105" y="197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4" name="Line 1430"/>
                <p:cNvSpPr>
                  <a:spLocks noChangeShapeType="1"/>
                </p:cNvSpPr>
                <p:nvPr/>
              </p:nvSpPr>
              <p:spPr bwMode="auto">
                <a:xfrm flipV="1">
                  <a:off x="1108" y="1975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5" name="Line 1431"/>
                <p:cNvSpPr>
                  <a:spLocks noChangeShapeType="1"/>
                </p:cNvSpPr>
                <p:nvPr/>
              </p:nvSpPr>
              <p:spPr bwMode="auto">
                <a:xfrm flipV="1">
                  <a:off x="1112" y="197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6" name="Freeform 1432"/>
                <p:cNvSpPr>
                  <a:spLocks/>
                </p:cNvSpPr>
                <p:nvPr/>
              </p:nvSpPr>
              <p:spPr bwMode="auto">
                <a:xfrm>
                  <a:off x="1115" y="197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7" name="Line 1433"/>
                <p:cNvSpPr>
                  <a:spLocks noChangeShapeType="1"/>
                </p:cNvSpPr>
                <p:nvPr/>
              </p:nvSpPr>
              <p:spPr bwMode="auto">
                <a:xfrm flipV="1">
                  <a:off x="1118" y="197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8" name="Line 1434"/>
                <p:cNvSpPr>
                  <a:spLocks noChangeShapeType="1"/>
                </p:cNvSpPr>
                <p:nvPr/>
              </p:nvSpPr>
              <p:spPr bwMode="auto">
                <a:xfrm flipV="1">
                  <a:off x="1122" y="197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79" name="Freeform 1435"/>
                <p:cNvSpPr>
                  <a:spLocks/>
                </p:cNvSpPr>
                <p:nvPr/>
              </p:nvSpPr>
              <p:spPr bwMode="auto">
                <a:xfrm>
                  <a:off x="1125" y="197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0" name="Line 1436"/>
                <p:cNvSpPr>
                  <a:spLocks noChangeShapeType="1"/>
                </p:cNvSpPr>
                <p:nvPr/>
              </p:nvSpPr>
              <p:spPr bwMode="auto">
                <a:xfrm>
                  <a:off x="1128" y="1970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1" name="Line 1437"/>
                <p:cNvSpPr>
                  <a:spLocks noChangeShapeType="1"/>
                </p:cNvSpPr>
                <p:nvPr/>
              </p:nvSpPr>
              <p:spPr bwMode="auto">
                <a:xfrm flipV="1">
                  <a:off x="1132" y="196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2" name="Freeform 1438"/>
                <p:cNvSpPr>
                  <a:spLocks/>
                </p:cNvSpPr>
                <p:nvPr/>
              </p:nvSpPr>
              <p:spPr bwMode="auto">
                <a:xfrm>
                  <a:off x="1135" y="196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3" name="Line 1439"/>
                <p:cNvSpPr>
                  <a:spLocks noChangeShapeType="1"/>
                </p:cNvSpPr>
                <p:nvPr/>
              </p:nvSpPr>
              <p:spPr bwMode="auto">
                <a:xfrm flipV="1">
                  <a:off x="1139" y="196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4" name="Line 1440"/>
                <p:cNvSpPr>
                  <a:spLocks noChangeShapeType="1"/>
                </p:cNvSpPr>
                <p:nvPr/>
              </p:nvSpPr>
              <p:spPr bwMode="auto">
                <a:xfrm flipV="1">
                  <a:off x="1142" y="196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5" name="Freeform 1441"/>
                <p:cNvSpPr>
                  <a:spLocks/>
                </p:cNvSpPr>
                <p:nvPr/>
              </p:nvSpPr>
              <p:spPr bwMode="auto">
                <a:xfrm>
                  <a:off x="1145" y="196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6" name="Line 1442"/>
                <p:cNvSpPr>
                  <a:spLocks noChangeShapeType="1"/>
                </p:cNvSpPr>
                <p:nvPr/>
              </p:nvSpPr>
              <p:spPr bwMode="auto">
                <a:xfrm flipV="1">
                  <a:off x="1149" y="196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7" name="Line 1443"/>
                <p:cNvSpPr>
                  <a:spLocks noChangeShapeType="1"/>
                </p:cNvSpPr>
                <p:nvPr/>
              </p:nvSpPr>
              <p:spPr bwMode="auto">
                <a:xfrm flipV="1">
                  <a:off x="1152" y="196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8" name="Freeform 1444"/>
                <p:cNvSpPr>
                  <a:spLocks/>
                </p:cNvSpPr>
                <p:nvPr/>
              </p:nvSpPr>
              <p:spPr bwMode="auto">
                <a:xfrm>
                  <a:off x="1155" y="196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89" name="Line 1445"/>
                <p:cNvSpPr>
                  <a:spLocks noChangeShapeType="1"/>
                </p:cNvSpPr>
                <p:nvPr/>
              </p:nvSpPr>
              <p:spPr bwMode="auto">
                <a:xfrm flipV="1">
                  <a:off x="1159" y="196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0" name="Line 1446"/>
                <p:cNvSpPr>
                  <a:spLocks noChangeShapeType="1"/>
                </p:cNvSpPr>
                <p:nvPr/>
              </p:nvSpPr>
              <p:spPr bwMode="auto">
                <a:xfrm flipV="1">
                  <a:off x="1162" y="196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1" name="Freeform 1447"/>
                <p:cNvSpPr>
                  <a:spLocks/>
                </p:cNvSpPr>
                <p:nvPr/>
              </p:nvSpPr>
              <p:spPr bwMode="auto">
                <a:xfrm>
                  <a:off x="1165" y="196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2" name="Line 1448"/>
                <p:cNvSpPr>
                  <a:spLocks noChangeShapeType="1"/>
                </p:cNvSpPr>
                <p:nvPr/>
              </p:nvSpPr>
              <p:spPr bwMode="auto">
                <a:xfrm flipV="1">
                  <a:off x="1169" y="196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3" name="Line 1449"/>
                <p:cNvSpPr>
                  <a:spLocks noChangeShapeType="1"/>
                </p:cNvSpPr>
                <p:nvPr/>
              </p:nvSpPr>
              <p:spPr bwMode="auto">
                <a:xfrm flipV="1">
                  <a:off x="1172" y="195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4" name="Freeform 1450"/>
                <p:cNvSpPr>
                  <a:spLocks/>
                </p:cNvSpPr>
                <p:nvPr/>
              </p:nvSpPr>
              <p:spPr bwMode="auto">
                <a:xfrm>
                  <a:off x="1175" y="195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5" name="Line 1451"/>
                <p:cNvSpPr>
                  <a:spLocks noChangeShapeType="1"/>
                </p:cNvSpPr>
                <p:nvPr/>
              </p:nvSpPr>
              <p:spPr bwMode="auto">
                <a:xfrm flipV="1">
                  <a:off x="1179" y="195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6" name="Line 1452"/>
                <p:cNvSpPr>
                  <a:spLocks noChangeShapeType="1"/>
                </p:cNvSpPr>
                <p:nvPr/>
              </p:nvSpPr>
              <p:spPr bwMode="auto">
                <a:xfrm flipV="1">
                  <a:off x="1182" y="195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7" name="Freeform 1453"/>
                <p:cNvSpPr>
                  <a:spLocks/>
                </p:cNvSpPr>
                <p:nvPr/>
              </p:nvSpPr>
              <p:spPr bwMode="auto">
                <a:xfrm>
                  <a:off x="1185" y="195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8" name="Line 1454"/>
                <p:cNvSpPr>
                  <a:spLocks noChangeShapeType="1"/>
                </p:cNvSpPr>
                <p:nvPr/>
              </p:nvSpPr>
              <p:spPr bwMode="auto">
                <a:xfrm flipV="1">
                  <a:off x="1189" y="195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799" name="Line 1455"/>
                <p:cNvSpPr>
                  <a:spLocks noChangeShapeType="1"/>
                </p:cNvSpPr>
                <p:nvPr/>
              </p:nvSpPr>
              <p:spPr bwMode="auto">
                <a:xfrm flipV="1">
                  <a:off x="1192" y="195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0" name="Freeform 1456"/>
                <p:cNvSpPr>
                  <a:spLocks/>
                </p:cNvSpPr>
                <p:nvPr/>
              </p:nvSpPr>
              <p:spPr bwMode="auto">
                <a:xfrm>
                  <a:off x="1195" y="195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1" name="Line 1457"/>
                <p:cNvSpPr>
                  <a:spLocks noChangeShapeType="1"/>
                </p:cNvSpPr>
                <p:nvPr/>
              </p:nvSpPr>
              <p:spPr bwMode="auto">
                <a:xfrm>
                  <a:off x="1199" y="195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2" name="Line 1458"/>
                <p:cNvSpPr>
                  <a:spLocks noChangeShapeType="1"/>
                </p:cNvSpPr>
                <p:nvPr/>
              </p:nvSpPr>
              <p:spPr bwMode="auto">
                <a:xfrm flipV="1">
                  <a:off x="1202" y="195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3" name="Freeform 1459"/>
                <p:cNvSpPr>
                  <a:spLocks/>
                </p:cNvSpPr>
                <p:nvPr/>
              </p:nvSpPr>
              <p:spPr bwMode="auto">
                <a:xfrm>
                  <a:off x="1205" y="195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4" name="Line 1460"/>
                <p:cNvSpPr>
                  <a:spLocks noChangeShapeType="1"/>
                </p:cNvSpPr>
                <p:nvPr/>
              </p:nvSpPr>
              <p:spPr bwMode="auto">
                <a:xfrm flipV="1">
                  <a:off x="1209" y="195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5" name="Line 1461"/>
                <p:cNvSpPr>
                  <a:spLocks noChangeShapeType="1"/>
                </p:cNvSpPr>
                <p:nvPr/>
              </p:nvSpPr>
              <p:spPr bwMode="auto">
                <a:xfrm flipV="1">
                  <a:off x="1212" y="194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6" name="Freeform 1462"/>
                <p:cNvSpPr>
                  <a:spLocks/>
                </p:cNvSpPr>
                <p:nvPr/>
              </p:nvSpPr>
              <p:spPr bwMode="auto">
                <a:xfrm>
                  <a:off x="1215" y="194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7" name="Line 1463"/>
                <p:cNvSpPr>
                  <a:spLocks noChangeShapeType="1"/>
                </p:cNvSpPr>
                <p:nvPr/>
              </p:nvSpPr>
              <p:spPr bwMode="auto">
                <a:xfrm flipV="1">
                  <a:off x="1219" y="194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8" name="Line 1464"/>
                <p:cNvSpPr>
                  <a:spLocks noChangeShapeType="1"/>
                </p:cNvSpPr>
                <p:nvPr/>
              </p:nvSpPr>
              <p:spPr bwMode="auto">
                <a:xfrm flipV="1">
                  <a:off x="1222" y="194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09" name="Freeform 1465"/>
                <p:cNvSpPr>
                  <a:spLocks/>
                </p:cNvSpPr>
                <p:nvPr/>
              </p:nvSpPr>
              <p:spPr bwMode="auto">
                <a:xfrm>
                  <a:off x="1225" y="194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0" name="Line 1466"/>
                <p:cNvSpPr>
                  <a:spLocks noChangeShapeType="1"/>
                </p:cNvSpPr>
                <p:nvPr/>
              </p:nvSpPr>
              <p:spPr bwMode="auto">
                <a:xfrm flipV="1">
                  <a:off x="1229" y="194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1" name="Line 1467"/>
                <p:cNvSpPr>
                  <a:spLocks noChangeShapeType="1"/>
                </p:cNvSpPr>
                <p:nvPr/>
              </p:nvSpPr>
              <p:spPr bwMode="auto">
                <a:xfrm flipV="1">
                  <a:off x="1232" y="194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2" name="Freeform 1468"/>
                <p:cNvSpPr>
                  <a:spLocks/>
                </p:cNvSpPr>
                <p:nvPr/>
              </p:nvSpPr>
              <p:spPr bwMode="auto">
                <a:xfrm>
                  <a:off x="1235" y="194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3" name="Line 1469"/>
                <p:cNvSpPr>
                  <a:spLocks noChangeShapeType="1"/>
                </p:cNvSpPr>
                <p:nvPr/>
              </p:nvSpPr>
              <p:spPr bwMode="auto">
                <a:xfrm>
                  <a:off x="1239" y="194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4" name="Line 1470"/>
                <p:cNvSpPr>
                  <a:spLocks noChangeShapeType="1"/>
                </p:cNvSpPr>
                <p:nvPr/>
              </p:nvSpPr>
              <p:spPr bwMode="auto">
                <a:xfrm flipV="1">
                  <a:off x="1242" y="194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5" name="Freeform 1471"/>
                <p:cNvSpPr>
                  <a:spLocks/>
                </p:cNvSpPr>
                <p:nvPr/>
              </p:nvSpPr>
              <p:spPr bwMode="auto">
                <a:xfrm>
                  <a:off x="1245" y="194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6" name="Line 1472"/>
                <p:cNvSpPr>
                  <a:spLocks noChangeShapeType="1"/>
                </p:cNvSpPr>
                <p:nvPr/>
              </p:nvSpPr>
              <p:spPr bwMode="auto">
                <a:xfrm flipV="1">
                  <a:off x="1249" y="194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7" name="Line 1473"/>
                <p:cNvSpPr>
                  <a:spLocks noChangeShapeType="1"/>
                </p:cNvSpPr>
                <p:nvPr/>
              </p:nvSpPr>
              <p:spPr bwMode="auto">
                <a:xfrm flipV="1">
                  <a:off x="1252" y="194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8" name="Freeform 1474"/>
                <p:cNvSpPr>
                  <a:spLocks/>
                </p:cNvSpPr>
                <p:nvPr/>
              </p:nvSpPr>
              <p:spPr bwMode="auto">
                <a:xfrm>
                  <a:off x="1255" y="194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19" name="Line 1475"/>
                <p:cNvSpPr>
                  <a:spLocks noChangeShapeType="1"/>
                </p:cNvSpPr>
                <p:nvPr/>
              </p:nvSpPr>
              <p:spPr bwMode="auto">
                <a:xfrm flipV="1">
                  <a:off x="1259" y="193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0" name="Line 1476"/>
                <p:cNvSpPr>
                  <a:spLocks noChangeShapeType="1"/>
                </p:cNvSpPr>
                <p:nvPr/>
              </p:nvSpPr>
              <p:spPr bwMode="auto">
                <a:xfrm flipV="1">
                  <a:off x="1262" y="193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1" name="Freeform 1477"/>
                <p:cNvSpPr>
                  <a:spLocks/>
                </p:cNvSpPr>
                <p:nvPr/>
              </p:nvSpPr>
              <p:spPr bwMode="auto">
                <a:xfrm>
                  <a:off x="1265" y="193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2" name="Freeform 1478"/>
                <p:cNvSpPr>
                  <a:spLocks/>
                </p:cNvSpPr>
                <p:nvPr/>
              </p:nvSpPr>
              <p:spPr bwMode="auto">
                <a:xfrm>
                  <a:off x="1269" y="193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3" name="Freeform 1479"/>
                <p:cNvSpPr>
                  <a:spLocks/>
                </p:cNvSpPr>
                <p:nvPr/>
              </p:nvSpPr>
              <p:spPr bwMode="auto">
                <a:xfrm>
                  <a:off x="1272" y="193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4" name="Freeform 1480"/>
                <p:cNvSpPr>
                  <a:spLocks/>
                </p:cNvSpPr>
                <p:nvPr/>
              </p:nvSpPr>
              <p:spPr bwMode="auto">
                <a:xfrm>
                  <a:off x="1275" y="193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5" name="Line 1481"/>
                <p:cNvSpPr>
                  <a:spLocks noChangeShapeType="1"/>
                </p:cNvSpPr>
                <p:nvPr/>
              </p:nvSpPr>
              <p:spPr bwMode="auto">
                <a:xfrm flipV="1">
                  <a:off x="1279" y="193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6" name="Freeform 1482"/>
                <p:cNvSpPr>
                  <a:spLocks/>
                </p:cNvSpPr>
                <p:nvPr/>
              </p:nvSpPr>
              <p:spPr bwMode="auto">
                <a:xfrm>
                  <a:off x="1282" y="193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7" name="Line 1483"/>
                <p:cNvSpPr>
                  <a:spLocks noChangeShapeType="1"/>
                </p:cNvSpPr>
                <p:nvPr/>
              </p:nvSpPr>
              <p:spPr bwMode="auto">
                <a:xfrm flipV="1">
                  <a:off x="1286" y="193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8" name="Line 1484"/>
                <p:cNvSpPr>
                  <a:spLocks noChangeShapeType="1"/>
                </p:cNvSpPr>
                <p:nvPr/>
              </p:nvSpPr>
              <p:spPr bwMode="auto">
                <a:xfrm>
                  <a:off x="1289" y="193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29" name="Freeform 1485"/>
                <p:cNvSpPr>
                  <a:spLocks/>
                </p:cNvSpPr>
                <p:nvPr/>
              </p:nvSpPr>
              <p:spPr bwMode="auto">
                <a:xfrm>
                  <a:off x="1292" y="193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0" name="Line 1486"/>
                <p:cNvSpPr>
                  <a:spLocks noChangeShapeType="1"/>
                </p:cNvSpPr>
                <p:nvPr/>
              </p:nvSpPr>
              <p:spPr bwMode="auto">
                <a:xfrm>
                  <a:off x="1296" y="193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1" name="Line 1487"/>
                <p:cNvSpPr>
                  <a:spLocks noChangeShapeType="1"/>
                </p:cNvSpPr>
                <p:nvPr/>
              </p:nvSpPr>
              <p:spPr bwMode="auto">
                <a:xfrm flipV="1">
                  <a:off x="1299" y="193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2" name="Freeform 1488"/>
                <p:cNvSpPr>
                  <a:spLocks/>
                </p:cNvSpPr>
                <p:nvPr/>
              </p:nvSpPr>
              <p:spPr bwMode="auto">
                <a:xfrm>
                  <a:off x="1302" y="193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3" name="Line 1489"/>
                <p:cNvSpPr>
                  <a:spLocks noChangeShapeType="1"/>
                </p:cNvSpPr>
                <p:nvPr/>
              </p:nvSpPr>
              <p:spPr bwMode="auto">
                <a:xfrm>
                  <a:off x="1306" y="193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4" name="Line 1490"/>
                <p:cNvSpPr>
                  <a:spLocks noChangeShapeType="1"/>
                </p:cNvSpPr>
                <p:nvPr/>
              </p:nvSpPr>
              <p:spPr bwMode="auto">
                <a:xfrm flipV="1">
                  <a:off x="1309" y="1929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5" name="Freeform 1491"/>
                <p:cNvSpPr>
                  <a:spLocks/>
                </p:cNvSpPr>
                <p:nvPr/>
              </p:nvSpPr>
              <p:spPr bwMode="auto">
                <a:xfrm>
                  <a:off x="1313" y="192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6" name="Line 1492"/>
                <p:cNvSpPr>
                  <a:spLocks noChangeShapeType="1"/>
                </p:cNvSpPr>
                <p:nvPr/>
              </p:nvSpPr>
              <p:spPr bwMode="auto">
                <a:xfrm flipV="1">
                  <a:off x="1316" y="192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7" name="Line 1493"/>
                <p:cNvSpPr>
                  <a:spLocks noChangeShapeType="1"/>
                </p:cNvSpPr>
                <p:nvPr/>
              </p:nvSpPr>
              <p:spPr bwMode="auto">
                <a:xfrm flipV="1">
                  <a:off x="1319" y="1927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8" name="Freeform 1494"/>
                <p:cNvSpPr>
                  <a:spLocks/>
                </p:cNvSpPr>
                <p:nvPr/>
              </p:nvSpPr>
              <p:spPr bwMode="auto">
                <a:xfrm>
                  <a:off x="1323" y="1926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39" name="Line 1495"/>
                <p:cNvSpPr>
                  <a:spLocks noChangeShapeType="1"/>
                </p:cNvSpPr>
                <p:nvPr/>
              </p:nvSpPr>
              <p:spPr bwMode="auto">
                <a:xfrm>
                  <a:off x="1326" y="192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0" name="Line 1496"/>
                <p:cNvSpPr>
                  <a:spLocks noChangeShapeType="1"/>
                </p:cNvSpPr>
                <p:nvPr/>
              </p:nvSpPr>
              <p:spPr bwMode="auto">
                <a:xfrm flipV="1">
                  <a:off x="1329" y="1925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1" name="Freeform 1497"/>
                <p:cNvSpPr>
                  <a:spLocks/>
                </p:cNvSpPr>
                <p:nvPr/>
              </p:nvSpPr>
              <p:spPr bwMode="auto">
                <a:xfrm>
                  <a:off x="1333" y="192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2" name="Line 1498"/>
                <p:cNvSpPr>
                  <a:spLocks noChangeShapeType="1"/>
                </p:cNvSpPr>
                <p:nvPr/>
              </p:nvSpPr>
              <p:spPr bwMode="auto">
                <a:xfrm flipV="1">
                  <a:off x="1336" y="192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3" name="Line 1499"/>
                <p:cNvSpPr>
                  <a:spLocks noChangeShapeType="1"/>
                </p:cNvSpPr>
                <p:nvPr/>
              </p:nvSpPr>
              <p:spPr bwMode="auto">
                <a:xfrm>
                  <a:off x="1339" y="1924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4" name="Freeform 1500"/>
                <p:cNvSpPr>
                  <a:spLocks/>
                </p:cNvSpPr>
                <p:nvPr/>
              </p:nvSpPr>
              <p:spPr bwMode="auto">
                <a:xfrm>
                  <a:off x="1343" y="192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5" name="Line 1501"/>
                <p:cNvSpPr>
                  <a:spLocks noChangeShapeType="1"/>
                </p:cNvSpPr>
                <p:nvPr/>
              </p:nvSpPr>
              <p:spPr bwMode="auto">
                <a:xfrm flipV="1">
                  <a:off x="1346" y="192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6" name="Line 1502"/>
                <p:cNvSpPr>
                  <a:spLocks noChangeShapeType="1"/>
                </p:cNvSpPr>
                <p:nvPr/>
              </p:nvSpPr>
              <p:spPr bwMode="auto">
                <a:xfrm>
                  <a:off x="1350" y="192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7" name="Freeform 1503"/>
                <p:cNvSpPr>
                  <a:spLocks/>
                </p:cNvSpPr>
                <p:nvPr/>
              </p:nvSpPr>
              <p:spPr bwMode="auto">
                <a:xfrm>
                  <a:off x="1353" y="1921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8" name="Line 1504"/>
                <p:cNvSpPr>
                  <a:spLocks noChangeShapeType="1"/>
                </p:cNvSpPr>
                <p:nvPr/>
              </p:nvSpPr>
              <p:spPr bwMode="auto">
                <a:xfrm flipV="1">
                  <a:off x="1356" y="1920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49" name="Line 1505"/>
                <p:cNvSpPr>
                  <a:spLocks noChangeShapeType="1"/>
                </p:cNvSpPr>
                <p:nvPr/>
              </p:nvSpPr>
              <p:spPr bwMode="auto">
                <a:xfrm>
                  <a:off x="1360" y="192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0" name="Freeform 1506"/>
                <p:cNvSpPr>
                  <a:spLocks/>
                </p:cNvSpPr>
                <p:nvPr/>
              </p:nvSpPr>
              <p:spPr bwMode="auto">
                <a:xfrm>
                  <a:off x="1363" y="191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1" name="Line 1507"/>
                <p:cNvSpPr>
                  <a:spLocks noChangeShapeType="1"/>
                </p:cNvSpPr>
                <p:nvPr/>
              </p:nvSpPr>
              <p:spPr bwMode="auto">
                <a:xfrm>
                  <a:off x="1366" y="1919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2" name="Line 1508"/>
                <p:cNvSpPr>
                  <a:spLocks noChangeShapeType="1"/>
                </p:cNvSpPr>
                <p:nvPr/>
              </p:nvSpPr>
              <p:spPr bwMode="auto">
                <a:xfrm flipV="1">
                  <a:off x="1370" y="191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3" name="Freeform 1509"/>
                <p:cNvSpPr>
                  <a:spLocks/>
                </p:cNvSpPr>
                <p:nvPr/>
              </p:nvSpPr>
              <p:spPr bwMode="auto">
                <a:xfrm>
                  <a:off x="1373" y="191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4" name="Line 1510"/>
                <p:cNvSpPr>
                  <a:spLocks noChangeShapeType="1"/>
                </p:cNvSpPr>
                <p:nvPr/>
              </p:nvSpPr>
              <p:spPr bwMode="auto">
                <a:xfrm flipV="1">
                  <a:off x="1377" y="191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5" name="Line 1511"/>
                <p:cNvSpPr>
                  <a:spLocks noChangeShapeType="1"/>
                </p:cNvSpPr>
                <p:nvPr/>
              </p:nvSpPr>
              <p:spPr bwMode="auto">
                <a:xfrm flipV="1">
                  <a:off x="1380" y="191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6" name="Freeform 1512"/>
                <p:cNvSpPr>
                  <a:spLocks/>
                </p:cNvSpPr>
                <p:nvPr/>
              </p:nvSpPr>
              <p:spPr bwMode="auto">
                <a:xfrm>
                  <a:off x="1383" y="191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7" name="Line 1513"/>
                <p:cNvSpPr>
                  <a:spLocks noChangeShapeType="1"/>
                </p:cNvSpPr>
                <p:nvPr/>
              </p:nvSpPr>
              <p:spPr bwMode="auto">
                <a:xfrm flipV="1">
                  <a:off x="1387" y="191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8" name="Line 1514"/>
                <p:cNvSpPr>
                  <a:spLocks noChangeShapeType="1"/>
                </p:cNvSpPr>
                <p:nvPr/>
              </p:nvSpPr>
              <p:spPr bwMode="auto">
                <a:xfrm>
                  <a:off x="1390" y="191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59" name="Freeform 1515"/>
                <p:cNvSpPr>
                  <a:spLocks/>
                </p:cNvSpPr>
                <p:nvPr/>
              </p:nvSpPr>
              <p:spPr bwMode="auto">
                <a:xfrm>
                  <a:off x="1393" y="191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0" name="Line 1516"/>
                <p:cNvSpPr>
                  <a:spLocks noChangeShapeType="1"/>
                </p:cNvSpPr>
                <p:nvPr/>
              </p:nvSpPr>
              <p:spPr bwMode="auto">
                <a:xfrm>
                  <a:off x="1397" y="191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1" name="Line 1517"/>
                <p:cNvSpPr>
                  <a:spLocks noChangeShapeType="1"/>
                </p:cNvSpPr>
                <p:nvPr/>
              </p:nvSpPr>
              <p:spPr bwMode="auto">
                <a:xfrm flipV="1">
                  <a:off x="1400" y="191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2" name="Freeform 1518"/>
                <p:cNvSpPr>
                  <a:spLocks/>
                </p:cNvSpPr>
                <p:nvPr/>
              </p:nvSpPr>
              <p:spPr bwMode="auto">
                <a:xfrm>
                  <a:off x="1403" y="191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3" name="Line 1519"/>
                <p:cNvSpPr>
                  <a:spLocks noChangeShapeType="1"/>
                </p:cNvSpPr>
                <p:nvPr/>
              </p:nvSpPr>
              <p:spPr bwMode="auto">
                <a:xfrm flipV="1">
                  <a:off x="1407" y="191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4" name="Line 1520"/>
                <p:cNvSpPr>
                  <a:spLocks noChangeShapeType="1"/>
                </p:cNvSpPr>
                <p:nvPr/>
              </p:nvSpPr>
              <p:spPr bwMode="auto">
                <a:xfrm flipV="1">
                  <a:off x="1410" y="191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5" name="Freeform 1521"/>
                <p:cNvSpPr>
                  <a:spLocks/>
                </p:cNvSpPr>
                <p:nvPr/>
              </p:nvSpPr>
              <p:spPr bwMode="auto">
                <a:xfrm>
                  <a:off x="1413" y="191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6" name="Line 1522"/>
                <p:cNvSpPr>
                  <a:spLocks noChangeShapeType="1"/>
                </p:cNvSpPr>
                <p:nvPr/>
              </p:nvSpPr>
              <p:spPr bwMode="auto">
                <a:xfrm flipV="1">
                  <a:off x="1417" y="191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7" name="Line 1523"/>
                <p:cNvSpPr>
                  <a:spLocks noChangeShapeType="1"/>
                </p:cNvSpPr>
                <p:nvPr/>
              </p:nvSpPr>
              <p:spPr bwMode="auto">
                <a:xfrm>
                  <a:off x="1420" y="191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8" name="Freeform 1524"/>
                <p:cNvSpPr>
                  <a:spLocks/>
                </p:cNvSpPr>
                <p:nvPr/>
              </p:nvSpPr>
              <p:spPr bwMode="auto">
                <a:xfrm>
                  <a:off x="1423" y="191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69" name="Freeform 1525"/>
                <p:cNvSpPr>
                  <a:spLocks/>
                </p:cNvSpPr>
                <p:nvPr/>
              </p:nvSpPr>
              <p:spPr bwMode="auto">
                <a:xfrm>
                  <a:off x="1427" y="190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0" name="Line 1526"/>
                <p:cNvSpPr>
                  <a:spLocks noChangeShapeType="1"/>
                </p:cNvSpPr>
                <p:nvPr/>
              </p:nvSpPr>
              <p:spPr bwMode="auto">
                <a:xfrm flipV="1">
                  <a:off x="1430" y="190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1" name="Freeform 1527"/>
                <p:cNvSpPr>
                  <a:spLocks/>
                </p:cNvSpPr>
                <p:nvPr/>
              </p:nvSpPr>
              <p:spPr bwMode="auto">
                <a:xfrm>
                  <a:off x="1433" y="190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2" name="Line 1528"/>
                <p:cNvSpPr>
                  <a:spLocks noChangeShapeType="1"/>
                </p:cNvSpPr>
                <p:nvPr/>
              </p:nvSpPr>
              <p:spPr bwMode="auto">
                <a:xfrm flipV="1">
                  <a:off x="1437" y="190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3" name="Line 1529"/>
                <p:cNvSpPr>
                  <a:spLocks noChangeShapeType="1"/>
                </p:cNvSpPr>
                <p:nvPr/>
              </p:nvSpPr>
              <p:spPr bwMode="auto">
                <a:xfrm>
                  <a:off x="1440" y="190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4" name="Freeform 1530"/>
                <p:cNvSpPr>
                  <a:spLocks/>
                </p:cNvSpPr>
                <p:nvPr/>
              </p:nvSpPr>
              <p:spPr bwMode="auto">
                <a:xfrm>
                  <a:off x="1443" y="190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5" name="Line 1531"/>
                <p:cNvSpPr>
                  <a:spLocks noChangeShapeType="1"/>
                </p:cNvSpPr>
                <p:nvPr/>
              </p:nvSpPr>
              <p:spPr bwMode="auto">
                <a:xfrm>
                  <a:off x="1447" y="190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6" name="Line 1532"/>
                <p:cNvSpPr>
                  <a:spLocks noChangeShapeType="1"/>
                </p:cNvSpPr>
                <p:nvPr/>
              </p:nvSpPr>
              <p:spPr bwMode="auto">
                <a:xfrm flipV="1">
                  <a:off x="1450" y="190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7" name="Freeform 1533"/>
                <p:cNvSpPr>
                  <a:spLocks/>
                </p:cNvSpPr>
                <p:nvPr/>
              </p:nvSpPr>
              <p:spPr bwMode="auto">
                <a:xfrm>
                  <a:off x="1453" y="190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8" name="Freeform 1534"/>
                <p:cNvSpPr>
                  <a:spLocks/>
                </p:cNvSpPr>
                <p:nvPr/>
              </p:nvSpPr>
              <p:spPr bwMode="auto">
                <a:xfrm>
                  <a:off x="1457" y="190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79" name="Line 1535"/>
                <p:cNvSpPr>
                  <a:spLocks noChangeShapeType="1"/>
                </p:cNvSpPr>
                <p:nvPr/>
              </p:nvSpPr>
              <p:spPr bwMode="auto">
                <a:xfrm>
                  <a:off x="1460" y="190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0" name="Freeform 1536"/>
                <p:cNvSpPr>
                  <a:spLocks/>
                </p:cNvSpPr>
                <p:nvPr/>
              </p:nvSpPr>
              <p:spPr bwMode="auto">
                <a:xfrm>
                  <a:off x="1463" y="190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1" name="Line 1537"/>
                <p:cNvSpPr>
                  <a:spLocks noChangeShapeType="1"/>
                </p:cNvSpPr>
                <p:nvPr/>
              </p:nvSpPr>
              <p:spPr bwMode="auto">
                <a:xfrm>
                  <a:off x="1467" y="190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2" name="Line 1538"/>
                <p:cNvSpPr>
                  <a:spLocks noChangeShapeType="1"/>
                </p:cNvSpPr>
                <p:nvPr/>
              </p:nvSpPr>
              <p:spPr bwMode="auto">
                <a:xfrm flipV="1">
                  <a:off x="1470" y="190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3" name="Freeform 1539"/>
                <p:cNvSpPr>
                  <a:spLocks/>
                </p:cNvSpPr>
                <p:nvPr/>
              </p:nvSpPr>
              <p:spPr bwMode="auto">
                <a:xfrm>
                  <a:off x="1473" y="190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4" name="Line 1540"/>
                <p:cNvSpPr>
                  <a:spLocks noChangeShapeType="1"/>
                </p:cNvSpPr>
                <p:nvPr/>
              </p:nvSpPr>
              <p:spPr bwMode="auto">
                <a:xfrm>
                  <a:off x="1477" y="190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5" name="Line 1541"/>
                <p:cNvSpPr>
                  <a:spLocks noChangeShapeType="1"/>
                </p:cNvSpPr>
                <p:nvPr/>
              </p:nvSpPr>
              <p:spPr bwMode="auto">
                <a:xfrm>
                  <a:off x="1480" y="190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6" name="Freeform 1542"/>
                <p:cNvSpPr>
                  <a:spLocks/>
                </p:cNvSpPr>
                <p:nvPr/>
              </p:nvSpPr>
              <p:spPr bwMode="auto">
                <a:xfrm>
                  <a:off x="1483" y="190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7" name="Line 1543"/>
                <p:cNvSpPr>
                  <a:spLocks noChangeShapeType="1"/>
                </p:cNvSpPr>
                <p:nvPr/>
              </p:nvSpPr>
              <p:spPr bwMode="auto">
                <a:xfrm>
                  <a:off x="1487" y="190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8" name="Line 1544"/>
                <p:cNvSpPr>
                  <a:spLocks noChangeShapeType="1"/>
                </p:cNvSpPr>
                <p:nvPr/>
              </p:nvSpPr>
              <p:spPr bwMode="auto">
                <a:xfrm flipV="1">
                  <a:off x="1490" y="189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89" name="Freeform 1545"/>
                <p:cNvSpPr>
                  <a:spLocks/>
                </p:cNvSpPr>
                <p:nvPr/>
              </p:nvSpPr>
              <p:spPr bwMode="auto">
                <a:xfrm>
                  <a:off x="1493" y="189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0" name="Line 1546"/>
                <p:cNvSpPr>
                  <a:spLocks noChangeShapeType="1"/>
                </p:cNvSpPr>
                <p:nvPr/>
              </p:nvSpPr>
              <p:spPr bwMode="auto">
                <a:xfrm flipV="1">
                  <a:off x="1497" y="189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1" name="Line 1547"/>
                <p:cNvSpPr>
                  <a:spLocks noChangeShapeType="1"/>
                </p:cNvSpPr>
                <p:nvPr/>
              </p:nvSpPr>
              <p:spPr bwMode="auto">
                <a:xfrm flipV="1">
                  <a:off x="1500" y="189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2" name="Freeform 1548"/>
                <p:cNvSpPr>
                  <a:spLocks/>
                </p:cNvSpPr>
                <p:nvPr/>
              </p:nvSpPr>
              <p:spPr bwMode="auto">
                <a:xfrm>
                  <a:off x="1503" y="189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3" name="Line 1549"/>
                <p:cNvSpPr>
                  <a:spLocks noChangeShapeType="1"/>
                </p:cNvSpPr>
                <p:nvPr/>
              </p:nvSpPr>
              <p:spPr bwMode="auto">
                <a:xfrm>
                  <a:off x="1507" y="189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4" name="Line 1550"/>
                <p:cNvSpPr>
                  <a:spLocks noChangeShapeType="1"/>
                </p:cNvSpPr>
                <p:nvPr/>
              </p:nvSpPr>
              <p:spPr bwMode="auto">
                <a:xfrm flipV="1">
                  <a:off x="1510" y="189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5" name="Freeform 1551"/>
                <p:cNvSpPr>
                  <a:spLocks/>
                </p:cNvSpPr>
                <p:nvPr/>
              </p:nvSpPr>
              <p:spPr bwMode="auto">
                <a:xfrm>
                  <a:off x="1513" y="189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6" name="Line 1552"/>
                <p:cNvSpPr>
                  <a:spLocks noChangeShapeType="1"/>
                </p:cNvSpPr>
                <p:nvPr/>
              </p:nvSpPr>
              <p:spPr bwMode="auto">
                <a:xfrm flipV="1">
                  <a:off x="1517" y="189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7" name="Line 1553"/>
                <p:cNvSpPr>
                  <a:spLocks noChangeShapeType="1"/>
                </p:cNvSpPr>
                <p:nvPr/>
              </p:nvSpPr>
              <p:spPr bwMode="auto">
                <a:xfrm>
                  <a:off x="1520" y="1895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8" name="Freeform 1554"/>
                <p:cNvSpPr>
                  <a:spLocks/>
                </p:cNvSpPr>
                <p:nvPr/>
              </p:nvSpPr>
              <p:spPr bwMode="auto">
                <a:xfrm>
                  <a:off x="1524" y="1894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899" name="Line 1555"/>
                <p:cNvSpPr>
                  <a:spLocks noChangeShapeType="1"/>
                </p:cNvSpPr>
                <p:nvPr/>
              </p:nvSpPr>
              <p:spPr bwMode="auto">
                <a:xfrm>
                  <a:off x="1527" y="189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0" name="Line 1556"/>
                <p:cNvSpPr>
                  <a:spLocks noChangeShapeType="1"/>
                </p:cNvSpPr>
                <p:nvPr/>
              </p:nvSpPr>
              <p:spPr bwMode="auto">
                <a:xfrm>
                  <a:off x="1530" y="1894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1" name="Freeform 1557"/>
                <p:cNvSpPr>
                  <a:spLocks/>
                </p:cNvSpPr>
                <p:nvPr/>
              </p:nvSpPr>
              <p:spPr bwMode="auto">
                <a:xfrm>
                  <a:off x="1534" y="1893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2" name="Line 1558"/>
                <p:cNvSpPr>
                  <a:spLocks noChangeShapeType="1"/>
                </p:cNvSpPr>
                <p:nvPr/>
              </p:nvSpPr>
              <p:spPr bwMode="auto">
                <a:xfrm>
                  <a:off x="1537" y="189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3" name="Line 1559"/>
                <p:cNvSpPr>
                  <a:spLocks noChangeShapeType="1"/>
                </p:cNvSpPr>
                <p:nvPr/>
              </p:nvSpPr>
              <p:spPr bwMode="auto">
                <a:xfrm flipV="1">
                  <a:off x="1540" y="1892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4" name="Freeform 1560"/>
                <p:cNvSpPr>
                  <a:spLocks/>
                </p:cNvSpPr>
                <p:nvPr/>
              </p:nvSpPr>
              <p:spPr bwMode="auto">
                <a:xfrm>
                  <a:off x="1544" y="1892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5" name="Line 1561"/>
                <p:cNvSpPr>
                  <a:spLocks noChangeShapeType="1"/>
                </p:cNvSpPr>
                <p:nvPr/>
              </p:nvSpPr>
              <p:spPr bwMode="auto">
                <a:xfrm flipV="1">
                  <a:off x="1547" y="189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6" name="Line 1562"/>
                <p:cNvSpPr>
                  <a:spLocks noChangeShapeType="1"/>
                </p:cNvSpPr>
                <p:nvPr/>
              </p:nvSpPr>
              <p:spPr bwMode="auto">
                <a:xfrm>
                  <a:off x="1550" y="1891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7" name="Freeform 1563"/>
                <p:cNvSpPr>
                  <a:spLocks/>
                </p:cNvSpPr>
                <p:nvPr/>
              </p:nvSpPr>
              <p:spPr bwMode="auto">
                <a:xfrm>
                  <a:off x="1554" y="1890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8" name="Line 1564"/>
                <p:cNvSpPr>
                  <a:spLocks noChangeShapeType="1"/>
                </p:cNvSpPr>
                <p:nvPr/>
              </p:nvSpPr>
              <p:spPr bwMode="auto">
                <a:xfrm>
                  <a:off x="1557" y="1890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09" name="Line 1565"/>
                <p:cNvSpPr>
                  <a:spLocks noChangeShapeType="1"/>
                </p:cNvSpPr>
                <p:nvPr/>
              </p:nvSpPr>
              <p:spPr bwMode="auto">
                <a:xfrm>
                  <a:off x="1561" y="189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0" name="Freeform 1566"/>
                <p:cNvSpPr>
                  <a:spLocks/>
                </p:cNvSpPr>
                <p:nvPr/>
              </p:nvSpPr>
              <p:spPr bwMode="auto">
                <a:xfrm>
                  <a:off x="1564" y="1889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1" name="Line 1567"/>
                <p:cNvSpPr>
                  <a:spLocks noChangeShapeType="1"/>
                </p:cNvSpPr>
                <p:nvPr/>
              </p:nvSpPr>
              <p:spPr bwMode="auto">
                <a:xfrm>
                  <a:off x="1567" y="1889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2" name="Line 1568"/>
                <p:cNvSpPr>
                  <a:spLocks noChangeShapeType="1"/>
                </p:cNvSpPr>
                <p:nvPr/>
              </p:nvSpPr>
              <p:spPr bwMode="auto">
                <a:xfrm>
                  <a:off x="1571" y="188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3" name="Freeform 1569"/>
                <p:cNvSpPr>
                  <a:spLocks/>
                </p:cNvSpPr>
                <p:nvPr/>
              </p:nvSpPr>
              <p:spPr bwMode="auto">
                <a:xfrm>
                  <a:off x="1574" y="188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4" name="Line 1570"/>
                <p:cNvSpPr>
                  <a:spLocks noChangeShapeType="1"/>
                </p:cNvSpPr>
                <p:nvPr/>
              </p:nvSpPr>
              <p:spPr bwMode="auto">
                <a:xfrm>
                  <a:off x="1577" y="1888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5" name="Line 1571"/>
                <p:cNvSpPr>
                  <a:spLocks noChangeShapeType="1"/>
                </p:cNvSpPr>
                <p:nvPr/>
              </p:nvSpPr>
              <p:spPr bwMode="auto">
                <a:xfrm flipV="1">
                  <a:off x="1581" y="188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6" name="Freeform 1572"/>
                <p:cNvSpPr>
                  <a:spLocks/>
                </p:cNvSpPr>
                <p:nvPr/>
              </p:nvSpPr>
              <p:spPr bwMode="auto">
                <a:xfrm>
                  <a:off x="1584" y="188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7" name="Line 1573"/>
                <p:cNvSpPr>
                  <a:spLocks noChangeShapeType="1"/>
                </p:cNvSpPr>
                <p:nvPr/>
              </p:nvSpPr>
              <p:spPr bwMode="auto">
                <a:xfrm>
                  <a:off x="1587" y="1887"/>
                  <a:ext cx="4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8" name="Line 1574"/>
                <p:cNvSpPr>
                  <a:spLocks noChangeShapeType="1"/>
                </p:cNvSpPr>
                <p:nvPr/>
              </p:nvSpPr>
              <p:spPr bwMode="auto">
                <a:xfrm flipV="1">
                  <a:off x="1591" y="188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19" name="Freeform 1575"/>
                <p:cNvSpPr>
                  <a:spLocks/>
                </p:cNvSpPr>
                <p:nvPr/>
              </p:nvSpPr>
              <p:spPr bwMode="auto">
                <a:xfrm>
                  <a:off x="1594" y="188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0" name="Line 1576"/>
                <p:cNvSpPr>
                  <a:spLocks noChangeShapeType="1"/>
                </p:cNvSpPr>
                <p:nvPr/>
              </p:nvSpPr>
              <p:spPr bwMode="auto">
                <a:xfrm>
                  <a:off x="1598" y="188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1" name="Line 1577"/>
                <p:cNvSpPr>
                  <a:spLocks noChangeShapeType="1"/>
                </p:cNvSpPr>
                <p:nvPr/>
              </p:nvSpPr>
              <p:spPr bwMode="auto">
                <a:xfrm flipV="1">
                  <a:off x="1601" y="188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2" name="Freeform 1578"/>
                <p:cNvSpPr>
                  <a:spLocks/>
                </p:cNvSpPr>
                <p:nvPr/>
              </p:nvSpPr>
              <p:spPr bwMode="auto">
                <a:xfrm>
                  <a:off x="1604" y="188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3" name="Line 1579"/>
                <p:cNvSpPr>
                  <a:spLocks noChangeShapeType="1"/>
                </p:cNvSpPr>
                <p:nvPr/>
              </p:nvSpPr>
              <p:spPr bwMode="auto">
                <a:xfrm>
                  <a:off x="1608" y="188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4" name="Line 1580"/>
                <p:cNvSpPr>
                  <a:spLocks noChangeShapeType="1"/>
                </p:cNvSpPr>
                <p:nvPr/>
              </p:nvSpPr>
              <p:spPr bwMode="auto">
                <a:xfrm flipV="1">
                  <a:off x="1611" y="1884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5" name="Freeform 1581"/>
                <p:cNvSpPr>
                  <a:spLocks/>
                </p:cNvSpPr>
                <p:nvPr/>
              </p:nvSpPr>
              <p:spPr bwMode="auto">
                <a:xfrm>
                  <a:off x="1614" y="1884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6" name="Line 1582"/>
                <p:cNvSpPr>
                  <a:spLocks noChangeShapeType="1"/>
                </p:cNvSpPr>
                <p:nvPr/>
              </p:nvSpPr>
              <p:spPr bwMode="auto">
                <a:xfrm flipV="1">
                  <a:off x="1618" y="188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7" name="Line 1583"/>
                <p:cNvSpPr>
                  <a:spLocks noChangeShapeType="1"/>
                </p:cNvSpPr>
                <p:nvPr/>
              </p:nvSpPr>
              <p:spPr bwMode="auto">
                <a:xfrm>
                  <a:off x="1621" y="1883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8" name="Freeform 1584"/>
                <p:cNvSpPr>
                  <a:spLocks/>
                </p:cNvSpPr>
                <p:nvPr/>
              </p:nvSpPr>
              <p:spPr bwMode="auto">
                <a:xfrm>
                  <a:off x="1624" y="1883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29" name="Line 1585"/>
                <p:cNvSpPr>
                  <a:spLocks noChangeShapeType="1"/>
                </p:cNvSpPr>
                <p:nvPr/>
              </p:nvSpPr>
              <p:spPr bwMode="auto">
                <a:xfrm flipV="1">
                  <a:off x="1628" y="188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0" name="Line 1586"/>
                <p:cNvSpPr>
                  <a:spLocks noChangeShapeType="1"/>
                </p:cNvSpPr>
                <p:nvPr/>
              </p:nvSpPr>
              <p:spPr bwMode="auto">
                <a:xfrm>
                  <a:off x="1631" y="1882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1" name="Freeform 1587"/>
                <p:cNvSpPr>
                  <a:spLocks/>
                </p:cNvSpPr>
                <p:nvPr/>
              </p:nvSpPr>
              <p:spPr bwMode="auto">
                <a:xfrm>
                  <a:off x="1634" y="1882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2" name="Line 1588"/>
                <p:cNvSpPr>
                  <a:spLocks noChangeShapeType="1"/>
                </p:cNvSpPr>
                <p:nvPr/>
              </p:nvSpPr>
              <p:spPr bwMode="auto">
                <a:xfrm flipV="1">
                  <a:off x="1638" y="188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3" name="Line 1589"/>
                <p:cNvSpPr>
                  <a:spLocks noChangeShapeType="1"/>
                </p:cNvSpPr>
                <p:nvPr/>
              </p:nvSpPr>
              <p:spPr bwMode="auto">
                <a:xfrm>
                  <a:off x="1641" y="1881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4" name="Freeform 1590"/>
                <p:cNvSpPr>
                  <a:spLocks/>
                </p:cNvSpPr>
                <p:nvPr/>
              </p:nvSpPr>
              <p:spPr bwMode="auto">
                <a:xfrm>
                  <a:off x="1644" y="1881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5" name="Line 1591"/>
                <p:cNvSpPr>
                  <a:spLocks noChangeShapeType="1"/>
                </p:cNvSpPr>
                <p:nvPr/>
              </p:nvSpPr>
              <p:spPr bwMode="auto">
                <a:xfrm flipV="1">
                  <a:off x="1648" y="188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6" name="Line 1592"/>
                <p:cNvSpPr>
                  <a:spLocks noChangeShapeType="1"/>
                </p:cNvSpPr>
                <p:nvPr/>
              </p:nvSpPr>
              <p:spPr bwMode="auto">
                <a:xfrm>
                  <a:off x="1651" y="1880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7" name="Freeform 1593"/>
                <p:cNvSpPr>
                  <a:spLocks/>
                </p:cNvSpPr>
                <p:nvPr/>
              </p:nvSpPr>
              <p:spPr bwMode="auto">
                <a:xfrm>
                  <a:off x="1654" y="1880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8" name="Line 1594"/>
                <p:cNvSpPr>
                  <a:spLocks noChangeShapeType="1"/>
                </p:cNvSpPr>
                <p:nvPr/>
              </p:nvSpPr>
              <p:spPr bwMode="auto">
                <a:xfrm flipV="1">
                  <a:off x="1658" y="187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39" name="Freeform 1595"/>
                <p:cNvSpPr>
                  <a:spLocks/>
                </p:cNvSpPr>
                <p:nvPr/>
              </p:nvSpPr>
              <p:spPr bwMode="auto">
                <a:xfrm>
                  <a:off x="1661" y="1879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0" name="Line 1596"/>
                <p:cNvSpPr>
                  <a:spLocks noChangeShapeType="1"/>
                </p:cNvSpPr>
                <p:nvPr/>
              </p:nvSpPr>
              <p:spPr bwMode="auto">
                <a:xfrm>
                  <a:off x="1665" y="1879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1" name="Freeform 1597"/>
                <p:cNvSpPr>
                  <a:spLocks/>
                </p:cNvSpPr>
                <p:nvPr/>
              </p:nvSpPr>
              <p:spPr bwMode="auto">
                <a:xfrm>
                  <a:off x="1668" y="1878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2" name="Freeform 1598"/>
                <p:cNvSpPr>
                  <a:spLocks/>
                </p:cNvSpPr>
                <p:nvPr/>
              </p:nvSpPr>
              <p:spPr bwMode="auto">
                <a:xfrm>
                  <a:off x="1671" y="1878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3" name="Line 1599"/>
                <p:cNvSpPr>
                  <a:spLocks noChangeShapeType="1"/>
                </p:cNvSpPr>
                <p:nvPr/>
              </p:nvSpPr>
              <p:spPr bwMode="auto">
                <a:xfrm>
                  <a:off x="1675" y="1878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4" name="Line 1600"/>
                <p:cNvSpPr>
                  <a:spLocks noChangeShapeType="1"/>
                </p:cNvSpPr>
                <p:nvPr/>
              </p:nvSpPr>
              <p:spPr bwMode="auto">
                <a:xfrm flipV="1">
                  <a:off x="1678" y="187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5" name="Freeform 1601"/>
                <p:cNvSpPr>
                  <a:spLocks/>
                </p:cNvSpPr>
                <p:nvPr/>
              </p:nvSpPr>
              <p:spPr bwMode="auto">
                <a:xfrm>
                  <a:off x="1681" y="187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6" name="Line 1602"/>
                <p:cNvSpPr>
                  <a:spLocks noChangeShapeType="1"/>
                </p:cNvSpPr>
                <p:nvPr/>
              </p:nvSpPr>
              <p:spPr bwMode="auto">
                <a:xfrm>
                  <a:off x="1685" y="1877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7" name="Freeform 1603"/>
                <p:cNvSpPr>
                  <a:spLocks/>
                </p:cNvSpPr>
                <p:nvPr/>
              </p:nvSpPr>
              <p:spPr bwMode="auto">
                <a:xfrm>
                  <a:off x="1688" y="1877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8" name="Freeform 1604"/>
                <p:cNvSpPr>
                  <a:spLocks/>
                </p:cNvSpPr>
                <p:nvPr/>
              </p:nvSpPr>
              <p:spPr bwMode="auto">
                <a:xfrm>
                  <a:off x="1691" y="1877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49" name="Line 1605"/>
                <p:cNvSpPr>
                  <a:spLocks noChangeShapeType="1"/>
                </p:cNvSpPr>
                <p:nvPr/>
              </p:nvSpPr>
              <p:spPr bwMode="auto">
                <a:xfrm flipV="1">
                  <a:off x="1695" y="187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50" name="Line 1606"/>
                <p:cNvSpPr>
                  <a:spLocks noChangeShapeType="1"/>
                </p:cNvSpPr>
                <p:nvPr/>
              </p:nvSpPr>
              <p:spPr bwMode="auto">
                <a:xfrm>
                  <a:off x="1698" y="1876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51" name="Freeform 1607"/>
                <p:cNvSpPr>
                  <a:spLocks/>
                </p:cNvSpPr>
                <p:nvPr/>
              </p:nvSpPr>
              <p:spPr bwMode="auto">
                <a:xfrm>
                  <a:off x="1701" y="1876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52" name="Freeform 1608"/>
                <p:cNvSpPr>
                  <a:spLocks/>
                </p:cNvSpPr>
                <p:nvPr/>
              </p:nvSpPr>
              <p:spPr bwMode="auto">
                <a:xfrm>
                  <a:off x="1705" y="1875"/>
                  <a:ext cx="3" cy="1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53" name="Line 1609"/>
                <p:cNvSpPr>
                  <a:spLocks noChangeShapeType="1"/>
                </p:cNvSpPr>
                <p:nvPr/>
              </p:nvSpPr>
              <p:spPr bwMode="auto">
                <a:xfrm>
                  <a:off x="1708" y="1875"/>
                  <a:ext cx="3" cy="1"/>
                </a:xfrm>
                <a:prstGeom prst="line">
                  <a:avLst/>
                </a:pr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954" name="Freeform 1610"/>
                <p:cNvSpPr>
                  <a:spLocks/>
                </p:cNvSpPr>
                <p:nvPr/>
              </p:nvSpPr>
              <p:spPr bwMode="auto">
                <a:xfrm>
                  <a:off x="1711" y="1875"/>
                  <a:ext cx="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8">
                  <a:solidFill>
                    <a:srgbClr val="FF00FF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8956" name="Line 1612"/>
              <p:cNvSpPr>
                <a:spLocks noChangeShapeType="1"/>
              </p:cNvSpPr>
              <p:nvPr/>
            </p:nvSpPr>
            <p:spPr bwMode="auto">
              <a:xfrm flipV="1">
                <a:off x="1715" y="187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57" name="Line 1613"/>
              <p:cNvSpPr>
                <a:spLocks noChangeShapeType="1"/>
              </p:cNvSpPr>
              <p:nvPr/>
            </p:nvSpPr>
            <p:spPr bwMode="auto">
              <a:xfrm>
                <a:off x="1718" y="187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58" name="Freeform 1614"/>
              <p:cNvSpPr>
                <a:spLocks/>
              </p:cNvSpPr>
              <p:nvPr/>
            </p:nvSpPr>
            <p:spPr bwMode="auto">
              <a:xfrm>
                <a:off x="1721" y="1874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59" name="Line 1615"/>
              <p:cNvSpPr>
                <a:spLocks noChangeShapeType="1"/>
              </p:cNvSpPr>
              <p:nvPr/>
            </p:nvSpPr>
            <p:spPr bwMode="auto">
              <a:xfrm>
                <a:off x="1725" y="187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0" name="Freeform 1616"/>
              <p:cNvSpPr>
                <a:spLocks/>
              </p:cNvSpPr>
              <p:nvPr/>
            </p:nvSpPr>
            <p:spPr bwMode="auto">
              <a:xfrm>
                <a:off x="1728" y="1873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1" name="Freeform 1617"/>
              <p:cNvSpPr>
                <a:spLocks/>
              </p:cNvSpPr>
              <p:nvPr/>
            </p:nvSpPr>
            <p:spPr bwMode="auto">
              <a:xfrm>
                <a:off x="1731" y="1873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2" name="Line 1618"/>
              <p:cNvSpPr>
                <a:spLocks noChangeShapeType="1"/>
              </p:cNvSpPr>
              <p:nvPr/>
            </p:nvSpPr>
            <p:spPr bwMode="auto">
              <a:xfrm>
                <a:off x="1735" y="1873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3" name="Freeform 1619"/>
              <p:cNvSpPr>
                <a:spLocks/>
              </p:cNvSpPr>
              <p:nvPr/>
            </p:nvSpPr>
            <p:spPr bwMode="auto">
              <a:xfrm>
                <a:off x="1738" y="1873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4" name="Freeform 1620"/>
              <p:cNvSpPr>
                <a:spLocks/>
              </p:cNvSpPr>
              <p:nvPr/>
            </p:nvSpPr>
            <p:spPr bwMode="auto">
              <a:xfrm>
                <a:off x="1741" y="1873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5" name="Freeform 1621"/>
              <p:cNvSpPr>
                <a:spLocks/>
              </p:cNvSpPr>
              <p:nvPr/>
            </p:nvSpPr>
            <p:spPr bwMode="auto">
              <a:xfrm>
                <a:off x="1745" y="1872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6" name="Freeform 1622"/>
              <p:cNvSpPr>
                <a:spLocks/>
              </p:cNvSpPr>
              <p:nvPr/>
            </p:nvSpPr>
            <p:spPr bwMode="auto">
              <a:xfrm>
                <a:off x="1748" y="1872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7" name="Freeform 1623"/>
              <p:cNvSpPr>
                <a:spLocks/>
              </p:cNvSpPr>
              <p:nvPr/>
            </p:nvSpPr>
            <p:spPr bwMode="auto">
              <a:xfrm>
                <a:off x="1751" y="1871"/>
                <a:ext cx="4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lnTo>
                      <a:pt x="2" y="1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8" name="Freeform 1624"/>
              <p:cNvSpPr>
                <a:spLocks/>
              </p:cNvSpPr>
              <p:nvPr/>
            </p:nvSpPr>
            <p:spPr bwMode="auto">
              <a:xfrm>
                <a:off x="1755" y="1871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2" y="0"/>
                    </a:lnTo>
                    <a:lnTo>
                      <a:pt x="3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69" name="Freeform 1625"/>
              <p:cNvSpPr>
                <a:spLocks/>
              </p:cNvSpPr>
              <p:nvPr/>
            </p:nvSpPr>
            <p:spPr bwMode="auto">
              <a:xfrm>
                <a:off x="1758" y="1871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2" y="1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0" name="Freeform 1626"/>
              <p:cNvSpPr>
                <a:spLocks/>
              </p:cNvSpPr>
              <p:nvPr/>
            </p:nvSpPr>
            <p:spPr bwMode="auto">
              <a:xfrm>
                <a:off x="1761" y="1871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1" name="Freeform 1627"/>
              <p:cNvSpPr>
                <a:spLocks/>
              </p:cNvSpPr>
              <p:nvPr/>
            </p:nvSpPr>
            <p:spPr bwMode="auto">
              <a:xfrm>
                <a:off x="1765" y="1871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2" name="Line 1628"/>
              <p:cNvSpPr>
                <a:spLocks noChangeShapeType="1"/>
              </p:cNvSpPr>
              <p:nvPr/>
            </p:nvSpPr>
            <p:spPr bwMode="auto">
              <a:xfrm>
                <a:off x="1768" y="1871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3" name="Freeform 1629"/>
              <p:cNvSpPr>
                <a:spLocks/>
              </p:cNvSpPr>
              <p:nvPr/>
            </p:nvSpPr>
            <p:spPr bwMode="auto">
              <a:xfrm>
                <a:off x="1772" y="1870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4" name="Line 1630"/>
              <p:cNvSpPr>
                <a:spLocks noChangeShapeType="1"/>
              </p:cNvSpPr>
              <p:nvPr/>
            </p:nvSpPr>
            <p:spPr bwMode="auto">
              <a:xfrm>
                <a:off x="1775" y="1870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5" name="Line 1631"/>
              <p:cNvSpPr>
                <a:spLocks noChangeShapeType="1"/>
              </p:cNvSpPr>
              <p:nvPr/>
            </p:nvSpPr>
            <p:spPr bwMode="auto">
              <a:xfrm>
                <a:off x="1778" y="1870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6" name="Freeform 1632"/>
              <p:cNvSpPr>
                <a:spLocks/>
              </p:cNvSpPr>
              <p:nvPr/>
            </p:nvSpPr>
            <p:spPr bwMode="auto">
              <a:xfrm>
                <a:off x="1782" y="1870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7" name="Freeform 1633"/>
              <p:cNvSpPr>
                <a:spLocks/>
              </p:cNvSpPr>
              <p:nvPr/>
            </p:nvSpPr>
            <p:spPr bwMode="auto">
              <a:xfrm>
                <a:off x="1785" y="1869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8" name="Freeform 1634"/>
              <p:cNvSpPr>
                <a:spLocks/>
              </p:cNvSpPr>
              <p:nvPr/>
            </p:nvSpPr>
            <p:spPr bwMode="auto">
              <a:xfrm>
                <a:off x="1788" y="1869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79" name="Freeform 1635"/>
              <p:cNvSpPr>
                <a:spLocks/>
              </p:cNvSpPr>
              <p:nvPr/>
            </p:nvSpPr>
            <p:spPr bwMode="auto">
              <a:xfrm>
                <a:off x="1792" y="1869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1" y="1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0" name="Line 1636"/>
              <p:cNvSpPr>
                <a:spLocks noChangeShapeType="1"/>
              </p:cNvSpPr>
              <p:nvPr/>
            </p:nvSpPr>
            <p:spPr bwMode="auto">
              <a:xfrm>
                <a:off x="1795" y="1869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1" name="Freeform 1637"/>
              <p:cNvSpPr>
                <a:spLocks/>
              </p:cNvSpPr>
              <p:nvPr/>
            </p:nvSpPr>
            <p:spPr bwMode="auto">
              <a:xfrm>
                <a:off x="1798" y="1869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2" name="Freeform 1638"/>
              <p:cNvSpPr>
                <a:spLocks/>
              </p:cNvSpPr>
              <p:nvPr/>
            </p:nvSpPr>
            <p:spPr bwMode="auto">
              <a:xfrm>
                <a:off x="1802" y="1869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3" name="Freeform 1639"/>
              <p:cNvSpPr>
                <a:spLocks/>
              </p:cNvSpPr>
              <p:nvPr/>
            </p:nvSpPr>
            <p:spPr bwMode="auto">
              <a:xfrm>
                <a:off x="1805" y="1868"/>
                <a:ext cx="4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4" name="Line 1640"/>
              <p:cNvSpPr>
                <a:spLocks noChangeShapeType="1"/>
              </p:cNvSpPr>
              <p:nvPr/>
            </p:nvSpPr>
            <p:spPr bwMode="auto">
              <a:xfrm>
                <a:off x="1809" y="1868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5" name="Freeform 1641"/>
              <p:cNvSpPr>
                <a:spLocks/>
              </p:cNvSpPr>
              <p:nvPr/>
            </p:nvSpPr>
            <p:spPr bwMode="auto">
              <a:xfrm>
                <a:off x="1812" y="1868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6" name="Freeform 1642"/>
              <p:cNvSpPr>
                <a:spLocks/>
              </p:cNvSpPr>
              <p:nvPr/>
            </p:nvSpPr>
            <p:spPr bwMode="auto">
              <a:xfrm>
                <a:off x="1815" y="1868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7" name="Line 1643"/>
              <p:cNvSpPr>
                <a:spLocks noChangeShapeType="1"/>
              </p:cNvSpPr>
              <p:nvPr/>
            </p:nvSpPr>
            <p:spPr bwMode="auto">
              <a:xfrm>
                <a:off x="1819" y="1868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8" name="Freeform 1644"/>
              <p:cNvSpPr>
                <a:spLocks/>
              </p:cNvSpPr>
              <p:nvPr/>
            </p:nvSpPr>
            <p:spPr bwMode="auto">
              <a:xfrm>
                <a:off x="1822" y="1867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89" name="Freeform 1645"/>
              <p:cNvSpPr>
                <a:spLocks/>
              </p:cNvSpPr>
              <p:nvPr/>
            </p:nvSpPr>
            <p:spPr bwMode="auto">
              <a:xfrm>
                <a:off x="1825" y="1867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0" name="Freeform 1646"/>
              <p:cNvSpPr>
                <a:spLocks/>
              </p:cNvSpPr>
              <p:nvPr/>
            </p:nvSpPr>
            <p:spPr bwMode="auto">
              <a:xfrm>
                <a:off x="1829" y="1867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1" y="1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1" name="Freeform 1647"/>
              <p:cNvSpPr>
                <a:spLocks/>
              </p:cNvSpPr>
              <p:nvPr/>
            </p:nvSpPr>
            <p:spPr bwMode="auto">
              <a:xfrm>
                <a:off x="1832" y="1867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2" name="Line 1648"/>
              <p:cNvSpPr>
                <a:spLocks noChangeShapeType="1"/>
              </p:cNvSpPr>
              <p:nvPr/>
            </p:nvSpPr>
            <p:spPr bwMode="auto">
              <a:xfrm>
                <a:off x="1836" y="1867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3" name="Freeform 1649"/>
              <p:cNvSpPr>
                <a:spLocks/>
              </p:cNvSpPr>
              <p:nvPr/>
            </p:nvSpPr>
            <p:spPr bwMode="auto">
              <a:xfrm>
                <a:off x="1839" y="1867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4" name="Freeform 1650"/>
              <p:cNvSpPr>
                <a:spLocks/>
              </p:cNvSpPr>
              <p:nvPr/>
            </p:nvSpPr>
            <p:spPr bwMode="auto">
              <a:xfrm>
                <a:off x="1842" y="1867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5" name="Line 1651"/>
              <p:cNvSpPr>
                <a:spLocks noChangeShapeType="1"/>
              </p:cNvSpPr>
              <p:nvPr/>
            </p:nvSpPr>
            <p:spPr bwMode="auto">
              <a:xfrm>
                <a:off x="1846" y="1867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6" name="Line 1652"/>
              <p:cNvSpPr>
                <a:spLocks noChangeShapeType="1"/>
              </p:cNvSpPr>
              <p:nvPr/>
            </p:nvSpPr>
            <p:spPr bwMode="auto">
              <a:xfrm>
                <a:off x="1849" y="1867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7" name="Freeform 1653"/>
              <p:cNvSpPr>
                <a:spLocks/>
              </p:cNvSpPr>
              <p:nvPr/>
            </p:nvSpPr>
            <p:spPr bwMode="auto">
              <a:xfrm>
                <a:off x="1852" y="1866"/>
                <a:ext cx="4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4" y="0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lnTo>
                      <a:pt x="1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8" name="Line 1654"/>
              <p:cNvSpPr>
                <a:spLocks noChangeShapeType="1"/>
              </p:cNvSpPr>
              <p:nvPr/>
            </p:nvSpPr>
            <p:spPr bwMode="auto">
              <a:xfrm>
                <a:off x="1856" y="1866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999" name="Freeform 1655"/>
              <p:cNvSpPr>
                <a:spLocks/>
              </p:cNvSpPr>
              <p:nvPr/>
            </p:nvSpPr>
            <p:spPr bwMode="auto">
              <a:xfrm>
                <a:off x="1859" y="1866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0" name="Freeform 1656"/>
              <p:cNvSpPr>
                <a:spLocks/>
              </p:cNvSpPr>
              <p:nvPr/>
            </p:nvSpPr>
            <p:spPr bwMode="auto">
              <a:xfrm>
                <a:off x="1862" y="1866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1" name="Line 1657"/>
              <p:cNvSpPr>
                <a:spLocks noChangeShapeType="1"/>
              </p:cNvSpPr>
              <p:nvPr/>
            </p:nvSpPr>
            <p:spPr bwMode="auto">
              <a:xfrm>
                <a:off x="1866" y="1866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2" name="Line 1658"/>
              <p:cNvSpPr>
                <a:spLocks noChangeShapeType="1"/>
              </p:cNvSpPr>
              <p:nvPr/>
            </p:nvSpPr>
            <p:spPr bwMode="auto">
              <a:xfrm>
                <a:off x="1869" y="1866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3" name="Freeform 1659"/>
              <p:cNvSpPr>
                <a:spLocks/>
              </p:cNvSpPr>
              <p:nvPr/>
            </p:nvSpPr>
            <p:spPr bwMode="auto">
              <a:xfrm>
                <a:off x="1872" y="1866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4" name="Line 1660"/>
              <p:cNvSpPr>
                <a:spLocks noChangeShapeType="1"/>
              </p:cNvSpPr>
              <p:nvPr/>
            </p:nvSpPr>
            <p:spPr bwMode="auto">
              <a:xfrm>
                <a:off x="1876" y="1866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5" name="Freeform 1661"/>
              <p:cNvSpPr>
                <a:spLocks/>
              </p:cNvSpPr>
              <p:nvPr/>
            </p:nvSpPr>
            <p:spPr bwMode="auto">
              <a:xfrm>
                <a:off x="1879" y="1865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6" name="Freeform 1662"/>
              <p:cNvSpPr>
                <a:spLocks/>
              </p:cNvSpPr>
              <p:nvPr/>
            </p:nvSpPr>
            <p:spPr bwMode="auto">
              <a:xfrm>
                <a:off x="1882" y="1865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7" name="Line 1663"/>
              <p:cNvSpPr>
                <a:spLocks noChangeShapeType="1"/>
              </p:cNvSpPr>
              <p:nvPr/>
            </p:nvSpPr>
            <p:spPr bwMode="auto">
              <a:xfrm>
                <a:off x="1886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8" name="Line 1664"/>
              <p:cNvSpPr>
                <a:spLocks noChangeShapeType="1"/>
              </p:cNvSpPr>
              <p:nvPr/>
            </p:nvSpPr>
            <p:spPr bwMode="auto">
              <a:xfrm>
                <a:off x="1889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09" name="Freeform 1665"/>
              <p:cNvSpPr>
                <a:spLocks/>
              </p:cNvSpPr>
              <p:nvPr/>
            </p:nvSpPr>
            <p:spPr bwMode="auto">
              <a:xfrm>
                <a:off x="1892" y="1865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0" name="Freeform 1666"/>
              <p:cNvSpPr>
                <a:spLocks/>
              </p:cNvSpPr>
              <p:nvPr/>
            </p:nvSpPr>
            <p:spPr bwMode="auto">
              <a:xfrm>
                <a:off x="1896" y="1865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1" name="Line 1667"/>
              <p:cNvSpPr>
                <a:spLocks noChangeShapeType="1"/>
              </p:cNvSpPr>
              <p:nvPr/>
            </p:nvSpPr>
            <p:spPr bwMode="auto">
              <a:xfrm>
                <a:off x="1899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2" name="Freeform 1668"/>
              <p:cNvSpPr>
                <a:spLocks/>
              </p:cNvSpPr>
              <p:nvPr/>
            </p:nvSpPr>
            <p:spPr bwMode="auto">
              <a:xfrm>
                <a:off x="1902" y="1865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3" name="Line 1669"/>
              <p:cNvSpPr>
                <a:spLocks noChangeShapeType="1"/>
              </p:cNvSpPr>
              <p:nvPr/>
            </p:nvSpPr>
            <p:spPr bwMode="auto">
              <a:xfrm>
                <a:off x="1906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4" name="Freeform 1670"/>
              <p:cNvSpPr>
                <a:spLocks/>
              </p:cNvSpPr>
              <p:nvPr/>
            </p:nvSpPr>
            <p:spPr bwMode="auto">
              <a:xfrm>
                <a:off x="1909" y="1865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5" name="Line 1671"/>
              <p:cNvSpPr>
                <a:spLocks noChangeShapeType="1"/>
              </p:cNvSpPr>
              <p:nvPr/>
            </p:nvSpPr>
            <p:spPr bwMode="auto">
              <a:xfrm>
                <a:off x="1913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6" name="Freeform 1672"/>
              <p:cNvSpPr>
                <a:spLocks/>
              </p:cNvSpPr>
              <p:nvPr/>
            </p:nvSpPr>
            <p:spPr bwMode="auto">
              <a:xfrm>
                <a:off x="1916" y="1864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7" name="Freeform 1673"/>
              <p:cNvSpPr>
                <a:spLocks/>
              </p:cNvSpPr>
              <p:nvPr/>
            </p:nvSpPr>
            <p:spPr bwMode="auto">
              <a:xfrm>
                <a:off x="1919" y="1864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8" name="Line 1674"/>
              <p:cNvSpPr>
                <a:spLocks noChangeShapeType="1"/>
              </p:cNvSpPr>
              <p:nvPr/>
            </p:nvSpPr>
            <p:spPr bwMode="auto">
              <a:xfrm>
                <a:off x="1923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19" name="Freeform 1675"/>
              <p:cNvSpPr>
                <a:spLocks/>
              </p:cNvSpPr>
              <p:nvPr/>
            </p:nvSpPr>
            <p:spPr bwMode="auto">
              <a:xfrm>
                <a:off x="1926" y="1864"/>
                <a:ext cx="3" cy="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0" name="Freeform 1676"/>
              <p:cNvSpPr>
                <a:spLocks/>
              </p:cNvSpPr>
              <p:nvPr/>
            </p:nvSpPr>
            <p:spPr bwMode="auto">
              <a:xfrm>
                <a:off x="1929" y="1864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1" name="Line 1677"/>
              <p:cNvSpPr>
                <a:spLocks noChangeShapeType="1"/>
              </p:cNvSpPr>
              <p:nvPr/>
            </p:nvSpPr>
            <p:spPr bwMode="auto">
              <a:xfrm>
                <a:off x="1933" y="186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2" name="Line 1678"/>
              <p:cNvSpPr>
                <a:spLocks noChangeShapeType="1"/>
              </p:cNvSpPr>
              <p:nvPr/>
            </p:nvSpPr>
            <p:spPr bwMode="auto">
              <a:xfrm>
                <a:off x="1936" y="186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3" name="Freeform 1679"/>
              <p:cNvSpPr>
                <a:spLocks/>
              </p:cNvSpPr>
              <p:nvPr/>
            </p:nvSpPr>
            <p:spPr bwMode="auto">
              <a:xfrm>
                <a:off x="1939" y="1864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4" name="Line 1680"/>
              <p:cNvSpPr>
                <a:spLocks noChangeShapeType="1"/>
              </p:cNvSpPr>
              <p:nvPr/>
            </p:nvSpPr>
            <p:spPr bwMode="auto">
              <a:xfrm>
                <a:off x="1943" y="186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5" name="Line 1681"/>
              <p:cNvSpPr>
                <a:spLocks noChangeShapeType="1"/>
              </p:cNvSpPr>
              <p:nvPr/>
            </p:nvSpPr>
            <p:spPr bwMode="auto">
              <a:xfrm>
                <a:off x="1946" y="186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6" name="Freeform 1682"/>
              <p:cNvSpPr>
                <a:spLocks/>
              </p:cNvSpPr>
              <p:nvPr/>
            </p:nvSpPr>
            <p:spPr bwMode="auto">
              <a:xfrm>
                <a:off x="1949" y="1864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7" name="Line 1683"/>
              <p:cNvSpPr>
                <a:spLocks noChangeShapeType="1"/>
              </p:cNvSpPr>
              <p:nvPr/>
            </p:nvSpPr>
            <p:spPr bwMode="auto">
              <a:xfrm>
                <a:off x="1953" y="186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8" name="Line 1684"/>
              <p:cNvSpPr>
                <a:spLocks noChangeShapeType="1"/>
              </p:cNvSpPr>
              <p:nvPr/>
            </p:nvSpPr>
            <p:spPr bwMode="auto">
              <a:xfrm>
                <a:off x="1956" y="186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29" name="Freeform 1685"/>
              <p:cNvSpPr>
                <a:spLocks/>
              </p:cNvSpPr>
              <p:nvPr/>
            </p:nvSpPr>
            <p:spPr bwMode="auto">
              <a:xfrm>
                <a:off x="1959" y="1864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2" y="0"/>
                    </a:lnTo>
                    <a:lnTo>
                      <a:pt x="4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0" name="Line 1686"/>
              <p:cNvSpPr>
                <a:spLocks noChangeShapeType="1"/>
              </p:cNvSpPr>
              <p:nvPr/>
            </p:nvSpPr>
            <p:spPr bwMode="auto">
              <a:xfrm>
                <a:off x="1963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1" name="Line 1687"/>
              <p:cNvSpPr>
                <a:spLocks noChangeShapeType="1"/>
              </p:cNvSpPr>
              <p:nvPr/>
            </p:nvSpPr>
            <p:spPr bwMode="auto">
              <a:xfrm>
                <a:off x="1966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2" name="Freeform 1688"/>
              <p:cNvSpPr>
                <a:spLocks/>
              </p:cNvSpPr>
              <p:nvPr/>
            </p:nvSpPr>
            <p:spPr bwMode="auto">
              <a:xfrm>
                <a:off x="1969" y="1865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3" name="Line 1689"/>
              <p:cNvSpPr>
                <a:spLocks noChangeShapeType="1"/>
              </p:cNvSpPr>
              <p:nvPr/>
            </p:nvSpPr>
            <p:spPr bwMode="auto">
              <a:xfrm>
                <a:off x="1973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4" name="Line 1690"/>
              <p:cNvSpPr>
                <a:spLocks noChangeShapeType="1"/>
              </p:cNvSpPr>
              <p:nvPr/>
            </p:nvSpPr>
            <p:spPr bwMode="auto">
              <a:xfrm>
                <a:off x="1976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5" name="Freeform 1691"/>
              <p:cNvSpPr>
                <a:spLocks/>
              </p:cNvSpPr>
              <p:nvPr/>
            </p:nvSpPr>
            <p:spPr bwMode="auto">
              <a:xfrm>
                <a:off x="1979" y="1865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6" name="Freeform 1692"/>
              <p:cNvSpPr>
                <a:spLocks/>
              </p:cNvSpPr>
              <p:nvPr/>
            </p:nvSpPr>
            <p:spPr bwMode="auto">
              <a:xfrm>
                <a:off x="1983" y="1865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7" name="Line 1693"/>
              <p:cNvSpPr>
                <a:spLocks noChangeShapeType="1"/>
              </p:cNvSpPr>
              <p:nvPr/>
            </p:nvSpPr>
            <p:spPr bwMode="auto">
              <a:xfrm>
                <a:off x="1986" y="1865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8" name="Freeform 1694"/>
              <p:cNvSpPr>
                <a:spLocks/>
              </p:cNvSpPr>
              <p:nvPr/>
            </p:nvSpPr>
            <p:spPr bwMode="auto">
              <a:xfrm>
                <a:off x="1989" y="1865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39" name="Freeform 1695"/>
              <p:cNvSpPr>
                <a:spLocks/>
              </p:cNvSpPr>
              <p:nvPr/>
            </p:nvSpPr>
            <p:spPr bwMode="auto">
              <a:xfrm>
                <a:off x="1993" y="1865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2" y="0"/>
                    </a:lnTo>
                    <a:lnTo>
                      <a:pt x="3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0" name="Line 1696"/>
              <p:cNvSpPr>
                <a:spLocks noChangeShapeType="1"/>
              </p:cNvSpPr>
              <p:nvPr/>
            </p:nvSpPr>
            <p:spPr bwMode="auto">
              <a:xfrm>
                <a:off x="1996" y="1866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1" name="Freeform 1697"/>
              <p:cNvSpPr>
                <a:spLocks/>
              </p:cNvSpPr>
              <p:nvPr/>
            </p:nvSpPr>
            <p:spPr bwMode="auto">
              <a:xfrm>
                <a:off x="1999" y="1866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2" name="Line 1698"/>
              <p:cNvSpPr>
                <a:spLocks noChangeShapeType="1"/>
              </p:cNvSpPr>
              <p:nvPr/>
            </p:nvSpPr>
            <p:spPr bwMode="auto">
              <a:xfrm>
                <a:off x="2003" y="1866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3" name="Line 1699"/>
              <p:cNvSpPr>
                <a:spLocks noChangeShapeType="1"/>
              </p:cNvSpPr>
              <p:nvPr/>
            </p:nvSpPr>
            <p:spPr bwMode="auto">
              <a:xfrm>
                <a:off x="2006" y="1866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4" name="Freeform 1700"/>
              <p:cNvSpPr>
                <a:spLocks/>
              </p:cNvSpPr>
              <p:nvPr/>
            </p:nvSpPr>
            <p:spPr bwMode="auto">
              <a:xfrm>
                <a:off x="2009" y="1867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5" name="Line 1701"/>
              <p:cNvSpPr>
                <a:spLocks noChangeShapeType="1"/>
              </p:cNvSpPr>
              <p:nvPr/>
            </p:nvSpPr>
            <p:spPr bwMode="auto">
              <a:xfrm>
                <a:off x="2013" y="1867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6" name="Line 1702"/>
              <p:cNvSpPr>
                <a:spLocks noChangeShapeType="1"/>
              </p:cNvSpPr>
              <p:nvPr/>
            </p:nvSpPr>
            <p:spPr bwMode="auto">
              <a:xfrm>
                <a:off x="2016" y="1867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7" name="Freeform 1703"/>
              <p:cNvSpPr>
                <a:spLocks/>
              </p:cNvSpPr>
              <p:nvPr/>
            </p:nvSpPr>
            <p:spPr bwMode="auto">
              <a:xfrm>
                <a:off x="2020" y="1867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8" name="Line 1704"/>
              <p:cNvSpPr>
                <a:spLocks noChangeShapeType="1"/>
              </p:cNvSpPr>
              <p:nvPr/>
            </p:nvSpPr>
            <p:spPr bwMode="auto">
              <a:xfrm>
                <a:off x="2023" y="1868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49" name="Freeform 1705"/>
              <p:cNvSpPr>
                <a:spLocks/>
              </p:cNvSpPr>
              <p:nvPr/>
            </p:nvSpPr>
            <p:spPr bwMode="auto">
              <a:xfrm>
                <a:off x="2026" y="1868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0" name="Line 1706"/>
              <p:cNvSpPr>
                <a:spLocks noChangeShapeType="1"/>
              </p:cNvSpPr>
              <p:nvPr/>
            </p:nvSpPr>
            <p:spPr bwMode="auto">
              <a:xfrm>
                <a:off x="2030" y="1868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1" name="Line 1707"/>
              <p:cNvSpPr>
                <a:spLocks noChangeShapeType="1"/>
              </p:cNvSpPr>
              <p:nvPr/>
            </p:nvSpPr>
            <p:spPr bwMode="auto">
              <a:xfrm>
                <a:off x="2033" y="1868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2" name="Freeform 1708"/>
              <p:cNvSpPr>
                <a:spLocks/>
              </p:cNvSpPr>
              <p:nvPr/>
            </p:nvSpPr>
            <p:spPr bwMode="auto">
              <a:xfrm>
                <a:off x="2036" y="1869"/>
                <a:ext cx="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0"/>
                  </a:cxn>
                  <a:cxn ang="0">
                    <a:pos x="4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lnTo>
                      <a:pt x="2" y="0"/>
                    </a:lnTo>
                    <a:lnTo>
                      <a:pt x="4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3" name="Line 1709"/>
              <p:cNvSpPr>
                <a:spLocks noChangeShapeType="1"/>
              </p:cNvSpPr>
              <p:nvPr/>
            </p:nvSpPr>
            <p:spPr bwMode="auto">
              <a:xfrm>
                <a:off x="2040" y="1869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4" name="Line 1710"/>
              <p:cNvSpPr>
                <a:spLocks noChangeShapeType="1"/>
              </p:cNvSpPr>
              <p:nvPr/>
            </p:nvSpPr>
            <p:spPr bwMode="auto">
              <a:xfrm>
                <a:off x="2043" y="1870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5" name="Freeform 1711"/>
              <p:cNvSpPr>
                <a:spLocks/>
              </p:cNvSpPr>
              <p:nvPr/>
            </p:nvSpPr>
            <p:spPr bwMode="auto">
              <a:xfrm>
                <a:off x="2047" y="1870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0"/>
                    </a:lnTo>
                    <a:lnTo>
                      <a:pt x="3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6" name="Line 1712"/>
              <p:cNvSpPr>
                <a:spLocks noChangeShapeType="1"/>
              </p:cNvSpPr>
              <p:nvPr/>
            </p:nvSpPr>
            <p:spPr bwMode="auto">
              <a:xfrm>
                <a:off x="2050" y="1871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7" name="Line 1713"/>
              <p:cNvSpPr>
                <a:spLocks noChangeShapeType="1"/>
              </p:cNvSpPr>
              <p:nvPr/>
            </p:nvSpPr>
            <p:spPr bwMode="auto">
              <a:xfrm>
                <a:off x="2053" y="1871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8" name="Freeform 1714"/>
              <p:cNvSpPr>
                <a:spLocks/>
              </p:cNvSpPr>
              <p:nvPr/>
            </p:nvSpPr>
            <p:spPr bwMode="auto">
              <a:xfrm>
                <a:off x="2057" y="1872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59" name="Line 1715"/>
              <p:cNvSpPr>
                <a:spLocks noChangeShapeType="1"/>
              </p:cNvSpPr>
              <p:nvPr/>
            </p:nvSpPr>
            <p:spPr bwMode="auto">
              <a:xfrm>
                <a:off x="2060" y="1872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0" name="Line 1716"/>
              <p:cNvSpPr>
                <a:spLocks noChangeShapeType="1"/>
              </p:cNvSpPr>
              <p:nvPr/>
            </p:nvSpPr>
            <p:spPr bwMode="auto">
              <a:xfrm>
                <a:off x="2063" y="1873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1" name="Freeform 1717"/>
              <p:cNvSpPr>
                <a:spLocks/>
              </p:cNvSpPr>
              <p:nvPr/>
            </p:nvSpPr>
            <p:spPr bwMode="auto">
              <a:xfrm>
                <a:off x="2067" y="1874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2" name="Line 1718"/>
              <p:cNvSpPr>
                <a:spLocks noChangeShapeType="1"/>
              </p:cNvSpPr>
              <p:nvPr/>
            </p:nvSpPr>
            <p:spPr bwMode="auto">
              <a:xfrm>
                <a:off x="2070" y="1874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3" name="Line 1719"/>
              <p:cNvSpPr>
                <a:spLocks noChangeShapeType="1"/>
              </p:cNvSpPr>
              <p:nvPr/>
            </p:nvSpPr>
            <p:spPr bwMode="auto">
              <a:xfrm>
                <a:off x="2073" y="1875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4" name="Freeform 1720"/>
              <p:cNvSpPr>
                <a:spLocks/>
              </p:cNvSpPr>
              <p:nvPr/>
            </p:nvSpPr>
            <p:spPr bwMode="auto">
              <a:xfrm>
                <a:off x="2077" y="1876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0"/>
                    </a:lnTo>
                    <a:lnTo>
                      <a:pt x="3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5" name="Line 1721"/>
              <p:cNvSpPr>
                <a:spLocks noChangeShapeType="1"/>
              </p:cNvSpPr>
              <p:nvPr/>
            </p:nvSpPr>
            <p:spPr bwMode="auto">
              <a:xfrm>
                <a:off x="2080" y="1877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6" name="Line 1722"/>
              <p:cNvSpPr>
                <a:spLocks noChangeShapeType="1"/>
              </p:cNvSpPr>
              <p:nvPr/>
            </p:nvSpPr>
            <p:spPr bwMode="auto">
              <a:xfrm>
                <a:off x="2084" y="1878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7" name="Freeform 1723"/>
              <p:cNvSpPr>
                <a:spLocks/>
              </p:cNvSpPr>
              <p:nvPr/>
            </p:nvSpPr>
            <p:spPr bwMode="auto">
              <a:xfrm>
                <a:off x="2087" y="1879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0"/>
                    </a:lnTo>
                    <a:lnTo>
                      <a:pt x="3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8" name="Line 1724"/>
              <p:cNvSpPr>
                <a:spLocks noChangeShapeType="1"/>
              </p:cNvSpPr>
              <p:nvPr/>
            </p:nvSpPr>
            <p:spPr bwMode="auto">
              <a:xfrm>
                <a:off x="2090" y="1880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69" name="Line 1725"/>
              <p:cNvSpPr>
                <a:spLocks noChangeShapeType="1"/>
              </p:cNvSpPr>
              <p:nvPr/>
            </p:nvSpPr>
            <p:spPr bwMode="auto">
              <a:xfrm>
                <a:off x="2094" y="1881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0" name="Freeform 1726"/>
              <p:cNvSpPr>
                <a:spLocks/>
              </p:cNvSpPr>
              <p:nvPr/>
            </p:nvSpPr>
            <p:spPr bwMode="auto">
              <a:xfrm>
                <a:off x="2097" y="1882"/>
                <a:ext cx="3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1"/>
                    </a:lnTo>
                    <a:lnTo>
                      <a:pt x="3" y="2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1" name="Line 1727"/>
              <p:cNvSpPr>
                <a:spLocks noChangeShapeType="1"/>
              </p:cNvSpPr>
              <p:nvPr/>
            </p:nvSpPr>
            <p:spPr bwMode="auto">
              <a:xfrm>
                <a:off x="2100" y="1884"/>
                <a:ext cx="4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2" name="Line 1728"/>
              <p:cNvSpPr>
                <a:spLocks noChangeShapeType="1"/>
              </p:cNvSpPr>
              <p:nvPr/>
            </p:nvSpPr>
            <p:spPr bwMode="auto">
              <a:xfrm>
                <a:off x="2104" y="1885"/>
                <a:ext cx="3" cy="2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3" name="Freeform 1729"/>
              <p:cNvSpPr>
                <a:spLocks/>
              </p:cNvSpPr>
              <p:nvPr/>
            </p:nvSpPr>
            <p:spPr bwMode="auto">
              <a:xfrm>
                <a:off x="2107" y="1887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3" y="1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lnTo>
                      <a:pt x="1" y="0"/>
                    </a:lnTo>
                    <a:lnTo>
                      <a:pt x="3" y="1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4" name="Freeform 1730"/>
              <p:cNvSpPr>
                <a:spLocks/>
              </p:cNvSpPr>
              <p:nvPr/>
            </p:nvSpPr>
            <p:spPr bwMode="auto">
              <a:xfrm>
                <a:off x="2110" y="1888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2" y="1"/>
                    </a:lnTo>
                    <a:lnTo>
                      <a:pt x="4" y="2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5" name="Line 1731"/>
              <p:cNvSpPr>
                <a:spLocks noChangeShapeType="1"/>
              </p:cNvSpPr>
              <p:nvPr/>
            </p:nvSpPr>
            <p:spPr bwMode="auto">
              <a:xfrm>
                <a:off x="2114" y="1890"/>
                <a:ext cx="3" cy="1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6" name="Freeform 1732"/>
              <p:cNvSpPr>
                <a:spLocks/>
              </p:cNvSpPr>
              <p:nvPr/>
            </p:nvSpPr>
            <p:spPr bwMode="auto">
              <a:xfrm>
                <a:off x="2117" y="1891"/>
                <a:ext cx="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4" y="2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1" y="1"/>
                    </a:lnTo>
                    <a:lnTo>
                      <a:pt x="4" y="2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7" name="Line 1733"/>
              <p:cNvSpPr>
                <a:spLocks noChangeShapeType="1"/>
              </p:cNvSpPr>
              <p:nvPr/>
            </p:nvSpPr>
            <p:spPr bwMode="auto">
              <a:xfrm>
                <a:off x="2121" y="1893"/>
                <a:ext cx="3" cy="2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8" name="Line 1734"/>
              <p:cNvSpPr>
                <a:spLocks noChangeShapeType="1"/>
              </p:cNvSpPr>
              <p:nvPr/>
            </p:nvSpPr>
            <p:spPr bwMode="auto">
              <a:xfrm>
                <a:off x="2124" y="1895"/>
                <a:ext cx="3" cy="2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79" name="Freeform 1735"/>
              <p:cNvSpPr>
                <a:spLocks/>
              </p:cNvSpPr>
              <p:nvPr/>
            </p:nvSpPr>
            <p:spPr bwMode="auto">
              <a:xfrm>
                <a:off x="2127" y="1897"/>
                <a:ext cx="4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1" y="2"/>
                    </a:lnTo>
                    <a:lnTo>
                      <a:pt x="4" y="3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0" name="Freeform 1736"/>
              <p:cNvSpPr>
                <a:spLocks/>
              </p:cNvSpPr>
              <p:nvPr/>
            </p:nvSpPr>
            <p:spPr bwMode="auto">
              <a:xfrm>
                <a:off x="2131" y="1900"/>
                <a:ext cx="3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1"/>
                    </a:lnTo>
                    <a:lnTo>
                      <a:pt x="3" y="2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1" name="Freeform 1737"/>
              <p:cNvSpPr>
                <a:spLocks/>
              </p:cNvSpPr>
              <p:nvPr/>
            </p:nvSpPr>
            <p:spPr bwMode="auto">
              <a:xfrm>
                <a:off x="2134" y="1902"/>
                <a:ext cx="3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3" y="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1" y="2"/>
                    </a:lnTo>
                    <a:lnTo>
                      <a:pt x="3" y="3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2" name="Freeform 1738"/>
              <p:cNvSpPr>
                <a:spLocks/>
              </p:cNvSpPr>
              <p:nvPr/>
            </p:nvSpPr>
            <p:spPr bwMode="auto">
              <a:xfrm>
                <a:off x="2137" y="1905"/>
                <a:ext cx="4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2" y="2"/>
                    </a:lnTo>
                    <a:lnTo>
                      <a:pt x="4" y="3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3" name="Freeform 1739"/>
              <p:cNvSpPr>
                <a:spLocks/>
              </p:cNvSpPr>
              <p:nvPr/>
            </p:nvSpPr>
            <p:spPr bwMode="auto">
              <a:xfrm>
                <a:off x="2141" y="1908"/>
                <a:ext cx="3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2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1" y="1"/>
                    </a:lnTo>
                    <a:lnTo>
                      <a:pt x="3" y="2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4" name="Freeform 1740"/>
              <p:cNvSpPr>
                <a:spLocks/>
              </p:cNvSpPr>
              <p:nvPr/>
            </p:nvSpPr>
            <p:spPr bwMode="auto">
              <a:xfrm>
                <a:off x="2144" y="1910"/>
                <a:ext cx="3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1" y="2"/>
                    </a:lnTo>
                    <a:lnTo>
                      <a:pt x="3" y="4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5" name="Freeform 1741"/>
              <p:cNvSpPr>
                <a:spLocks/>
              </p:cNvSpPr>
              <p:nvPr/>
            </p:nvSpPr>
            <p:spPr bwMode="auto">
              <a:xfrm>
                <a:off x="2147" y="1914"/>
                <a:ext cx="4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4" y="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lnTo>
                      <a:pt x="2" y="1"/>
                    </a:lnTo>
                    <a:lnTo>
                      <a:pt x="4" y="3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6" name="Line 1742"/>
              <p:cNvSpPr>
                <a:spLocks noChangeShapeType="1"/>
              </p:cNvSpPr>
              <p:nvPr/>
            </p:nvSpPr>
            <p:spPr bwMode="auto">
              <a:xfrm>
                <a:off x="2151" y="1917"/>
                <a:ext cx="3" cy="4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7" name="Line 1743"/>
              <p:cNvSpPr>
                <a:spLocks noChangeShapeType="1"/>
              </p:cNvSpPr>
              <p:nvPr/>
            </p:nvSpPr>
            <p:spPr bwMode="auto">
              <a:xfrm>
                <a:off x="2154" y="1921"/>
                <a:ext cx="3" cy="3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8" name="Freeform 1744"/>
              <p:cNvSpPr>
                <a:spLocks/>
              </p:cNvSpPr>
              <p:nvPr/>
            </p:nvSpPr>
            <p:spPr bwMode="auto">
              <a:xfrm>
                <a:off x="2157" y="1924"/>
                <a:ext cx="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89" name="Line 1745"/>
              <p:cNvSpPr>
                <a:spLocks noChangeShapeType="1"/>
              </p:cNvSpPr>
              <p:nvPr/>
            </p:nvSpPr>
            <p:spPr bwMode="auto">
              <a:xfrm>
                <a:off x="2161" y="1928"/>
                <a:ext cx="3" cy="5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0" name="Freeform 1746"/>
              <p:cNvSpPr>
                <a:spLocks/>
              </p:cNvSpPr>
              <p:nvPr/>
            </p:nvSpPr>
            <p:spPr bwMode="auto">
              <a:xfrm>
                <a:off x="2164" y="1933"/>
                <a:ext cx="3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1" y="2"/>
                    </a:lnTo>
                    <a:lnTo>
                      <a:pt x="3" y="4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1" name="Freeform 1747"/>
              <p:cNvSpPr>
                <a:spLocks/>
              </p:cNvSpPr>
              <p:nvPr/>
            </p:nvSpPr>
            <p:spPr bwMode="auto">
              <a:xfrm>
                <a:off x="2167" y="1937"/>
                <a:ext cx="4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3"/>
                  </a:cxn>
                  <a:cxn ang="0">
                    <a:pos x="4" y="6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2" y="3"/>
                    </a:lnTo>
                    <a:lnTo>
                      <a:pt x="4" y="6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2" name="Line 1748"/>
              <p:cNvSpPr>
                <a:spLocks noChangeShapeType="1"/>
              </p:cNvSpPr>
              <p:nvPr/>
            </p:nvSpPr>
            <p:spPr bwMode="auto">
              <a:xfrm>
                <a:off x="2171" y="1943"/>
                <a:ext cx="3" cy="5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3" name="Line 1749"/>
              <p:cNvSpPr>
                <a:spLocks noChangeShapeType="1"/>
              </p:cNvSpPr>
              <p:nvPr/>
            </p:nvSpPr>
            <p:spPr bwMode="auto">
              <a:xfrm>
                <a:off x="2174" y="1948"/>
                <a:ext cx="3" cy="6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4" name="Freeform 1750"/>
              <p:cNvSpPr>
                <a:spLocks/>
              </p:cNvSpPr>
              <p:nvPr/>
            </p:nvSpPr>
            <p:spPr bwMode="auto">
              <a:xfrm>
                <a:off x="2177" y="1954"/>
                <a:ext cx="4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3"/>
                  </a:cxn>
                  <a:cxn ang="0">
                    <a:pos x="4" y="6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2" y="3"/>
                    </a:lnTo>
                    <a:lnTo>
                      <a:pt x="4" y="6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5" name="Freeform 1751"/>
              <p:cNvSpPr>
                <a:spLocks/>
              </p:cNvSpPr>
              <p:nvPr/>
            </p:nvSpPr>
            <p:spPr bwMode="auto">
              <a:xfrm>
                <a:off x="2181" y="1960"/>
                <a:ext cx="3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"/>
                  </a:cxn>
                  <a:cxn ang="0">
                    <a:pos x="3" y="7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1" y="3"/>
                    </a:lnTo>
                    <a:lnTo>
                      <a:pt x="3" y="7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6" name="Freeform 1752"/>
              <p:cNvSpPr>
                <a:spLocks/>
              </p:cNvSpPr>
              <p:nvPr/>
            </p:nvSpPr>
            <p:spPr bwMode="auto">
              <a:xfrm>
                <a:off x="2184" y="1967"/>
                <a:ext cx="3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3"/>
                  </a:cxn>
                  <a:cxn ang="0">
                    <a:pos x="3" y="7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2" y="3"/>
                    </a:lnTo>
                    <a:lnTo>
                      <a:pt x="3" y="7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7" name="Freeform 1753"/>
              <p:cNvSpPr>
                <a:spLocks/>
              </p:cNvSpPr>
              <p:nvPr/>
            </p:nvSpPr>
            <p:spPr bwMode="auto">
              <a:xfrm>
                <a:off x="2187" y="1974"/>
                <a:ext cx="4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4"/>
                  </a:cxn>
                  <a:cxn ang="0">
                    <a:pos x="4" y="8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2" y="4"/>
                    </a:lnTo>
                    <a:lnTo>
                      <a:pt x="4" y="8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8" name="Line 1754"/>
              <p:cNvSpPr>
                <a:spLocks noChangeShapeType="1"/>
              </p:cNvSpPr>
              <p:nvPr/>
            </p:nvSpPr>
            <p:spPr bwMode="auto">
              <a:xfrm>
                <a:off x="2191" y="1982"/>
                <a:ext cx="3" cy="9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099" name="Line 1755"/>
              <p:cNvSpPr>
                <a:spLocks noChangeShapeType="1"/>
              </p:cNvSpPr>
              <p:nvPr/>
            </p:nvSpPr>
            <p:spPr bwMode="auto">
              <a:xfrm>
                <a:off x="2194" y="1991"/>
                <a:ext cx="3" cy="10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0" name="Freeform 1756"/>
              <p:cNvSpPr>
                <a:spLocks/>
              </p:cNvSpPr>
              <p:nvPr/>
            </p:nvSpPr>
            <p:spPr bwMode="auto">
              <a:xfrm>
                <a:off x="2197" y="2001"/>
                <a:ext cx="4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4" y="10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2" y="5"/>
                    </a:lnTo>
                    <a:lnTo>
                      <a:pt x="4" y="1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1" name="Line 1757"/>
              <p:cNvSpPr>
                <a:spLocks noChangeShapeType="1"/>
              </p:cNvSpPr>
              <p:nvPr/>
            </p:nvSpPr>
            <p:spPr bwMode="auto">
              <a:xfrm>
                <a:off x="2201" y="2011"/>
                <a:ext cx="3" cy="12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2" name="Line 1758"/>
              <p:cNvSpPr>
                <a:spLocks noChangeShapeType="1"/>
              </p:cNvSpPr>
              <p:nvPr/>
            </p:nvSpPr>
            <p:spPr bwMode="auto">
              <a:xfrm>
                <a:off x="2204" y="2023"/>
                <a:ext cx="3" cy="13"/>
              </a:xfrm>
              <a:prstGeom prst="line">
                <a:avLst/>
              </a:pr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3" name="Freeform 1759"/>
              <p:cNvSpPr>
                <a:spLocks/>
              </p:cNvSpPr>
              <p:nvPr/>
            </p:nvSpPr>
            <p:spPr bwMode="auto">
              <a:xfrm>
                <a:off x="2207" y="2036"/>
                <a:ext cx="4" cy="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6"/>
                  </a:cxn>
                  <a:cxn ang="0">
                    <a:pos x="4" y="13"/>
                  </a:cxn>
                </a:cxnLst>
                <a:rect l="0" t="0" r="r" b="b"/>
                <a:pathLst>
                  <a:path w="4" h="13">
                    <a:moveTo>
                      <a:pt x="0" y="0"/>
                    </a:moveTo>
                    <a:lnTo>
                      <a:pt x="2" y="6"/>
                    </a:lnTo>
                    <a:lnTo>
                      <a:pt x="4" y="13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4" name="Freeform 1760"/>
              <p:cNvSpPr>
                <a:spLocks/>
              </p:cNvSpPr>
              <p:nvPr/>
            </p:nvSpPr>
            <p:spPr bwMode="auto">
              <a:xfrm>
                <a:off x="2211" y="2049"/>
                <a:ext cx="3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8"/>
                  </a:cxn>
                  <a:cxn ang="0">
                    <a:pos x="3" y="16"/>
                  </a:cxn>
                </a:cxnLst>
                <a:rect l="0" t="0" r="r" b="b"/>
                <a:pathLst>
                  <a:path w="3" h="16">
                    <a:moveTo>
                      <a:pt x="0" y="0"/>
                    </a:moveTo>
                    <a:lnTo>
                      <a:pt x="2" y="8"/>
                    </a:lnTo>
                    <a:lnTo>
                      <a:pt x="3" y="16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5" name="Freeform 1761"/>
              <p:cNvSpPr>
                <a:spLocks/>
              </p:cNvSpPr>
              <p:nvPr/>
            </p:nvSpPr>
            <p:spPr bwMode="auto">
              <a:xfrm>
                <a:off x="2214" y="2065"/>
                <a:ext cx="3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8"/>
                  </a:cxn>
                  <a:cxn ang="0">
                    <a:pos x="3" y="17"/>
                  </a:cxn>
                </a:cxnLst>
                <a:rect l="0" t="0" r="r" b="b"/>
                <a:pathLst>
                  <a:path w="3" h="17">
                    <a:moveTo>
                      <a:pt x="0" y="0"/>
                    </a:moveTo>
                    <a:lnTo>
                      <a:pt x="2" y="8"/>
                    </a:lnTo>
                    <a:lnTo>
                      <a:pt x="3" y="17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6" name="Freeform 1762"/>
              <p:cNvSpPr>
                <a:spLocks/>
              </p:cNvSpPr>
              <p:nvPr/>
            </p:nvSpPr>
            <p:spPr bwMode="auto">
              <a:xfrm>
                <a:off x="2217" y="2082"/>
                <a:ext cx="4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0"/>
                  </a:cxn>
                  <a:cxn ang="0">
                    <a:pos x="4" y="20"/>
                  </a:cxn>
                </a:cxnLst>
                <a:rect l="0" t="0" r="r" b="b"/>
                <a:pathLst>
                  <a:path w="4" h="20">
                    <a:moveTo>
                      <a:pt x="0" y="0"/>
                    </a:moveTo>
                    <a:lnTo>
                      <a:pt x="2" y="10"/>
                    </a:lnTo>
                    <a:lnTo>
                      <a:pt x="4" y="20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7" name="Freeform 1763"/>
              <p:cNvSpPr>
                <a:spLocks/>
              </p:cNvSpPr>
              <p:nvPr/>
            </p:nvSpPr>
            <p:spPr bwMode="auto">
              <a:xfrm>
                <a:off x="2221" y="2102"/>
                <a:ext cx="3" cy="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6"/>
                  </a:cxn>
                  <a:cxn ang="0">
                    <a:pos x="2" y="12"/>
                  </a:cxn>
                  <a:cxn ang="0">
                    <a:pos x="3" y="25"/>
                  </a:cxn>
                </a:cxnLst>
                <a:rect l="0" t="0" r="r" b="b"/>
                <a:pathLst>
                  <a:path w="3" h="25">
                    <a:moveTo>
                      <a:pt x="0" y="0"/>
                    </a:moveTo>
                    <a:lnTo>
                      <a:pt x="1" y="6"/>
                    </a:lnTo>
                    <a:lnTo>
                      <a:pt x="2" y="12"/>
                    </a:lnTo>
                    <a:lnTo>
                      <a:pt x="3" y="25"/>
                    </a:lnTo>
                  </a:path>
                </a:pathLst>
              </a:custGeom>
              <a:noFill/>
              <a:ln w="8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108" name="Rectangle 1764"/>
              <p:cNvSpPr>
                <a:spLocks noChangeArrowheads="1"/>
              </p:cNvSpPr>
              <p:nvPr/>
            </p:nvSpPr>
            <p:spPr bwMode="auto">
              <a:xfrm>
                <a:off x="273" y="3212"/>
                <a:ext cx="48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09" name="Rectangle 1765"/>
              <p:cNvSpPr>
                <a:spLocks noChangeArrowheads="1"/>
              </p:cNvSpPr>
              <p:nvPr/>
            </p:nvSpPr>
            <p:spPr bwMode="auto">
              <a:xfrm>
                <a:off x="203" y="3055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100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0" name="Rectangle 1766"/>
              <p:cNvSpPr>
                <a:spLocks noChangeArrowheads="1"/>
              </p:cNvSpPr>
              <p:nvPr/>
            </p:nvSpPr>
            <p:spPr bwMode="auto">
              <a:xfrm>
                <a:off x="203" y="2899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200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1" name="Rectangle 1767"/>
              <p:cNvSpPr>
                <a:spLocks noChangeArrowheads="1"/>
              </p:cNvSpPr>
              <p:nvPr/>
            </p:nvSpPr>
            <p:spPr bwMode="auto">
              <a:xfrm>
                <a:off x="203" y="2743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300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2" name="Rectangle 1768"/>
              <p:cNvSpPr>
                <a:spLocks noChangeArrowheads="1"/>
              </p:cNvSpPr>
              <p:nvPr/>
            </p:nvSpPr>
            <p:spPr bwMode="auto">
              <a:xfrm>
                <a:off x="203" y="2587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400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3" name="Rectangle 1769"/>
              <p:cNvSpPr>
                <a:spLocks noChangeArrowheads="1"/>
              </p:cNvSpPr>
              <p:nvPr/>
            </p:nvSpPr>
            <p:spPr bwMode="auto">
              <a:xfrm>
                <a:off x="203" y="2431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500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4" name="Rectangle 1770"/>
              <p:cNvSpPr>
                <a:spLocks noChangeArrowheads="1"/>
              </p:cNvSpPr>
              <p:nvPr/>
            </p:nvSpPr>
            <p:spPr bwMode="auto">
              <a:xfrm>
                <a:off x="203" y="2275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600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5" name="Rectangle 1771"/>
              <p:cNvSpPr>
                <a:spLocks noChangeArrowheads="1"/>
              </p:cNvSpPr>
              <p:nvPr/>
            </p:nvSpPr>
            <p:spPr bwMode="auto">
              <a:xfrm>
                <a:off x="203" y="2118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700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6" name="Rectangle 1772"/>
              <p:cNvSpPr>
                <a:spLocks noChangeArrowheads="1"/>
              </p:cNvSpPr>
              <p:nvPr/>
            </p:nvSpPr>
            <p:spPr bwMode="auto">
              <a:xfrm>
                <a:off x="203" y="1963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800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7" name="Rectangle 1773"/>
              <p:cNvSpPr>
                <a:spLocks noChangeArrowheads="1"/>
              </p:cNvSpPr>
              <p:nvPr/>
            </p:nvSpPr>
            <p:spPr bwMode="auto">
              <a:xfrm>
                <a:off x="203" y="1806"/>
                <a:ext cx="145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900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8" name="Rectangle 1774"/>
              <p:cNvSpPr>
                <a:spLocks noChangeArrowheads="1"/>
              </p:cNvSpPr>
              <p:nvPr/>
            </p:nvSpPr>
            <p:spPr bwMode="auto">
              <a:xfrm>
                <a:off x="167" y="1650"/>
                <a:ext cx="19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1000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19" name="Rectangle 1775"/>
              <p:cNvSpPr>
                <a:spLocks noChangeArrowheads="1"/>
              </p:cNvSpPr>
              <p:nvPr/>
            </p:nvSpPr>
            <p:spPr bwMode="auto">
              <a:xfrm>
                <a:off x="344" y="3311"/>
                <a:ext cx="48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0" name="Rectangle 1776"/>
              <p:cNvSpPr>
                <a:spLocks noChangeArrowheads="1"/>
              </p:cNvSpPr>
              <p:nvPr/>
            </p:nvSpPr>
            <p:spPr bwMode="auto">
              <a:xfrm>
                <a:off x="548" y="3311"/>
                <a:ext cx="170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0.05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1" name="Rectangle 1777"/>
              <p:cNvSpPr>
                <a:spLocks noChangeArrowheads="1"/>
              </p:cNvSpPr>
              <p:nvPr/>
            </p:nvSpPr>
            <p:spPr bwMode="auto">
              <a:xfrm>
                <a:off x="815" y="3311"/>
                <a:ext cx="121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0.1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2" name="Rectangle 1778"/>
              <p:cNvSpPr>
                <a:spLocks noChangeArrowheads="1"/>
              </p:cNvSpPr>
              <p:nvPr/>
            </p:nvSpPr>
            <p:spPr bwMode="auto">
              <a:xfrm>
                <a:off x="1047" y="3311"/>
                <a:ext cx="170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0.15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3" name="Rectangle 1779"/>
              <p:cNvSpPr>
                <a:spLocks noChangeArrowheads="1"/>
              </p:cNvSpPr>
              <p:nvPr/>
            </p:nvSpPr>
            <p:spPr bwMode="auto">
              <a:xfrm>
                <a:off x="1314" y="3311"/>
                <a:ext cx="121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0.2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4" name="Rectangle 1780"/>
              <p:cNvSpPr>
                <a:spLocks noChangeArrowheads="1"/>
              </p:cNvSpPr>
              <p:nvPr/>
            </p:nvSpPr>
            <p:spPr bwMode="auto">
              <a:xfrm>
                <a:off x="1545" y="3311"/>
                <a:ext cx="170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0.25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5" name="Rectangle 1781"/>
              <p:cNvSpPr>
                <a:spLocks noChangeArrowheads="1"/>
              </p:cNvSpPr>
              <p:nvPr/>
            </p:nvSpPr>
            <p:spPr bwMode="auto">
              <a:xfrm>
                <a:off x="1812" y="3311"/>
                <a:ext cx="121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0.3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6" name="Rectangle 1782"/>
              <p:cNvSpPr>
                <a:spLocks noChangeArrowheads="1"/>
              </p:cNvSpPr>
              <p:nvPr/>
            </p:nvSpPr>
            <p:spPr bwMode="auto">
              <a:xfrm>
                <a:off x="2043" y="3311"/>
                <a:ext cx="170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0.35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7" name="Rectangle 1783"/>
              <p:cNvSpPr>
                <a:spLocks noChangeArrowheads="1"/>
              </p:cNvSpPr>
              <p:nvPr/>
            </p:nvSpPr>
            <p:spPr bwMode="auto">
              <a:xfrm>
                <a:off x="2310" y="3311"/>
                <a:ext cx="121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0.4</a:t>
                </a:r>
                <a:endPara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8" name="Rectangle 1784"/>
              <p:cNvSpPr>
                <a:spLocks noChangeArrowheads="1"/>
              </p:cNvSpPr>
              <p:nvPr/>
            </p:nvSpPr>
            <p:spPr bwMode="auto">
              <a:xfrm>
                <a:off x="912" y="3552"/>
                <a:ext cx="954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Engineering strain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29" name="Rectangle 1785"/>
              <p:cNvSpPr>
                <a:spLocks noChangeArrowheads="1"/>
              </p:cNvSpPr>
              <p:nvPr/>
            </p:nvSpPr>
            <p:spPr bwMode="auto">
              <a:xfrm rot="16200000">
                <a:off x="-746" y="2338"/>
                <a:ext cx="1263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Engineering stress, </a:t>
                </a:r>
                <a:r>
                  <a:rPr kumimoji="0" lang="en-US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MPa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33" name="Rectangle 1789"/>
              <p:cNvSpPr>
                <a:spLocks noChangeArrowheads="1"/>
              </p:cNvSpPr>
              <p:nvPr/>
            </p:nvSpPr>
            <p:spPr bwMode="auto">
              <a:xfrm>
                <a:off x="1788" y="2231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34" name="Rectangle 1790"/>
              <p:cNvSpPr>
                <a:spLocks noChangeArrowheads="1"/>
              </p:cNvSpPr>
              <p:nvPr/>
            </p:nvSpPr>
            <p:spPr bwMode="auto">
              <a:xfrm>
                <a:off x="1835" y="2231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40" name="Rectangle 1796"/>
              <p:cNvSpPr>
                <a:spLocks noChangeArrowheads="1"/>
              </p:cNvSpPr>
              <p:nvPr/>
            </p:nvSpPr>
            <p:spPr bwMode="auto">
              <a:xfrm>
                <a:off x="1835" y="2325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50" name="Rectangle 1806"/>
              <p:cNvSpPr>
                <a:spLocks noChangeArrowheads="1"/>
              </p:cNvSpPr>
              <p:nvPr/>
            </p:nvSpPr>
            <p:spPr bwMode="auto">
              <a:xfrm>
                <a:off x="1604" y="2872"/>
                <a:ext cx="27" cy="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51" name="Rectangle 1807"/>
              <p:cNvSpPr>
                <a:spLocks noChangeArrowheads="1"/>
              </p:cNvSpPr>
              <p:nvPr/>
            </p:nvSpPr>
            <p:spPr bwMode="auto">
              <a:xfrm>
                <a:off x="1604" y="2872"/>
                <a:ext cx="27" cy="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53" name="Rectangle 1809"/>
              <p:cNvSpPr>
                <a:spLocks noChangeArrowheads="1"/>
              </p:cNvSpPr>
              <p:nvPr/>
            </p:nvSpPr>
            <p:spPr bwMode="auto">
              <a:xfrm>
                <a:off x="1115" y="2646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59" name="Rectangle 1815"/>
              <p:cNvSpPr>
                <a:spLocks noChangeArrowheads="1"/>
              </p:cNvSpPr>
              <p:nvPr/>
            </p:nvSpPr>
            <p:spPr bwMode="auto">
              <a:xfrm>
                <a:off x="1020" y="2872"/>
                <a:ext cx="27" cy="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60" name="Rectangle 1816"/>
              <p:cNvSpPr>
                <a:spLocks noChangeArrowheads="1"/>
              </p:cNvSpPr>
              <p:nvPr/>
            </p:nvSpPr>
            <p:spPr bwMode="auto">
              <a:xfrm>
                <a:off x="1020" y="2872"/>
                <a:ext cx="27" cy="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9161" name="Rectangle 1817"/>
              <p:cNvSpPr>
                <a:spLocks noChangeArrowheads="1"/>
              </p:cNvSpPr>
              <p:nvPr/>
            </p:nvSpPr>
            <p:spPr bwMode="auto">
              <a:xfrm>
                <a:off x="432" y="1728"/>
                <a:ext cx="1386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strain rate = 2.5*10</a:t>
                </a:r>
                <a:r>
                  <a:rPr kumimoji="0" lang="en-US" b="0" i="0" u="none" strike="noStrike" cap="none" normalizeH="0" baseline="3000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-4</a:t>
                </a:r>
                <a:r>
                  <a:rPr kumimoji="0" lang="en-US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 s</a:t>
                </a:r>
                <a:r>
                  <a:rPr kumimoji="0" lang="en-US" b="0" i="0" u="none" strike="noStrike" cap="none" normalizeH="0" baseline="3000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-1</a:t>
                </a:r>
                <a:endParaRPr kumimoji="0" lang="en-US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grpSp>
          <p:nvGrpSpPr>
            <p:cNvPr id="17" name="Group 1828"/>
            <p:cNvGrpSpPr/>
            <p:nvPr/>
          </p:nvGrpSpPr>
          <p:grpSpPr>
            <a:xfrm>
              <a:off x="1630180" y="3987225"/>
              <a:ext cx="2332220" cy="584775"/>
              <a:chOff x="6811780" y="2590800"/>
              <a:chExt cx="2332220" cy="584775"/>
            </a:xfrm>
          </p:grpSpPr>
          <p:sp>
            <p:nvSpPr>
              <p:cNvPr id="1825" name="TextBox 1824"/>
              <p:cNvSpPr txBox="1"/>
              <p:nvPr/>
            </p:nvSpPr>
            <p:spPr>
              <a:xfrm>
                <a:off x="7620000" y="2590800"/>
                <a:ext cx="15240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750</a:t>
                </a:r>
                <a:r>
                  <a:rPr lang="en-US" sz="1600" baseline="30000" dirty="0" smtClean="0"/>
                  <a:t>o</a:t>
                </a:r>
                <a:r>
                  <a:rPr lang="en-US" sz="1600" dirty="0" smtClean="0"/>
                  <a:t>C-30min</a:t>
                </a:r>
              </a:p>
              <a:p>
                <a:r>
                  <a:rPr lang="en-US" sz="1600" dirty="0" smtClean="0"/>
                  <a:t>800</a:t>
                </a:r>
                <a:r>
                  <a:rPr lang="en-US" sz="1600" baseline="30000" dirty="0" smtClean="0"/>
                  <a:t>o</a:t>
                </a:r>
                <a:r>
                  <a:rPr lang="en-US" sz="1600" dirty="0" smtClean="0"/>
                  <a:t>C-30min</a:t>
                </a:r>
                <a:endParaRPr lang="en-US" sz="1600" dirty="0"/>
              </a:p>
            </p:txBody>
          </p:sp>
          <p:cxnSp>
            <p:nvCxnSpPr>
              <p:cNvPr id="1827" name="Straight Connector 1826"/>
              <p:cNvCxnSpPr/>
              <p:nvPr/>
            </p:nvCxnSpPr>
            <p:spPr>
              <a:xfrm>
                <a:off x="6811780" y="2774430"/>
                <a:ext cx="76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8" name="Straight Connector 1827"/>
              <p:cNvCxnSpPr/>
              <p:nvPr/>
            </p:nvCxnSpPr>
            <p:spPr>
              <a:xfrm>
                <a:off x="6813030" y="3001780"/>
                <a:ext cx="762000" cy="0"/>
              </a:xfrm>
              <a:prstGeom prst="line">
                <a:avLst/>
              </a:prstGeom>
              <a:ln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7010400" cy="434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76"/>
          <p:cNvSpPr>
            <a:spLocks noChangeArrowheads="1"/>
          </p:cNvSpPr>
          <p:nvPr/>
        </p:nvSpPr>
        <p:spPr bwMode="auto">
          <a:xfrm>
            <a:off x="4876800" y="3227387"/>
            <a:ext cx="2247900" cy="20145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>
                <a:solidFill>
                  <a:srgbClr val="FF3300"/>
                </a:solidFill>
                <a:latin typeface="Calibri" pitchFamily="34" charset="0"/>
              </a:rPr>
              <a:t>The FLD presented in the graph shows better forming properties compared to DP600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3810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latin typeface="Calibri" pitchFamily="34" charset="0"/>
              </a:rPr>
              <a:t>Forming limit diagram (FLD) has been determined from the annealed specimens along the rolling direction.</a:t>
            </a:r>
            <a:endParaRPr lang="en-US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4216113" y="3879850"/>
            <a:ext cx="3327687" cy="2901950"/>
            <a:chOff x="5792788" y="3879850"/>
            <a:chExt cx="3327687" cy="2901950"/>
          </a:xfrm>
        </p:grpSpPr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5792788" y="3879850"/>
            <a:ext cx="3271837" cy="2901950"/>
          </p:xfrm>
          <a:graphic>
            <a:graphicData uri="http://schemas.openxmlformats.org/presentationml/2006/ole">
              <p:oleObj spid="_x0000_s49154" name="Graph" r:id="rId4" imgW="4023360" imgH="3108960" progId="">
                <p:embed/>
              </p:oleObj>
            </a:graphicData>
          </a:graphic>
        </p:graphicFrame>
        <p:graphicFrame>
          <p:nvGraphicFramePr>
            <p:cNvPr id="2051" name="Object 3"/>
            <p:cNvGraphicFramePr>
              <a:graphicFrameLocks noChangeAspect="1"/>
            </p:cNvGraphicFramePr>
            <p:nvPr/>
          </p:nvGraphicFramePr>
          <p:xfrm>
            <a:off x="6878896" y="3912570"/>
            <a:ext cx="1890713" cy="933450"/>
          </p:xfrm>
          <a:graphic>
            <a:graphicData uri="http://schemas.openxmlformats.org/presentationml/2006/ole">
              <p:oleObj spid="_x0000_s49155" name="Graph" r:id="rId5" imgW="4023360" imgH="3108960" progId="">
                <p:embed/>
              </p:oleObj>
            </a:graphicData>
          </a:graphic>
        </p:graphicFrame>
        <p:cxnSp>
          <p:nvCxnSpPr>
            <p:cNvPr id="9" name="Straight Arrow Connector 8"/>
            <p:cNvCxnSpPr/>
            <p:nvPr/>
          </p:nvCxnSpPr>
          <p:spPr>
            <a:xfrm flipH="1">
              <a:off x="6766924" y="4693816"/>
              <a:ext cx="397364" cy="738742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6444208" y="5485904"/>
              <a:ext cx="504056" cy="288032"/>
            </a:xfrm>
            <a:prstGeom prst="ellipse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ln>
                  <a:solidFill>
                    <a:srgbClr val="0000FF"/>
                  </a:solidFill>
                </a:ln>
                <a:noFill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616826" y="4928502"/>
              <a:ext cx="150364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 smtClean="0">
                  <a:solidFill>
                    <a:srgbClr val="0000FF"/>
                  </a:solidFill>
                </a:rPr>
                <a:t>Drawing strain:1.4</a:t>
              </a:r>
              <a:endParaRPr lang="en-IN" sz="1300" b="1" dirty="0">
                <a:solidFill>
                  <a:srgbClr val="0000FF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192281" y="5711259"/>
              <a:ext cx="184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0000FF"/>
                  </a:solidFill>
                </a:rPr>
                <a:t>&lt; 5 wt% cementite</a:t>
              </a:r>
              <a:endParaRPr lang="en-IN" sz="1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0" y="1066800"/>
            <a:ext cx="8915400" cy="4438710"/>
            <a:chOff x="0" y="1066800"/>
            <a:chExt cx="8915400" cy="4438710"/>
          </a:xfrm>
        </p:grpSpPr>
        <p:sp>
          <p:nvSpPr>
            <p:cNvPr id="63" name="Rectangle 62"/>
            <p:cNvSpPr/>
            <p:nvPr/>
          </p:nvSpPr>
          <p:spPr>
            <a:xfrm>
              <a:off x="6324600" y="1143000"/>
              <a:ext cx="2590800" cy="25146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304800" y="5105400"/>
              <a:ext cx="388843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00FF"/>
                  </a:solidFill>
                  <a:latin typeface="Century Gothic" pitchFamily="34" charset="0"/>
                </a:rPr>
                <a:t>Quantitative X-ray diffraction  </a:t>
              </a:r>
              <a:endParaRPr lang="en-US" sz="2000" dirty="0">
                <a:solidFill>
                  <a:srgbClr val="0000FF"/>
                </a:solidFill>
                <a:latin typeface="Century Gothic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24600" y="1143000"/>
              <a:ext cx="25908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Equilibrium weight fraction of cementite in </a:t>
              </a:r>
              <a:r>
                <a:rPr lang="en-US" sz="1600" dirty="0" err="1" smtClean="0">
                  <a:latin typeface="Arial" pitchFamily="34" charset="0"/>
                  <a:cs typeface="Arial" pitchFamily="34" charset="0"/>
                </a:rPr>
                <a:t>pearlite</a:t>
              </a:r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: 12wt%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Quantitative XRD shows &lt; 5wt% cementite at strain 1.4;</a:t>
              </a:r>
            </a:p>
            <a:p>
              <a:r>
                <a:rPr lang="en-US" sz="1600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Conclusion: more than 50% cementite got dissolved</a:t>
              </a:r>
              <a:endParaRPr lang="en-IN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0" y="1066800"/>
              <a:ext cx="6444144" cy="2630779"/>
              <a:chOff x="32856" y="950621"/>
              <a:chExt cx="5305879" cy="2097379"/>
            </a:xfrm>
          </p:grpSpPr>
          <p:grpSp>
            <p:nvGrpSpPr>
              <p:cNvPr id="2" name="Group 6"/>
              <p:cNvGrpSpPr>
                <a:grpSpLocks/>
              </p:cNvGrpSpPr>
              <p:nvPr/>
            </p:nvGrpSpPr>
            <p:grpSpPr bwMode="auto">
              <a:xfrm>
                <a:off x="176872" y="1307837"/>
                <a:ext cx="1656184" cy="1368152"/>
                <a:chOff x="0" y="-6"/>
                <a:chExt cx="1847" cy="1368"/>
              </a:xfrm>
            </p:grpSpPr>
            <p:pic>
              <p:nvPicPr>
                <p:cNvPr id="2055" name="Picture 7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0" y="-6"/>
                  <a:ext cx="1783" cy="1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56" name="Rectangle 8"/>
                <p:cNvSpPr>
                  <a:spLocks noChangeArrowheads="1"/>
                </p:cNvSpPr>
                <p:nvPr/>
              </p:nvSpPr>
              <p:spPr bwMode="auto">
                <a:xfrm>
                  <a:off x="1788" y="1086"/>
                  <a:ext cx="59" cy="2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IN" sz="7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 </a:t>
                  </a: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pic>
            <p:nvPicPr>
              <p:cNvPr id="2057" name="Picture 9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842387" y="1274888"/>
                <a:ext cx="1665515" cy="13570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" name="TextBox 24"/>
              <p:cNvSpPr txBox="1"/>
              <p:nvPr/>
            </p:nvSpPr>
            <p:spPr>
              <a:xfrm>
                <a:off x="32856" y="953261"/>
                <a:ext cx="23042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C00000"/>
                    </a:solidFill>
                  </a:rPr>
                  <a:t>Drawing strain:0.12</a:t>
                </a:r>
                <a:endParaRPr lang="en-IN" sz="1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823725" y="953261"/>
                <a:ext cx="17375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C00000"/>
                    </a:solidFill>
                  </a:rPr>
                  <a:t>Drawing strain:1.4</a:t>
                </a:r>
                <a:endParaRPr lang="en-IN" sz="1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181126" y="1291815"/>
                <a:ext cx="488033" cy="1296144"/>
              </a:xfrm>
              <a:prstGeom prst="ellipse">
                <a:avLst/>
              </a:prstGeom>
              <a:no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28" name="Picture 2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561248" y="1289175"/>
                <a:ext cx="1584176" cy="13681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9" name="TextBox 28"/>
              <p:cNvSpPr txBox="1"/>
              <p:nvPr/>
            </p:nvSpPr>
            <p:spPr>
              <a:xfrm>
                <a:off x="3489240" y="950621"/>
                <a:ext cx="17375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C00000"/>
                    </a:solidFill>
                  </a:rPr>
                  <a:t>Drawing strain:1.4</a:t>
                </a:r>
                <a:endParaRPr lang="en-IN" sz="1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0" name="Text Box 31"/>
              <p:cNvSpPr txBox="1">
                <a:spLocks noChangeArrowheads="1"/>
              </p:cNvSpPr>
              <p:nvPr/>
            </p:nvSpPr>
            <p:spPr bwMode="auto">
              <a:xfrm>
                <a:off x="3523924" y="1263822"/>
                <a:ext cx="1658824" cy="7694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100" dirty="0">
                    <a:solidFill>
                      <a:schemeClr val="bg1"/>
                    </a:solidFill>
                    <a:latin typeface="Comic Sans MS" pitchFamily="66" charset="0"/>
                  </a:rPr>
                  <a:t>Fragmented cementite </a:t>
                </a:r>
                <a:endParaRPr lang="en-US" sz="1100" dirty="0" smtClean="0">
                  <a:solidFill>
                    <a:schemeClr val="bg1"/>
                  </a:solidFill>
                  <a:latin typeface="Comic Sans MS" pitchFamily="66" charset="0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sz="1100" dirty="0">
                    <a:solidFill>
                      <a:schemeClr val="bg1"/>
                    </a:solidFill>
                    <a:latin typeface="Comic Sans MS" pitchFamily="66" charset="0"/>
                  </a:rPr>
                  <a:t>l</a:t>
                </a:r>
                <a:r>
                  <a:rPr lang="en-US" sz="1100" dirty="0" smtClean="0">
                    <a:solidFill>
                      <a:schemeClr val="bg1"/>
                    </a:solidFill>
                    <a:latin typeface="Comic Sans MS" pitchFamily="66" charset="0"/>
                  </a:rPr>
                  <a:t>amella and </a:t>
                </a:r>
                <a:r>
                  <a:rPr lang="en-US" sz="1100" dirty="0">
                    <a:solidFill>
                      <a:schemeClr val="bg1"/>
                    </a:solidFill>
                    <a:latin typeface="Comic Sans MS" pitchFamily="66" charset="0"/>
                  </a:rPr>
                  <a:t> </a:t>
                </a:r>
                <a:r>
                  <a:rPr lang="en-US" sz="1100" dirty="0" smtClean="0">
                    <a:solidFill>
                      <a:schemeClr val="bg1"/>
                    </a:solidFill>
                    <a:latin typeface="Comic Sans MS" pitchFamily="66" charset="0"/>
                  </a:rPr>
                  <a:t>its  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1100" dirty="0" smtClean="0">
                    <a:solidFill>
                      <a:schemeClr val="bg1"/>
                    </a:solidFill>
                    <a:latin typeface="Comic Sans MS" pitchFamily="66" charset="0"/>
                  </a:rPr>
                  <a:t>dissolution</a:t>
                </a:r>
                <a:endParaRPr lang="en-US" sz="1100" dirty="0">
                  <a:solidFill>
                    <a:schemeClr val="bg1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31" name="Text Box 31"/>
              <p:cNvSpPr txBox="1">
                <a:spLocks noChangeArrowheads="1"/>
              </p:cNvSpPr>
              <p:nvPr/>
            </p:nvSpPr>
            <p:spPr bwMode="auto">
              <a:xfrm>
                <a:off x="176872" y="1291815"/>
                <a:ext cx="1895872" cy="600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100" dirty="0" smtClean="0">
                    <a:solidFill>
                      <a:schemeClr val="bg1"/>
                    </a:solidFill>
                    <a:latin typeface="Comic Sans MS" pitchFamily="66" charset="0"/>
                  </a:rPr>
                  <a:t>Alternate ferrite and cementite lamella in </a:t>
                </a:r>
                <a:r>
                  <a:rPr lang="en-US" sz="1100" dirty="0" err="1" smtClean="0">
                    <a:solidFill>
                      <a:schemeClr val="bg1"/>
                    </a:solidFill>
                    <a:latin typeface="Comic Sans MS" pitchFamily="66" charset="0"/>
                  </a:rPr>
                  <a:t>pearlite</a:t>
                </a:r>
                <a:endParaRPr lang="en-US" sz="1100" dirty="0">
                  <a:solidFill>
                    <a:schemeClr val="bg1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32" name="Text Box 31"/>
              <p:cNvSpPr txBox="1">
                <a:spLocks noChangeArrowheads="1"/>
              </p:cNvSpPr>
              <p:nvPr/>
            </p:nvSpPr>
            <p:spPr bwMode="auto">
              <a:xfrm>
                <a:off x="2673488" y="1247800"/>
                <a:ext cx="1103784" cy="600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100" dirty="0" smtClean="0">
                    <a:solidFill>
                      <a:schemeClr val="bg1"/>
                    </a:solidFill>
                    <a:latin typeface="Comic Sans MS" pitchFamily="66" charset="0"/>
                  </a:rPr>
                  <a:t>cementite lamella buckling</a:t>
                </a:r>
                <a:endParaRPr lang="en-US" sz="1100" dirty="0">
                  <a:solidFill>
                    <a:schemeClr val="bg1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16835" y="2669337"/>
                <a:ext cx="17281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SEM micrograph</a:t>
                </a:r>
                <a:endParaRPr lang="en-IN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538535" y="2678668"/>
                <a:ext cx="1800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TEM micrograph</a:t>
                </a:r>
                <a:endParaRPr lang="en-IN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5696" y="2669298"/>
                <a:ext cx="17281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SEM micrograph</a:t>
                </a:r>
                <a:endParaRPr lang="en-IN" dirty="0">
                  <a:solidFill>
                    <a:srgbClr val="0000FF"/>
                  </a:solidFill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0" y="0"/>
            <a:ext cx="9144000" cy="1265238"/>
            <a:chOff x="0" y="0"/>
            <a:chExt cx="9144000" cy="1265238"/>
          </a:xfrm>
        </p:grpSpPr>
        <p:sp>
          <p:nvSpPr>
            <p:cNvPr id="54" name="TextBox 53"/>
            <p:cNvSpPr txBox="1"/>
            <p:nvPr/>
          </p:nvSpPr>
          <p:spPr>
            <a:xfrm>
              <a:off x="0" y="457200"/>
              <a:ext cx="435087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 Drawn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Pearlitic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 Steel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57" name="Text Box 2"/>
            <p:cNvSpPr txBox="1">
              <a:spLocks noChangeArrowheads="1"/>
            </p:cNvSpPr>
            <p:nvPr/>
          </p:nvSpPr>
          <p:spPr bwMode="auto">
            <a:xfrm>
              <a:off x="3505200" y="990600"/>
              <a:ext cx="39624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8" name="Flowchart: Process 57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59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61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Cementite</a:t>
              </a: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Dissolution in Cold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>
            <a:xfrm rot="10800000">
              <a:off x="0" y="99060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304800" y="4648200"/>
            <a:ext cx="8153400" cy="1676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6" name="Group 55"/>
          <p:cNvGrpSpPr/>
          <p:nvPr/>
        </p:nvGrpSpPr>
        <p:grpSpPr>
          <a:xfrm>
            <a:off x="304800" y="1113858"/>
            <a:ext cx="8153400" cy="3610542"/>
            <a:chOff x="304800" y="990600"/>
            <a:chExt cx="8153400" cy="3610542"/>
          </a:xfrm>
        </p:grpSpPr>
        <p:sp>
          <p:nvSpPr>
            <p:cNvPr id="44" name="Rectangle 43"/>
            <p:cNvSpPr/>
            <p:nvPr/>
          </p:nvSpPr>
          <p:spPr>
            <a:xfrm>
              <a:off x="304800" y="1487557"/>
              <a:ext cx="8153400" cy="308444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aphicFrame>
          <p:nvGraphicFramePr>
            <p:cNvPr id="10" name="Object 4"/>
            <p:cNvGraphicFramePr>
              <a:graphicFrameLocks noChangeAspect="1"/>
            </p:cNvGraphicFramePr>
            <p:nvPr/>
          </p:nvGraphicFramePr>
          <p:xfrm>
            <a:off x="1518790" y="1755330"/>
            <a:ext cx="2579793" cy="2300796"/>
          </p:xfrm>
          <a:graphic>
            <a:graphicData uri="http://schemas.openxmlformats.org/presentationml/2006/ole">
              <p:oleObj spid="_x0000_s119812" name="Graph" r:id="rId3" imgW="3876840" imgH="2986920" progId="">
                <p:embed/>
              </p:oleObj>
            </a:graphicData>
          </a:graphic>
        </p:graphicFrame>
        <p:graphicFrame>
          <p:nvGraphicFramePr>
            <p:cNvPr id="11" name="Object 5"/>
            <p:cNvGraphicFramePr>
              <a:graphicFrameLocks noChangeAspect="1"/>
            </p:cNvGraphicFramePr>
            <p:nvPr/>
          </p:nvGraphicFramePr>
          <p:xfrm>
            <a:off x="4651802" y="1745737"/>
            <a:ext cx="2931221" cy="2327803"/>
          </p:xfrm>
          <a:graphic>
            <a:graphicData uri="http://schemas.openxmlformats.org/presentationml/2006/ole">
              <p:oleObj spid="_x0000_s119813" name="Graph" r:id="rId4" imgW="4023360" imgH="3108960" progId="">
                <p:embed/>
              </p:oleObj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1406323" y="990600"/>
              <a:ext cx="63162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u="sng" dirty="0" smtClean="0">
                  <a:solidFill>
                    <a:schemeClr val="accent3">
                      <a:lumMod val="50000"/>
                    </a:schemeClr>
                  </a:solidFill>
                  <a:latin typeface="Century Gothic" pitchFamily="34" charset="0"/>
                </a:rPr>
                <a:t>Role of ferrite dislocations in the dissolution</a:t>
              </a:r>
              <a:endParaRPr lang="en-IN" sz="2000" b="1" u="sng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409113" y="1480502"/>
              <a:ext cx="2967875" cy="367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C00000"/>
                  </a:solidFill>
                </a:rPr>
                <a:t>Traditional Williamson-Hall plot</a:t>
              </a:r>
              <a:endParaRPr lang="en-IN" sz="1600" dirty="0">
                <a:solidFill>
                  <a:srgbClr val="C00000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529187" y="1402233"/>
              <a:ext cx="3929013" cy="635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C00000"/>
                  </a:solidFill>
                </a:rPr>
                <a:t>Modified Williamson-Hall plot</a:t>
              </a:r>
            </a:p>
            <a:p>
              <a:r>
                <a:rPr lang="en-US" sz="1600" dirty="0" smtClean="0">
                  <a:solidFill>
                    <a:srgbClr val="C00000"/>
                  </a:solidFill>
                </a:rPr>
                <a:t>(</a:t>
              </a:r>
              <a:r>
                <a:rPr lang="en-US" sz="1600" dirty="0" err="1" smtClean="0">
                  <a:solidFill>
                    <a:srgbClr val="C00000"/>
                  </a:solidFill>
                </a:rPr>
                <a:t>Ungar-Borbley</a:t>
              </a:r>
              <a:r>
                <a:rPr lang="en-US" sz="1600" dirty="0" smtClean="0">
                  <a:solidFill>
                    <a:srgbClr val="C00000"/>
                  </a:solidFill>
                </a:rPr>
                <a:t> )</a:t>
              </a:r>
              <a:endParaRPr lang="en-IN" sz="1600" dirty="0">
                <a:solidFill>
                  <a:srgbClr val="C00000"/>
                </a:solidFill>
              </a:endParaRPr>
            </a:p>
          </p:txBody>
        </p:sp>
        <p:sp>
          <p:nvSpPr>
            <p:cNvPr id="32" name="Right Arrow 31"/>
            <p:cNvSpPr/>
            <p:nvPr/>
          </p:nvSpPr>
          <p:spPr>
            <a:xfrm>
              <a:off x="4145900" y="2576276"/>
              <a:ext cx="532696" cy="391348"/>
            </a:xfrm>
            <a:prstGeom prst="rightArrow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76988" y="4032425"/>
              <a:ext cx="3576670" cy="56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C00000"/>
                  </a:solidFill>
                  <a:latin typeface="Comic Sans MS" pitchFamily="66" charset="0"/>
                </a:rPr>
                <a:t>Confirmation: </a:t>
              </a:r>
              <a:r>
                <a:rPr lang="en-US" sz="1400" dirty="0" smtClean="0">
                  <a:latin typeface="Comic Sans MS" pitchFamily="66" charset="0"/>
                </a:rPr>
                <a:t>Strain anisotropy due </a:t>
              </a:r>
            </a:p>
            <a:p>
              <a:r>
                <a:rPr lang="en-US" sz="1400" dirty="0" smtClean="0">
                  <a:latin typeface="Comic Sans MS" pitchFamily="66" charset="0"/>
                </a:rPr>
                <a:t>to dislocations in the ferrite matrix</a:t>
              </a:r>
              <a:endParaRPr lang="en-IN" sz="1400" dirty="0">
                <a:latin typeface="Comic Sans MS" pitchFamily="66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45768" y="3967167"/>
              <a:ext cx="3043975" cy="56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Comic Sans MS" pitchFamily="66" charset="0"/>
                </a:rPr>
                <a:t>Non-monotonic increase of </a:t>
              </a:r>
            </a:p>
            <a:p>
              <a:r>
                <a:rPr lang="en-US" sz="1400" dirty="0" smtClean="0">
                  <a:latin typeface="Comic Sans MS" pitchFamily="66" charset="0"/>
                </a:rPr>
                <a:t>FWHM with angle of diffraction   </a:t>
              </a:r>
              <a:endParaRPr lang="en-IN" sz="1400" dirty="0">
                <a:latin typeface="Comic Sans MS" pitchFamily="66" charset="0"/>
              </a:endParaRPr>
            </a:p>
          </p:txBody>
        </p:sp>
      </p:grp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1981200" y="4678558"/>
            <a:ext cx="3360664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Strain 0.12: </a:t>
            </a:r>
            <a:r>
              <a:rPr lang="en-US" sz="1400" dirty="0" smtClean="0">
                <a:latin typeface="Comic Sans MS" pitchFamily="66" charset="0"/>
              </a:rPr>
              <a:t> 44%screw </a:t>
            </a:r>
            <a:r>
              <a:rPr lang="en-US" sz="1400" dirty="0">
                <a:latin typeface="Comic Sans MS" pitchFamily="66" charset="0"/>
              </a:rPr>
              <a:t>+ 56%edge</a:t>
            </a:r>
            <a:r>
              <a:rPr lang="en-US" sz="1200" dirty="0"/>
              <a:t>  </a:t>
            </a:r>
          </a:p>
          <a:p>
            <a:pPr>
              <a:spcBef>
                <a:spcPct val="50000"/>
              </a:spcBef>
            </a:pPr>
            <a:endParaRPr lang="en-US" sz="1100" dirty="0" smtClean="0"/>
          </a:p>
          <a:p>
            <a:pPr>
              <a:spcBef>
                <a:spcPct val="50000"/>
              </a:spcBef>
            </a:pPr>
            <a:endParaRPr lang="en-US" sz="1100" dirty="0"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en-US" sz="1400" dirty="0" smtClean="0">
                <a:latin typeface="Comic Sans MS" pitchFamily="66" charset="0"/>
              </a:rPr>
              <a:t>Strain</a:t>
            </a:r>
            <a:r>
              <a:rPr lang="en-US" sz="1400" dirty="0">
                <a:latin typeface="Comic Sans MS" pitchFamily="66" charset="0"/>
              </a:rPr>
              <a:t>: 1.4: </a:t>
            </a:r>
            <a:r>
              <a:rPr lang="en-US" sz="1400" dirty="0" smtClean="0">
                <a:latin typeface="Comic Sans MS" pitchFamily="66" charset="0"/>
              </a:rPr>
              <a:t>60%screw </a:t>
            </a:r>
            <a:r>
              <a:rPr lang="en-US" sz="1400" dirty="0">
                <a:latin typeface="Comic Sans MS" pitchFamily="66" charset="0"/>
              </a:rPr>
              <a:t>+ 40%edge</a:t>
            </a:r>
            <a:r>
              <a:rPr lang="en-US" sz="1200" dirty="0"/>
              <a:t>  </a:t>
            </a:r>
          </a:p>
        </p:txBody>
      </p:sp>
      <p:sp>
        <p:nvSpPr>
          <p:cNvPr id="37" name="Down Arrow 36"/>
          <p:cNvSpPr/>
          <p:nvPr/>
        </p:nvSpPr>
        <p:spPr>
          <a:xfrm>
            <a:off x="3287487" y="5179646"/>
            <a:ext cx="281341" cy="288032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TextBox 37"/>
          <p:cNvSpPr txBox="1"/>
          <p:nvPr/>
        </p:nvSpPr>
        <p:spPr>
          <a:xfrm>
            <a:off x="1981200" y="4900190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Total </a:t>
            </a:r>
            <a:r>
              <a:rPr lang="en-US" sz="1400" dirty="0" err="1" smtClean="0">
                <a:solidFill>
                  <a:srgbClr val="0000FF"/>
                </a:solidFill>
              </a:rPr>
              <a:t>avearge</a:t>
            </a:r>
            <a:r>
              <a:rPr lang="en-US" sz="1400" dirty="0" smtClean="0">
                <a:solidFill>
                  <a:srgbClr val="0000FF"/>
                </a:solidFill>
              </a:rPr>
              <a:t> dislocation density: 6 x 10</a:t>
            </a:r>
            <a:r>
              <a:rPr lang="en-US" sz="1400" baseline="30000" dirty="0" smtClean="0">
                <a:solidFill>
                  <a:srgbClr val="0000FF"/>
                </a:solidFill>
              </a:rPr>
              <a:t>14</a:t>
            </a:r>
            <a:r>
              <a:rPr lang="en-US" sz="1400" dirty="0" smtClean="0">
                <a:solidFill>
                  <a:srgbClr val="0000FF"/>
                </a:solidFill>
              </a:rPr>
              <a:t>/m</a:t>
            </a:r>
            <a:r>
              <a:rPr lang="en-US" sz="1400" baseline="30000" dirty="0" smtClean="0">
                <a:solidFill>
                  <a:srgbClr val="0000FF"/>
                </a:solidFill>
              </a:rPr>
              <a:t>2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endParaRPr lang="en-IN" sz="14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81200" y="5712023"/>
            <a:ext cx="3635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Total </a:t>
            </a:r>
            <a:r>
              <a:rPr lang="en-US" sz="1400" dirty="0" err="1" smtClean="0">
                <a:solidFill>
                  <a:srgbClr val="0000FF"/>
                </a:solidFill>
              </a:rPr>
              <a:t>avearge</a:t>
            </a:r>
            <a:r>
              <a:rPr lang="en-US" sz="1400" dirty="0" smtClean="0">
                <a:solidFill>
                  <a:srgbClr val="0000FF"/>
                </a:solidFill>
              </a:rPr>
              <a:t> dislocation density: 8 x 10</a:t>
            </a:r>
            <a:r>
              <a:rPr lang="en-US" sz="1400" baseline="30000" dirty="0" smtClean="0">
                <a:solidFill>
                  <a:srgbClr val="0000FF"/>
                </a:solidFill>
              </a:rPr>
              <a:t>15</a:t>
            </a:r>
            <a:r>
              <a:rPr lang="en-US" sz="1400" dirty="0" smtClean="0">
                <a:solidFill>
                  <a:srgbClr val="0000FF"/>
                </a:solidFill>
              </a:rPr>
              <a:t>/m</a:t>
            </a:r>
            <a:r>
              <a:rPr lang="en-US" sz="1400" baseline="30000" dirty="0" smtClean="0">
                <a:solidFill>
                  <a:srgbClr val="0000FF"/>
                </a:solidFill>
              </a:rPr>
              <a:t>2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endParaRPr lang="en-IN" sz="1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4800" y="464820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000FF"/>
                </a:solidFill>
                <a:latin typeface="Comic Sans MS" pitchFamily="66" charset="0"/>
              </a:rPr>
              <a:t>Key results</a:t>
            </a:r>
            <a:endParaRPr lang="en-IN" u="sng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39360" y="4724400"/>
            <a:ext cx="29950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solidFill>
                  <a:srgbClr val="0000FF"/>
                </a:solidFill>
                <a:latin typeface="Comic Sans MS" pitchFamily="66" charset="0"/>
              </a:rPr>
              <a:t>Note:</a:t>
            </a:r>
            <a:r>
              <a:rPr lang="en-US" sz="1300" dirty="0" smtClean="0">
                <a:solidFill>
                  <a:srgbClr val="C00000"/>
                </a:solidFill>
                <a:latin typeface="Comic Sans MS" pitchFamily="66" charset="0"/>
              </a:rPr>
              <a:t> ferrite lattice parameter remains </a:t>
            </a:r>
            <a:r>
              <a:rPr lang="en-US" sz="1300" dirty="0">
                <a:solidFill>
                  <a:srgbClr val="C00000"/>
                </a:solidFill>
                <a:latin typeface="Comic Sans MS" pitchFamily="66" charset="0"/>
              </a:rPr>
              <a:t>u</a:t>
            </a:r>
            <a:r>
              <a:rPr lang="en-US" sz="1300" dirty="0" smtClean="0">
                <a:solidFill>
                  <a:srgbClr val="C00000"/>
                </a:solidFill>
                <a:latin typeface="Comic Sans MS" pitchFamily="66" charset="0"/>
              </a:rPr>
              <a:t>nchanged even after the dissolution.  Hence, screw dislocations perhaps predominantly pull the carbon atoms from the cementite causing its dissolution.</a:t>
            </a:r>
            <a:endParaRPr lang="en-IN" sz="13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943600" y="6400800"/>
            <a:ext cx="32004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b="1" dirty="0" smtClean="0">
                <a:solidFill>
                  <a:srgbClr val="0000FF"/>
                </a:solidFill>
                <a:latin typeface="Comic Sans MS" pitchFamily="66" charset="0"/>
              </a:rPr>
              <a:t>CSIR-NML Tata Steel collaboration</a:t>
            </a:r>
            <a:endParaRPr lang="en-IN" sz="13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0" y="0"/>
            <a:ext cx="9144000" cy="1265238"/>
            <a:chOff x="0" y="0"/>
            <a:chExt cx="9144000" cy="1265238"/>
          </a:xfrm>
        </p:grpSpPr>
        <p:sp>
          <p:nvSpPr>
            <p:cNvPr id="49" name="TextBox 48"/>
            <p:cNvSpPr txBox="1"/>
            <p:nvPr/>
          </p:nvSpPr>
          <p:spPr>
            <a:xfrm>
              <a:off x="0" y="457200"/>
              <a:ext cx="435087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 Drawn </a:t>
              </a:r>
              <a:r>
                <a:rPr lang="en-US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Pearlitic</a:t>
              </a:r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 Steel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50" name="Text Box 2"/>
            <p:cNvSpPr txBox="1">
              <a:spLocks noChangeArrowheads="1"/>
            </p:cNvSpPr>
            <p:nvPr/>
          </p:nvSpPr>
          <p:spPr bwMode="auto">
            <a:xfrm>
              <a:off x="3505200" y="990600"/>
              <a:ext cx="39624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1" name="Flowchart: Process 50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52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54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GB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Cementite</a:t>
              </a: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Dissolution in Cold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rot="10800000">
              <a:off x="0" y="99060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0" y="152400"/>
            <a:ext cx="9144000" cy="6891992"/>
            <a:chOff x="0" y="152400"/>
            <a:chExt cx="9144000" cy="6891992"/>
          </a:xfrm>
        </p:grpSpPr>
        <p:sp>
          <p:nvSpPr>
            <p:cNvPr id="1027" name="Rectangle 2"/>
            <p:cNvSpPr>
              <a:spLocks noChangeArrowheads="1"/>
            </p:cNvSpPr>
            <p:nvPr/>
          </p:nvSpPr>
          <p:spPr bwMode="auto">
            <a:xfrm>
              <a:off x="152400" y="1295400"/>
              <a:ext cx="8991600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>
                <a:buFontTx/>
                <a:buBlip>
                  <a:blip r:embed="rId3"/>
                </a:buBlip>
              </a:pPr>
              <a:r>
                <a:rPr lang="en-US" sz="2000" dirty="0" smtClean="0">
                  <a:solidFill>
                    <a:srgbClr val="990000"/>
                  </a:solidFill>
                </a:rPr>
                <a:t>Role </a:t>
              </a:r>
              <a:r>
                <a:rPr lang="en-US" sz="2000" dirty="0">
                  <a:solidFill>
                    <a:srgbClr val="990000"/>
                  </a:solidFill>
                </a:rPr>
                <a:t>of deformation, GBE, and welding on susceptibility to LTS, classical sensitization, </a:t>
              </a:r>
              <a:r>
                <a:rPr lang="en-US" sz="2000" dirty="0" smtClean="0">
                  <a:solidFill>
                    <a:srgbClr val="990000"/>
                  </a:solidFill>
                </a:rPr>
                <a:t>IGC</a:t>
              </a:r>
              <a:r>
                <a:rPr lang="en-US" sz="2000" dirty="0">
                  <a:solidFill>
                    <a:srgbClr val="990000"/>
                  </a:solidFill>
                </a:rPr>
                <a:t>, and IGSCC</a:t>
              </a:r>
            </a:p>
            <a:p>
              <a:pPr marL="342900" indent="-342900">
                <a:buFontTx/>
                <a:buBlip>
                  <a:blip r:embed="rId3"/>
                </a:buBlip>
              </a:pPr>
              <a:r>
                <a:rPr lang="en-US" sz="2000" dirty="0">
                  <a:solidFill>
                    <a:srgbClr val="990000"/>
                  </a:solidFill>
                </a:rPr>
                <a:t>Prediction of LTS for 100 years at 300</a:t>
              </a:r>
              <a:r>
                <a:rPr lang="en-US" sz="2000" baseline="30000" dirty="0">
                  <a:solidFill>
                    <a:srgbClr val="990000"/>
                  </a:solidFill>
                </a:rPr>
                <a:t>o</a:t>
              </a:r>
              <a:r>
                <a:rPr lang="en-US" sz="2000" dirty="0">
                  <a:solidFill>
                    <a:srgbClr val="990000"/>
                  </a:solidFill>
                </a:rPr>
                <a:t>C and Time-temperature-sensitization </a:t>
              </a:r>
              <a:r>
                <a:rPr lang="en-US" sz="2000" dirty="0" smtClean="0">
                  <a:solidFill>
                    <a:srgbClr val="990000"/>
                  </a:solidFill>
                </a:rPr>
                <a:t>diagram</a:t>
              </a:r>
              <a:endParaRPr lang="en-US" sz="2000" dirty="0">
                <a:solidFill>
                  <a:srgbClr val="990000"/>
                </a:solidFill>
              </a:endParaRPr>
            </a:p>
          </p:txBody>
        </p:sp>
        <p:grpSp>
          <p:nvGrpSpPr>
            <p:cNvPr id="2" name="Group 3"/>
            <p:cNvGrpSpPr>
              <a:grpSpLocks/>
            </p:cNvGrpSpPr>
            <p:nvPr/>
          </p:nvGrpSpPr>
          <p:grpSpPr bwMode="auto">
            <a:xfrm>
              <a:off x="5638800" y="2895600"/>
              <a:ext cx="3200400" cy="2667000"/>
              <a:chOff x="3026" y="529"/>
              <a:chExt cx="2566" cy="1746"/>
            </a:xfrm>
          </p:grpSpPr>
          <p:graphicFrame>
            <p:nvGraphicFramePr>
              <p:cNvPr id="1026" name="Object 4"/>
              <p:cNvGraphicFramePr>
                <a:graphicFrameLocks noChangeAspect="1"/>
              </p:cNvGraphicFramePr>
              <p:nvPr/>
            </p:nvGraphicFramePr>
            <p:xfrm>
              <a:off x="3026" y="529"/>
              <a:ext cx="2566" cy="1746"/>
            </p:xfrm>
            <a:graphic>
              <a:graphicData uri="http://schemas.openxmlformats.org/presentationml/2006/ole">
                <p:oleObj spid="_x0000_s50178" name="Chart" r:id="rId4" imgW="6572130" imgH="4286130" progId="Excel.Sheet.8">
                  <p:embed/>
                </p:oleObj>
              </a:graphicData>
            </a:graphic>
          </p:graphicFrame>
          <p:sp>
            <p:nvSpPr>
              <p:cNvPr id="1056" name="Rectangle 5"/>
              <p:cNvSpPr>
                <a:spLocks noChangeArrowheads="1"/>
              </p:cNvSpPr>
              <p:nvPr/>
            </p:nvSpPr>
            <p:spPr bwMode="auto">
              <a:xfrm>
                <a:off x="3504" y="1008"/>
                <a:ext cx="1007" cy="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000" b="1"/>
                  <a:t>450C/1300h</a:t>
                </a:r>
              </a:p>
            </p:txBody>
          </p:sp>
        </p:grp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524000" y="3048000"/>
              <a:ext cx="3929063" cy="1981200"/>
              <a:chOff x="1056" y="2400"/>
              <a:chExt cx="2475" cy="1248"/>
            </a:xfrm>
          </p:grpSpPr>
          <p:pic>
            <p:nvPicPr>
              <p:cNvPr id="1033" name="Picture 7"/>
              <p:cNvPicPr>
                <a:picLocks noChangeAspect="1" noChangeArrowheads="1"/>
              </p:cNvPicPr>
              <p:nvPr/>
            </p:nvPicPr>
            <p:blipFill>
              <a:blip r:embed="rId5"/>
              <a:srcRect r="2654"/>
              <a:stretch>
                <a:fillRect/>
              </a:stretch>
            </p:blipFill>
            <p:spPr bwMode="auto">
              <a:xfrm>
                <a:off x="2846" y="2400"/>
                <a:ext cx="672" cy="5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4" name="Picture 8"/>
              <p:cNvPicPr>
                <a:picLocks noChangeAspect="1" noChangeArrowheads="1"/>
              </p:cNvPicPr>
              <p:nvPr/>
            </p:nvPicPr>
            <p:blipFill>
              <a:blip r:embed="rId6">
                <a:lum bright="-8000"/>
              </a:blip>
              <a:srcRect/>
              <a:stretch>
                <a:fillRect/>
              </a:stretch>
            </p:blipFill>
            <p:spPr bwMode="auto">
              <a:xfrm>
                <a:off x="2030" y="2400"/>
                <a:ext cx="672" cy="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1056" y="2736"/>
                <a:ext cx="768" cy="624"/>
                <a:chOff x="4224" y="1152"/>
                <a:chExt cx="973" cy="768"/>
              </a:xfrm>
            </p:grpSpPr>
            <p:grpSp>
              <p:nvGrpSpPr>
                <p:cNvPr id="5" name="Group 10"/>
                <p:cNvGrpSpPr>
                  <a:grpSpLocks/>
                </p:cNvGrpSpPr>
                <p:nvPr/>
              </p:nvGrpSpPr>
              <p:grpSpPr bwMode="auto">
                <a:xfrm>
                  <a:off x="4224" y="1152"/>
                  <a:ext cx="973" cy="768"/>
                  <a:chOff x="1710" y="2983"/>
                  <a:chExt cx="4906" cy="3677"/>
                </a:xfrm>
              </p:grpSpPr>
              <p:pic>
                <p:nvPicPr>
                  <p:cNvPr id="1054" name="Picture 11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lum bright="8000"/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10" y="2983"/>
                    <a:ext cx="4906" cy="367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1055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710" y="2983"/>
                    <a:ext cx="4906" cy="3677"/>
                  </a:xfrm>
                  <a:prstGeom prst="rect">
                    <a:avLst/>
                  </a:prstGeom>
                  <a:noFill/>
                  <a:ln w="254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en-IN"/>
                  </a:p>
                </p:txBody>
              </p:sp>
            </p:grpSp>
            <p:sp>
              <p:nvSpPr>
                <p:cNvPr id="1053" name="Rectangle 13"/>
                <p:cNvSpPr>
                  <a:spLocks noChangeArrowheads="1"/>
                </p:cNvSpPr>
                <p:nvPr/>
              </p:nvSpPr>
              <p:spPr bwMode="auto">
                <a:xfrm>
                  <a:off x="4656" y="1461"/>
                  <a:ext cx="220" cy="175"/>
                </a:xfrm>
                <a:prstGeom prst="rect">
                  <a:avLst/>
                </a:prstGeom>
                <a:noFill/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grpSp>
            <p:nvGrpSpPr>
              <p:cNvPr id="6" name="Group 14"/>
              <p:cNvGrpSpPr>
                <a:grpSpLocks/>
              </p:cNvGrpSpPr>
              <p:nvPr/>
            </p:nvGrpSpPr>
            <p:grpSpPr bwMode="auto">
              <a:xfrm>
                <a:off x="2859" y="3072"/>
                <a:ext cx="672" cy="528"/>
                <a:chOff x="1440" y="2976"/>
                <a:chExt cx="795" cy="683"/>
              </a:xfrm>
            </p:grpSpPr>
            <p:pic>
              <p:nvPicPr>
                <p:cNvPr id="1050" name="Picture 15" descr="3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1440" y="2976"/>
                  <a:ext cx="795" cy="6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51" name="Rectangle 16"/>
                <p:cNvSpPr>
                  <a:spLocks noChangeArrowheads="1"/>
                </p:cNvSpPr>
                <p:nvPr/>
              </p:nvSpPr>
              <p:spPr bwMode="auto">
                <a:xfrm>
                  <a:off x="1727" y="3264"/>
                  <a:ext cx="336" cy="2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b="1">
                      <a:sym typeface="Symbol" pitchFamily="18" charset="2"/>
                    </a:rPr>
                    <a:t></a:t>
                  </a:r>
                </a:p>
              </p:txBody>
            </p:sp>
          </p:grpSp>
          <p:grpSp>
            <p:nvGrpSpPr>
              <p:cNvPr id="7" name="Group 17"/>
              <p:cNvGrpSpPr>
                <a:grpSpLocks/>
              </p:cNvGrpSpPr>
              <p:nvPr/>
            </p:nvGrpSpPr>
            <p:grpSpPr bwMode="auto">
              <a:xfrm>
                <a:off x="1995" y="3072"/>
                <a:ext cx="864" cy="576"/>
                <a:chOff x="3696" y="2544"/>
                <a:chExt cx="912" cy="720"/>
              </a:xfrm>
            </p:grpSpPr>
            <p:pic>
              <p:nvPicPr>
                <p:cNvPr id="1041" name="Picture 18" descr="6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3744" y="2544"/>
                  <a:ext cx="736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42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4032" y="2874"/>
                  <a:ext cx="209" cy="2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1400" b="1">
                      <a:solidFill>
                        <a:srgbClr val="FFFFFF"/>
                      </a:solidFill>
                      <a:latin typeface="Times New Roman" pitchFamily="18" charset="0"/>
                      <a:sym typeface="Symbol" pitchFamily="18" charset="2"/>
                    </a:rPr>
                    <a:t></a:t>
                  </a:r>
                  <a:endParaRPr lang="en-US" sz="1400">
                    <a:latin typeface="Times New Roman" pitchFamily="18" charset="0"/>
                  </a:endParaRPr>
                </a:p>
              </p:txBody>
            </p:sp>
            <p:sp>
              <p:nvSpPr>
                <p:cNvPr id="104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285" y="2847"/>
                  <a:ext cx="216" cy="2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1400" b="1">
                      <a:solidFill>
                        <a:srgbClr val="FFFFFF"/>
                      </a:solidFill>
                      <a:latin typeface="Times New Roman" pitchFamily="18" charset="0"/>
                      <a:sym typeface="Symbol" pitchFamily="18" charset="2"/>
                    </a:rPr>
                    <a:t></a:t>
                  </a:r>
                  <a:endParaRPr lang="en-US" sz="1400">
                    <a:latin typeface="Times New Roman" pitchFamily="18" charset="0"/>
                  </a:endParaRPr>
                </a:p>
              </p:txBody>
            </p:sp>
            <p:sp>
              <p:nvSpPr>
                <p:cNvPr id="1044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790" y="2844"/>
                  <a:ext cx="20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1400" b="1">
                      <a:solidFill>
                        <a:srgbClr val="FFFFFF"/>
                      </a:solidFill>
                      <a:latin typeface="Times New Roman" pitchFamily="18" charset="0"/>
                      <a:sym typeface="Symbol" pitchFamily="18" charset="2"/>
                    </a:rPr>
                    <a:t></a:t>
                  </a:r>
                  <a:endParaRPr lang="en-US" sz="1400">
                    <a:latin typeface="Times New Roman" pitchFamily="18" charset="0"/>
                  </a:endParaRPr>
                </a:p>
              </p:txBody>
            </p:sp>
            <p:sp>
              <p:nvSpPr>
                <p:cNvPr id="1045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848" y="2610"/>
                  <a:ext cx="92" cy="9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46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3857" y="2644"/>
                  <a:ext cx="92" cy="9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1047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696" y="2620"/>
                  <a:ext cx="138" cy="1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 sz="1000">
                      <a:latin typeface="Times New Roman" pitchFamily="18" charset="0"/>
                    </a:rPr>
                    <a:t>MC</a:t>
                  </a:r>
                  <a:endParaRPr lang="en-US" sz="2400">
                    <a:latin typeface="Times New Roman" pitchFamily="18" charset="0"/>
                  </a:endParaRPr>
                </a:p>
              </p:txBody>
            </p:sp>
            <p:sp>
              <p:nvSpPr>
                <p:cNvPr id="1048" name="Rectangle 25"/>
                <p:cNvSpPr>
                  <a:spLocks noChangeArrowheads="1"/>
                </p:cNvSpPr>
                <p:nvPr/>
              </p:nvSpPr>
              <p:spPr bwMode="auto">
                <a:xfrm>
                  <a:off x="4033" y="2733"/>
                  <a:ext cx="131" cy="152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1049" name="Line 26"/>
                <p:cNvSpPr>
                  <a:spLocks noChangeShapeType="1"/>
                </p:cNvSpPr>
                <p:nvPr/>
              </p:nvSpPr>
              <p:spPr bwMode="auto">
                <a:xfrm>
                  <a:off x="4171" y="2816"/>
                  <a:ext cx="43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1038" name="Line 27"/>
              <p:cNvSpPr>
                <a:spLocks noChangeShapeType="1"/>
              </p:cNvSpPr>
              <p:nvPr/>
            </p:nvSpPr>
            <p:spPr bwMode="auto">
              <a:xfrm>
                <a:off x="2702" y="2688"/>
                <a:ext cx="1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39" name="Line 28"/>
              <p:cNvSpPr>
                <a:spLocks noChangeShapeType="1"/>
              </p:cNvSpPr>
              <p:nvPr/>
            </p:nvSpPr>
            <p:spPr bwMode="auto">
              <a:xfrm flipV="1">
                <a:off x="1824" y="2784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40" name="Line 29"/>
              <p:cNvSpPr>
                <a:spLocks noChangeShapeType="1"/>
              </p:cNvSpPr>
              <p:nvPr/>
            </p:nvSpPr>
            <p:spPr bwMode="auto">
              <a:xfrm>
                <a:off x="1824" y="2976"/>
                <a:ext cx="192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1030" name="Text Box 30"/>
            <p:cNvSpPr txBox="1">
              <a:spLocks noChangeArrowheads="1"/>
            </p:cNvSpPr>
            <p:nvPr/>
          </p:nvSpPr>
          <p:spPr bwMode="auto">
            <a:xfrm>
              <a:off x="6400800" y="2590800"/>
              <a:ext cx="21336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solidFill>
                    <a:srgbClr val="008000"/>
                  </a:solidFill>
                </a:rPr>
                <a:t>Deformation effects</a:t>
              </a:r>
            </a:p>
          </p:txBody>
        </p:sp>
        <p:sp>
          <p:nvSpPr>
            <p:cNvPr id="1031" name="Text Box 31"/>
            <p:cNvSpPr txBox="1">
              <a:spLocks noChangeArrowheads="1"/>
            </p:cNvSpPr>
            <p:nvPr/>
          </p:nvSpPr>
          <p:spPr bwMode="auto">
            <a:xfrm>
              <a:off x="152400" y="2743200"/>
              <a:ext cx="31242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dirty="0">
                  <a:solidFill>
                    <a:srgbClr val="0033CC"/>
                  </a:solidFill>
                  <a:latin typeface="Arial" pitchFamily="34" charset="0"/>
                  <a:cs typeface="Arial" pitchFamily="34" charset="0"/>
                </a:rPr>
                <a:t>Observations and outcome</a:t>
              </a:r>
            </a:p>
          </p:txBody>
        </p:sp>
        <p:sp>
          <p:nvSpPr>
            <p:cNvPr id="1032" name="Text Box 32"/>
            <p:cNvSpPr txBox="1">
              <a:spLocks noChangeArrowheads="1"/>
            </p:cNvSpPr>
            <p:nvPr/>
          </p:nvSpPr>
          <p:spPr bwMode="auto">
            <a:xfrm>
              <a:off x="838200" y="3962400"/>
              <a:ext cx="1066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>
                  <a:solidFill>
                    <a:srgbClr val="008000"/>
                  </a:solidFill>
                </a:rPr>
                <a:t>Weld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0" y="152400"/>
              <a:ext cx="9144000" cy="1265238"/>
              <a:chOff x="0" y="0"/>
              <a:chExt cx="9144000" cy="1265238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0" y="457200"/>
                <a:ext cx="66992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  <a:cs typeface="Arial" pitchFamily="34" charset="0"/>
                  </a:rPr>
                  <a:t> Corrosion (IGC) of Stainless Steel</a:t>
                </a:r>
                <a:endParaRPr 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endParaRPr>
              </a:p>
            </p:txBody>
          </p:sp>
          <p:sp>
            <p:nvSpPr>
              <p:cNvPr id="35" name="Text Box 2"/>
              <p:cNvSpPr txBox="1">
                <a:spLocks noChangeArrowheads="1"/>
              </p:cNvSpPr>
              <p:nvPr/>
            </p:nvSpPr>
            <p:spPr bwMode="auto">
              <a:xfrm>
                <a:off x="3505200" y="990600"/>
                <a:ext cx="3962400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endParaRPr lang="en-US" sz="1200">
                  <a:latin typeface="Times New Roman" pitchFamily="18" charset="0"/>
                </a:endParaRPr>
              </a:p>
            </p:txBody>
          </p:sp>
          <p:sp>
            <p:nvSpPr>
              <p:cNvPr id="36" name="Flowchart: Process 35"/>
              <p:cNvSpPr/>
              <p:nvPr/>
            </p:nvSpPr>
            <p:spPr bwMode="auto">
              <a:xfrm>
                <a:off x="6400800" y="76200"/>
                <a:ext cx="2743200" cy="228600"/>
              </a:xfrm>
              <a:prstGeom prst="flowChartProcess">
                <a:avLst/>
              </a:prstGeom>
              <a:solidFill>
                <a:srgbClr val="FF9900">
                  <a:alpha val="81000"/>
                </a:srgbClr>
              </a:solidFill>
              <a:ln>
                <a:noFill/>
              </a:ln>
              <a:effectLst>
                <a:reflection blurRad="6350" stA="50000" endA="295" endPos="92000" dist="1016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IN" sz="1400" dirty="0"/>
              </a:p>
            </p:txBody>
          </p:sp>
          <p:pic>
            <p:nvPicPr>
              <p:cNvPr id="37" name="Picture 6" descr="C:\Documents and Settings\WINXP\Desktop\CSIR-O.gif"/>
              <p:cNvPicPr>
                <a:picLocks noChangeAspect="1" noChangeArrowheads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 bwMode="auto">
              <a:xfrm>
                <a:off x="8463156" y="0"/>
                <a:ext cx="680844" cy="642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TextBox 11"/>
              <p:cNvSpPr txBox="1">
                <a:spLocks noChangeArrowheads="1"/>
              </p:cNvSpPr>
              <p:nvPr/>
            </p:nvSpPr>
            <p:spPr bwMode="auto">
              <a:xfrm>
                <a:off x="6324600" y="23918"/>
                <a:ext cx="2348599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IN" sz="1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New CSIR for New India</a:t>
                </a:r>
              </a:p>
            </p:txBody>
          </p:sp>
          <p:sp>
            <p:nvSpPr>
              <p:cNvPr id="39" name="Text Box 2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9144000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GB" sz="32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 Sensitization &amp; </a:t>
                </a:r>
                <a:r>
                  <a:rPr lang="en-GB" sz="32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entury Gothic" pitchFamily="34" charset="0"/>
                  </a:rPr>
                  <a:t>Intergranular</a:t>
                </a:r>
                <a:endParaRPr lang="en-GB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endParaRPr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 rot="10800000">
                <a:off x="0" y="990601"/>
                <a:ext cx="9144000" cy="1588"/>
              </a:xfrm>
              <a:prstGeom prst="line">
                <a:avLst/>
              </a:prstGeom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41" name="Rectangle 2"/>
            <p:cNvSpPr>
              <a:spLocks noChangeArrowheads="1"/>
            </p:cNvSpPr>
            <p:nvPr/>
          </p:nvSpPr>
          <p:spPr bwMode="auto">
            <a:xfrm>
              <a:off x="0" y="5105400"/>
              <a:ext cx="8991600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42900" indent="-342900"/>
              <a:endParaRPr lang="en-US" sz="2000" b="1" dirty="0">
                <a:solidFill>
                  <a:srgbClr val="0033CC"/>
                </a:solidFill>
                <a:latin typeface="Arial Narrow" pitchFamily="34" charset="0"/>
              </a:endParaRPr>
            </a:p>
            <a:p>
              <a:pPr marL="342900" indent="-342900">
                <a:buFontTx/>
                <a:buBlip>
                  <a:blip r:embed="rId11"/>
                </a:buBlip>
              </a:pPr>
              <a:r>
                <a:rPr lang="en-US" sz="2000" dirty="0">
                  <a:latin typeface="Arial Narrow" pitchFamily="34" charset="0"/>
                </a:rPr>
                <a:t>Heat affected zone and base (304LN) are safe against IGC at 300</a:t>
              </a:r>
              <a:r>
                <a:rPr lang="en-US" sz="2000" baseline="30000" dirty="0">
                  <a:latin typeface="Arial Narrow" pitchFamily="34" charset="0"/>
                </a:rPr>
                <a:t>o</a:t>
              </a:r>
              <a:r>
                <a:rPr lang="en-US" sz="2000" dirty="0">
                  <a:latin typeface="Arial Narrow" pitchFamily="34" charset="0"/>
                </a:rPr>
                <a:t>C for 100 years operation</a:t>
              </a:r>
            </a:p>
            <a:p>
              <a:pPr marL="342900" indent="-342900">
                <a:buFontTx/>
                <a:buBlip>
                  <a:blip r:embed="rId11"/>
                </a:buBlip>
              </a:pPr>
              <a:r>
                <a:rPr lang="en-US" sz="2000" dirty="0">
                  <a:latin typeface="Arial Narrow" pitchFamily="34" charset="0"/>
                </a:rPr>
                <a:t>Weld zones are susceptible to failure due to phase separation and LTS</a:t>
              </a:r>
            </a:p>
            <a:p>
              <a:pPr marL="342900" indent="-342900">
                <a:buFontTx/>
                <a:buBlip>
                  <a:blip r:embed="rId11"/>
                </a:buBlip>
              </a:pPr>
              <a:r>
                <a:rPr lang="en-US" sz="2000" dirty="0">
                  <a:latin typeface="Arial Narrow" pitchFamily="34" charset="0"/>
                </a:rPr>
                <a:t>Deformation e.g. &gt;2.5% reduction in thickness causes IGC in 304LN</a:t>
              </a:r>
            </a:p>
            <a:p>
              <a:pPr marL="342900" indent="-342900"/>
              <a:endParaRPr lang="en-US" sz="2000" dirty="0">
                <a:latin typeface="Arial Narrow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85800" y="914400"/>
            <a:ext cx="3962400" cy="2359025"/>
            <a:chOff x="432" y="576"/>
            <a:chExt cx="2304" cy="1486"/>
          </a:xfrm>
        </p:grpSpPr>
        <p:graphicFrame>
          <p:nvGraphicFramePr>
            <p:cNvPr id="2053" name="Object 5"/>
            <p:cNvGraphicFramePr>
              <a:graphicFrameLocks noChangeAspect="1"/>
            </p:cNvGraphicFramePr>
            <p:nvPr/>
          </p:nvGraphicFramePr>
          <p:xfrm>
            <a:off x="588" y="576"/>
            <a:ext cx="2148" cy="1395"/>
          </p:xfrm>
          <a:graphic>
            <a:graphicData uri="http://schemas.openxmlformats.org/presentationml/2006/ole">
              <p:oleObj spid="_x0000_s68612" name="Chart" r:id="rId3" imgW="8839200" imgH="6105457" progId="Excel.Sheet.8">
                <p:embed/>
              </p:oleObj>
            </a:graphicData>
          </a:graphic>
        </p:graphicFrame>
        <p:sp>
          <p:nvSpPr>
            <p:cNvPr id="2054" name="Text Box 6"/>
            <p:cNvSpPr txBox="1">
              <a:spLocks noChangeArrowheads="1"/>
            </p:cNvSpPr>
            <p:nvPr/>
          </p:nvSpPr>
          <p:spPr bwMode="auto">
            <a:xfrm rot="16200000">
              <a:off x="99" y="996"/>
              <a:ext cx="9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Temperature, deg C</a:t>
              </a:r>
              <a:endParaRPr lang="en-IN" sz="1200"/>
            </a:p>
          </p:txBody>
        </p:sp>
        <p:sp>
          <p:nvSpPr>
            <p:cNvPr id="2055" name="Text Box 7"/>
            <p:cNvSpPr txBox="1">
              <a:spLocks noChangeArrowheads="1"/>
            </p:cNvSpPr>
            <p:nvPr/>
          </p:nvSpPr>
          <p:spPr bwMode="auto">
            <a:xfrm>
              <a:off x="1407" y="1889"/>
              <a:ext cx="89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Time, h</a:t>
              </a:r>
              <a:endParaRPr lang="en-IN" sz="1200"/>
            </a:p>
          </p:txBody>
        </p:sp>
        <p:sp>
          <p:nvSpPr>
            <p:cNvPr id="2056" name="Text Box 8"/>
            <p:cNvSpPr txBox="1">
              <a:spLocks noChangeArrowheads="1"/>
            </p:cNvSpPr>
            <p:nvPr/>
          </p:nvSpPr>
          <p:spPr bwMode="auto">
            <a:xfrm>
              <a:off x="1798" y="677"/>
              <a:ext cx="78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0000FF"/>
                  </a:solidFill>
                </a:rPr>
                <a:t>BASE</a:t>
              </a:r>
              <a:endParaRPr lang="en-IN" sz="1400" b="1">
                <a:solidFill>
                  <a:srgbClr val="0000FF"/>
                </a:solidFill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803775" y="922337"/>
            <a:ext cx="3578225" cy="2354263"/>
            <a:chOff x="2595" y="2112"/>
            <a:chExt cx="2829" cy="2120"/>
          </a:xfrm>
        </p:grpSpPr>
        <p:graphicFrame>
          <p:nvGraphicFramePr>
            <p:cNvPr id="2058" name="Object 10"/>
            <p:cNvGraphicFramePr>
              <a:graphicFrameLocks noChangeAspect="1"/>
            </p:cNvGraphicFramePr>
            <p:nvPr/>
          </p:nvGraphicFramePr>
          <p:xfrm>
            <a:off x="2784" y="2112"/>
            <a:ext cx="2640" cy="2002"/>
          </p:xfrm>
          <a:graphic>
            <a:graphicData uri="http://schemas.openxmlformats.org/presentationml/2006/ole">
              <p:oleObj spid="_x0000_s68611" name="Chart" r:id="rId4" imgW="10325020" imgH="6219845" progId="Excel.Sheet.8">
                <p:embed/>
              </p:oleObj>
            </a:graphicData>
          </a:graphic>
        </p:graphicFrame>
        <p:sp>
          <p:nvSpPr>
            <p:cNvPr id="2059" name="Text Box 11"/>
            <p:cNvSpPr txBox="1">
              <a:spLocks noChangeArrowheads="1"/>
            </p:cNvSpPr>
            <p:nvPr/>
          </p:nvSpPr>
          <p:spPr bwMode="auto">
            <a:xfrm rot="16200000">
              <a:off x="2104" y="2817"/>
              <a:ext cx="1344" cy="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Temperature, deg C</a:t>
              </a:r>
              <a:endParaRPr lang="en-IN" sz="1200"/>
            </a:p>
          </p:txBody>
        </p:sp>
        <p:sp>
          <p:nvSpPr>
            <p:cNvPr id="2060" name="Text Box 12"/>
            <p:cNvSpPr txBox="1">
              <a:spLocks noChangeArrowheads="1"/>
            </p:cNvSpPr>
            <p:nvPr/>
          </p:nvSpPr>
          <p:spPr bwMode="auto">
            <a:xfrm>
              <a:off x="3791" y="3985"/>
              <a:ext cx="1105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Time, h</a:t>
              </a:r>
              <a:endParaRPr lang="en-IN" sz="1200"/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4320" y="2208"/>
              <a:ext cx="960" cy="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>
                  <a:solidFill>
                    <a:srgbClr val="0000FF"/>
                  </a:solidFill>
                </a:rPr>
                <a:t>HAZ</a:t>
              </a:r>
              <a:endParaRPr lang="en-IN" sz="1400" b="1">
                <a:solidFill>
                  <a:srgbClr val="0000FF"/>
                </a:solidFill>
              </a:endParaRP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62000" y="4191000"/>
            <a:ext cx="3810000" cy="2408238"/>
            <a:chOff x="1536" y="2304"/>
            <a:chExt cx="2400" cy="1517"/>
          </a:xfrm>
        </p:grpSpPr>
        <p:graphicFrame>
          <p:nvGraphicFramePr>
            <p:cNvPr id="2062" name="Object 14"/>
            <p:cNvGraphicFramePr>
              <a:graphicFrameLocks noChangeAspect="1"/>
            </p:cNvGraphicFramePr>
            <p:nvPr/>
          </p:nvGraphicFramePr>
          <p:xfrm>
            <a:off x="1728" y="2304"/>
            <a:ext cx="2208" cy="1334"/>
          </p:xfrm>
          <a:graphic>
            <a:graphicData uri="http://schemas.openxmlformats.org/presentationml/2006/ole">
              <p:oleObj spid="_x0000_s68610" name="Chart" r:id="rId5" imgW="10210800" imgH="5791200" progId="Excel.Sheet.8">
                <p:embed/>
              </p:oleObj>
            </a:graphicData>
          </a:graphic>
        </p:graphicFrame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 rot="16200000">
              <a:off x="1203" y="2733"/>
              <a:ext cx="9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Temperature, deg C</a:t>
              </a:r>
              <a:endParaRPr lang="en-IN" sz="1200"/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2448" y="3648"/>
              <a:ext cx="89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/>
                <a:t>Time, h</a:t>
              </a:r>
              <a:endParaRPr lang="en-IN" sz="1200"/>
            </a:p>
          </p:txBody>
        </p:sp>
        <p:sp>
          <p:nvSpPr>
            <p:cNvPr id="2068" name="Text Box 20"/>
            <p:cNvSpPr txBox="1">
              <a:spLocks noChangeArrowheads="1"/>
            </p:cNvSpPr>
            <p:nvPr/>
          </p:nvSpPr>
          <p:spPr bwMode="auto">
            <a:xfrm>
              <a:off x="3024" y="2448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0000FF"/>
                  </a:solidFill>
                </a:rPr>
                <a:t>Weld</a:t>
              </a:r>
            </a:p>
          </p:txBody>
        </p:sp>
      </p:grp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5181600" y="4876800"/>
            <a:ext cx="3276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Note: TTS weld line separates fissured and non fissured regions</a:t>
            </a:r>
          </a:p>
        </p:txBody>
      </p:sp>
      <p:sp>
        <p:nvSpPr>
          <p:cNvPr id="2073" name="Text Box 25"/>
          <p:cNvSpPr txBox="1">
            <a:spLocks noChangeArrowheads="1"/>
          </p:cNvSpPr>
          <p:nvPr/>
        </p:nvSpPr>
        <p:spPr bwMode="auto">
          <a:xfrm>
            <a:off x="5181600" y="3124200"/>
            <a:ext cx="3429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Note: TTS Base and HAZ line separates ‘step’ from ‘dual’ microstructure; assigned values are %DOS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>
            <a:off x="642938" y="62122"/>
            <a:ext cx="8001000" cy="57139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80540" tIns="40270" rIns="80540" bIns="40270" anchor="ctr"/>
          <a:lstStyle/>
          <a:p>
            <a:pPr>
              <a:defRPr/>
            </a:pPr>
            <a:r>
              <a:rPr lang="en-US" sz="2100" b="1" dirty="0" smtClean="0">
                <a:latin typeface="Calibri" pitchFamily="34" charset="0"/>
              </a:rPr>
              <a:t>Designing of bulk nanostructure/ultrafine austenitic stainless steel </a:t>
            </a:r>
            <a:endParaRPr lang="en-IN" sz="2100" b="1" dirty="0">
              <a:latin typeface="Calibri" pitchFamily="34" charset="0"/>
            </a:endParaRPr>
          </a:p>
        </p:txBody>
      </p:sp>
      <p:grpSp>
        <p:nvGrpSpPr>
          <p:cNvPr id="3" name="Group 135"/>
          <p:cNvGrpSpPr>
            <a:grpSpLocks/>
          </p:cNvGrpSpPr>
          <p:nvPr/>
        </p:nvGrpSpPr>
        <p:grpSpPr bwMode="auto">
          <a:xfrm>
            <a:off x="285750" y="655516"/>
            <a:ext cx="4572000" cy="597392"/>
            <a:chOff x="177" y="630"/>
            <a:chExt cx="2885" cy="535"/>
          </a:xfrm>
        </p:grpSpPr>
        <p:sp>
          <p:nvSpPr>
            <p:cNvPr id="2109" name="Text Box 8"/>
            <p:cNvSpPr txBox="1">
              <a:spLocks noChangeArrowheads="1"/>
            </p:cNvSpPr>
            <p:nvPr/>
          </p:nvSpPr>
          <p:spPr bwMode="auto">
            <a:xfrm>
              <a:off x="345" y="630"/>
              <a:ext cx="2584" cy="5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03803" tIns="51901" rIns="103803" bIns="51901">
              <a:spAutoFit/>
            </a:bodyPr>
            <a:lstStyle/>
            <a:p>
              <a:pPr algn="ctr" defTabSz="914469"/>
              <a:r>
                <a:rPr lang="en-US" sz="1600" b="1" dirty="0">
                  <a:solidFill>
                    <a:srgbClr val="0000FF"/>
                  </a:solidFill>
                  <a:latin typeface="Trebuchet MS" pitchFamily="34" charset="0"/>
                </a:rPr>
                <a:t>A novel Cyclic Strain Anneal process</a:t>
              </a:r>
            </a:p>
            <a:p>
              <a:pPr algn="ctr" defTabSz="914469"/>
              <a:r>
                <a:rPr lang="en-US" sz="1600" b="1" dirty="0">
                  <a:solidFill>
                    <a:srgbClr val="0000FF"/>
                  </a:solidFill>
                  <a:latin typeface="Trebuchet MS" pitchFamily="34" charset="0"/>
                </a:rPr>
                <a:t>for Bulk </a:t>
              </a:r>
              <a:r>
                <a:rPr lang="en-US" sz="1600" b="1" dirty="0" err="1">
                  <a:solidFill>
                    <a:srgbClr val="0000FF"/>
                  </a:solidFill>
                  <a:latin typeface="Trebuchet MS" pitchFamily="34" charset="0"/>
                </a:rPr>
                <a:t>nano</a:t>
              </a:r>
              <a:r>
                <a:rPr lang="en-US" sz="1600" b="1" dirty="0">
                  <a:solidFill>
                    <a:srgbClr val="0000FF"/>
                  </a:solidFill>
                  <a:latin typeface="Trebuchet MS" pitchFamily="34" charset="0"/>
                </a:rPr>
                <a:t> structure / ultra fine grain</a:t>
              </a:r>
            </a:p>
          </p:txBody>
        </p:sp>
        <p:sp>
          <p:nvSpPr>
            <p:cNvPr id="2110" name="AutoShape 35"/>
            <p:cNvSpPr>
              <a:spLocks noChangeArrowheads="1"/>
            </p:cNvSpPr>
            <p:nvPr/>
          </p:nvSpPr>
          <p:spPr bwMode="auto">
            <a:xfrm>
              <a:off x="177" y="666"/>
              <a:ext cx="2885" cy="41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CC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35719" y="1111382"/>
            <a:ext cx="4829473" cy="2576835"/>
            <a:chOff x="1084" y="1081"/>
            <a:chExt cx="3476" cy="2193"/>
          </a:xfrm>
        </p:grpSpPr>
        <p:grpSp>
          <p:nvGrpSpPr>
            <p:cNvPr id="5" name="Group 91"/>
            <p:cNvGrpSpPr>
              <a:grpSpLocks/>
            </p:cNvGrpSpPr>
            <p:nvPr/>
          </p:nvGrpSpPr>
          <p:grpSpPr bwMode="auto">
            <a:xfrm>
              <a:off x="1084" y="1081"/>
              <a:ext cx="3476" cy="2193"/>
              <a:chOff x="1084" y="1081"/>
              <a:chExt cx="3476" cy="2193"/>
            </a:xfrm>
          </p:grpSpPr>
          <p:sp>
            <p:nvSpPr>
              <p:cNvPr id="2068" name="AutoShape 92"/>
              <p:cNvSpPr>
                <a:spLocks noChangeAspect="1" noChangeArrowheads="1"/>
              </p:cNvSpPr>
              <p:nvPr/>
            </p:nvSpPr>
            <p:spPr bwMode="auto">
              <a:xfrm>
                <a:off x="1166" y="1692"/>
                <a:ext cx="1026" cy="345"/>
              </a:xfrm>
              <a:prstGeom prst="roundRect">
                <a:avLst>
                  <a:gd name="adj" fmla="val 16667"/>
                </a:avLst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069" name="Text Box 93"/>
              <p:cNvSpPr txBox="1">
                <a:spLocks noChangeAspect="1" noChangeArrowheads="1"/>
              </p:cNvSpPr>
              <p:nvPr/>
            </p:nvSpPr>
            <p:spPr bwMode="auto">
              <a:xfrm>
                <a:off x="1230" y="1688"/>
                <a:ext cx="982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Solution Annealed </a:t>
                </a:r>
              </a:p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Matrix</a:t>
                </a:r>
              </a:p>
            </p:txBody>
          </p:sp>
          <p:sp>
            <p:nvSpPr>
              <p:cNvPr id="2070" name="Line 94"/>
              <p:cNvSpPr>
                <a:spLocks noChangeShapeType="1"/>
              </p:cNvSpPr>
              <p:nvPr/>
            </p:nvSpPr>
            <p:spPr bwMode="auto">
              <a:xfrm rot="1188752">
                <a:off x="2730" y="1820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1" name="Line 95"/>
              <p:cNvSpPr>
                <a:spLocks noChangeShapeType="1"/>
              </p:cNvSpPr>
              <p:nvPr/>
            </p:nvSpPr>
            <p:spPr bwMode="auto">
              <a:xfrm rot="20672101" flipV="1">
                <a:off x="2778" y="1820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2" name="Line 96"/>
              <p:cNvSpPr>
                <a:spLocks noChangeShapeType="1"/>
              </p:cNvSpPr>
              <p:nvPr/>
            </p:nvSpPr>
            <p:spPr bwMode="auto">
              <a:xfrm rot="1188752">
                <a:off x="2826" y="1827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3" name="Line 97"/>
              <p:cNvSpPr>
                <a:spLocks noChangeShapeType="1"/>
              </p:cNvSpPr>
              <p:nvPr/>
            </p:nvSpPr>
            <p:spPr bwMode="auto">
              <a:xfrm rot="20672101" flipV="1">
                <a:off x="2874" y="1827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4" name="Line 98"/>
              <p:cNvSpPr>
                <a:spLocks noChangeShapeType="1"/>
              </p:cNvSpPr>
              <p:nvPr/>
            </p:nvSpPr>
            <p:spPr bwMode="auto">
              <a:xfrm rot="1188752">
                <a:off x="2923" y="1832"/>
                <a:ext cx="92" cy="89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5" name="Line 99"/>
              <p:cNvSpPr>
                <a:spLocks noChangeShapeType="1"/>
              </p:cNvSpPr>
              <p:nvPr/>
            </p:nvSpPr>
            <p:spPr bwMode="auto">
              <a:xfrm rot="20672101" flipV="1">
                <a:off x="2682" y="1820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6" name="Line 100"/>
              <p:cNvSpPr>
                <a:spLocks noChangeShapeType="1"/>
              </p:cNvSpPr>
              <p:nvPr/>
            </p:nvSpPr>
            <p:spPr bwMode="auto">
              <a:xfrm rot="6246969" flipV="1">
                <a:off x="2635" y="1888"/>
                <a:ext cx="96" cy="69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7" name="Line 101"/>
              <p:cNvSpPr>
                <a:spLocks noChangeShapeType="1"/>
              </p:cNvSpPr>
              <p:nvPr/>
            </p:nvSpPr>
            <p:spPr bwMode="auto">
              <a:xfrm>
                <a:off x="2998" y="1937"/>
                <a:ext cx="2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78" name="Text Box 102"/>
              <p:cNvSpPr txBox="1">
                <a:spLocks noChangeArrowheads="1"/>
              </p:cNvSpPr>
              <p:nvPr/>
            </p:nvSpPr>
            <p:spPr bwMode="auto">
              <a:xfrm>
                <a:off x="2504" y="1513"/>
                <a:ext cx="703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</a:rPr>
                  <a:t>Cold </a:t>
                </a:r>
              </a:p>
              <a:p>
                <a:pPr algn="ctr"/>
                <a:r>
                  <a:rPr lang="en-US" sz="1200" dirty="0">
                    <a:solidFill>
                      <a:srgbClr val="0000FF"/>
                    </a:solidFill>
                  </a:rPr>
                  <a:t>Deformation</a:t>
                </a:r>
              </a:p>
            </p:txBody>
          </p:sp>
          <p:sp>
            <p:nvSpPr>
              <p:cNvPr id="2079" name="Line 103"/>
              <p:cNvSpPr>
                <a:spLocks noChangeShapeType="1"/>
              </p:cNvSpPr>
              <p:nvPr/>
            </p:nvSpPr>
            <p:spPr bwMode="auto">
              <a:xfrm>
                <a:off x="2198" y="1872"/>
                <a:ext cx="4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6" name="Group 104"/>
              <p:cNvGrpSpPr>
                <a:grpSpLocks/>
              </p:cNvGrpSpPr>
              <p:nvPr/>
            </p:nvGrpSpPr>
            <p:grpSpPr bwMode="auto">
              <a:xfrm>
                <a:off x="3296" y="1363"/>
                <a:ext cx="361" cy="578"/>
                <a:chOff x="2882" y="895"/>
                <a:chExt cx="361" cy="578"/>
              </a:xfrm>
            </p:grpSpPr>
            <p:sp>
              <p:nvSpPr>
                <p:cNvPr id="2106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2882" y="895"/>
                  <a:ext cx="144" cy="5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07" name="Line 106"/>
                <p:cNvSpPr>
                  <a:spLocks noChangeShapeType="1"/>
                </p:cNvSpPr>
                <p:nvPr/>
              </p:nvSpPr>
              <p:spPr bwMode="auto">
                <a:xfrm>
                  <a:off x="3147" y="897"/>
                  <a:ext cx="96" cy="5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08" name="Line 107"/>
                <p:cNvSpPr>
                  <a:spLocks noChangeShapeType="1"/>
                </p:cNvSpPr>
                <p:nvPr/>
              </p:nvSpPr>
              <p:spPr bwMode="auto">
                <a:xfrm>
                  <a:off x="3032" y="897"/>
                  <a:ext cx="115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2081" name="AutoShape 108"/>
              <p:cNvSpPr>
                <a:spLocks noChangeAspect="1" noChangeArrowheads="1"/>
              </p:cNvSpPr>
              <p:nvPr/>
            </p:nvSpPr>
            <p:spPr bwMode="auto">
              <a:xfrm>
                <a:off x="1161" y="2672"/>
                <a:ext cx="1025" cy="345"/>
              </a:xfrm>
              <a:prstGeom prst="roundRect">
                <a:avLst>
                  <a:gd name="adj" fmla="val 16667"/>
                </a:avLst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082" name="Text Box 109"/>
              <p:cNvSpPr txBox="1">
                <a:spLocks noChangeAspect="1" noChangeArrowheads="1"/>
              </p:cNvSpPr>
              <p:nvPr/>
            </p:nvSpPr>
            <p:spPr bwMode="auto">
              <a:xfrm>
                <a:off x="1084" y="2678"/>
                <a:ext cx="1176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Solution Annealed </a:t>
                </a:r>
              </a:p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Matrix</a:t>
                </a:r>
              </a:p>
            </p:txBody>
          </p:sp>
          <p:sp>
            <p:nvSpPr>
              <p:cNvPr id="2083" name="Line 110"/>
              <p:cNvSpPr>
                <a:spLocks noChangeShapeType="1"/>
              </p:cNvSpPr>
              <p:nvPr/>
            </p:nvSpPr>
            <p:spPr bwMode="auto">
              <a:xfrm rot="1188752">
                <a:off x="2727" y="2802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4" name="Line 111"/>
              <p:cNvSpPr>
                <a:spLocks noChangeShapeType="1"/>
              </p:cNvSpPr>
              <p:nvPr/>
            </p:nvSpPr>
            <p:spPr bwMode="auto">
              <a:xfrm rot="20672101" flipV="1">
                <a:off x="2775" y="2802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5" name="Line 112"/>
              <p:cNvSpPr>
                <a:spLocks noChangeShapeType="1"/>
              </p:cNvSpPr>
              <p:nvPr/>
            </p:nvSpPr>
            <p:spPr bwMode="auto">
              <a:xfrm rot="1188752">
                <a:off x="2823" y="2809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6" name="Line 113"/>
              <p:cNvSpPr>
                <a:spLocks noChangeShapeType="1"/>
              </p:cNvSpPr>
              <p:nvPr/>
            </p:nvSpPr>
            <p:spPr bwMode="auto">
              <a:xfrm rot="20672101" flipV="1">
                <a:off x="2871" y="2809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7" name="Line 114"/>
              <p:cNvSpPr>
                <a:spLocks noChangeShapeType="1"/>
              </p:cNvSpPr>
              <p:nvPr/>
            </p:nvSpPr>
            <p:spPr bwMode="auto">
              <a:xfrm rot="1188752">
                <a:off x="2924" y="2814"/>
                <a:ext cx="92" cy="8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8" name="Line 115"/>
              <p:cNvSpPr>
                <a:spLocks noChangeShapeType="1"/>
              </p:cNvSpPr>
              <p:nvPr/>
            </p:nvSpPr>
            <p:spPr bwMode="auto">
              <a:xfrm rot="20672101" flipV="1">
                <a:off x="2679" y="2802"/>
                <a:ext cx="96" cy="144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9" name="Line 116"/>
              <p:cNvSpPr>
                <a:spLocks noChangeShapeType="1"/>
              </p:cNvSpPr>
              <p:nvPr/>
            </p:nvSpPr>
            <p:spPr bwMode="auto">
              <a:xfrm rot="6246969" flipV="1">
                <a:off x="2632" y="2870"/>
                <a:ext cx="96" cy="6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90" name="Line 117"/>
              <p:cNvSpPr>
                <a:spLocks noChangeShapeType="1"/>
              </p:cNvSpPr>
              <p:nvPr/>
            </p:nvSpPr>
            <p:spPr bwMode="auto">
              <a:xfrm>
                <a:off x="2995" y="2919"/>
                <a:ext cx="2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91" name="Text Box 118"/>
              <p:cNvSpPr txBox="1">
                <a:spLocks noChangeArrowheads="1"/>
              </p:cNvSpPr>
              <p:nvPr/>
            </p:nvSpPr>
            <p:spPr bwMode="auto">
              <a:xfrm>
                <a:off x="2484" y="2340"/>
                <a:ext cx="703" cy="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</a:rPr>
                  <a:t>Cold </a:t>
                </a:r>
              </a:p>
              <a:p>
                <a:pPr algn="ctr"/>
                <a:r>
                  <a:rPr lang="en-US" sz="1200" dirty="0">
                    <a:solidFill>
                      <a:srgbClr val="0000FF"/>
                    </a:solidFill>
                  </a:rPr>
                  <a:t>Deformation</a:t>
                </a:r>
              </a:p>
            </p:txBody>
          </p:sp>
          <p:sp>
            <p:nvSpPr>
              <p:cNvPr id="2092" name="Line 119"/>
              <p:cNvSpPr>
                <a:spLocks noChangeShapeType="1"/>
              </p:cNvSpPr>
              <p:nvPr/>
            </p:nvSpPr>
            <p:spPr bwMode="auto">
              <a:xfrm>
                <a:off x="2195" y="2854"/>
                <a:ext cx="4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93" name="Line 120"/>
              <p:cNvSpPr>
                <a:spLocks noChangeShapeType="1"/>
              </p:cNvSpPr>
              <p:nvPr/>
            </p:nvSpPr>
            <p:spPr bwMode="auto">
              <a:xfrm flipH="1">
                <a:off x="3284" y="2339"/>
                <a:ext cx="144" cy="5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94" name="Line 121"/>
              <p:cNvSpPr>
                <a:spLocks noChangeShapeType="1"/>
              </p:cNvSpPr>
              <p:nvPr/>
            </p:nvSpPr>
            <p:spPr bwMode="auto">
              <a:xfrm>
                <a:off x="3913" y="2341"/>
                <a:ext cx="96" cy="5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95" name="Line 122"/>
              <p:cNvSpPr>
                <a:spLocks noChangeShapeType="1"/>
              </p:cNvSpPr>
              <p:nvPr/>
            </p:nvSpPr>
            <p:spPr bwMode="auto">
              <a:xfrm>
                <a:off x="3430" y="2341"/>
                <a:ext cx="47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96" name="Line 123"/>
              <p:cNvSpPr>
                <a:spLocks noChangeShapeType="1"/>
              </p:cNvSpPr>
              <p:nvPr/>
            </p:nvSpPr>
            <p:spPr bwMode="auto">
              <a:xfrm>
                <a:off x="4006" y="2917"/>
                <a:ext cx="2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7" name="Group 124"/>
              <p:cNvGrpSpPr>
                <a:grpSpLocks/>
              </p:cNvGrpSpPr>
              <p:nvPr/>
            </p:nvGrpSpPr>
            <p:grpSpPr bwMode="auto">
              <a:xfrm>
                <a:off x="3660" y="1363"/>
                <a:ext cx="361" cy="578"/>
                <a:chOff x="2882" y="895"/>
                <a:chExt cx="361" cy="578"/>
              </a:xfrm>
            </p:grpSpPr>
            <p:sp>
              <p:nvSpPr>
                <p:cNvPr id="2103" name="Line 125"/>
                <p:cNvSpPr>
                  <a:spLocks noChangeShapeType="1"/>
                </p:cNvSpPr>
                <p:nvPr/>
              </p:nvSpPr>
              <p:spPr bwMode="auto">
                <a:xfrm flipH="1">
                  <a:off x="2882" y="895"/>
                  <a:ext cx="144" cy="5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04" name="Line 126"/>
                <p:cNvSpPr>
                  <a:spLocks noChangeShapeType="1"/>
                </p:cNvSpPr>
                <p:nvPr/>
              </p:nvSpPr>
              <p:spPr bwMode="auto">
                <a:xfrm>
                  <a:off x="3147" y="897"/>
                  <a:ext cx="96" cy="57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05" name="Line 127"/>
                <p:cNvSpPr>
                  <a:spLocks noChangeShapeType="1"/>
                </p:cNvSpPr>
                <p:nvPr/>
              </p:nvSpPr>
              <p:spPr bwMode="auto">
                <a:xfrm>
                  <a:off x="3032" y="897"/>
                  <a:ext cx="115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2098" name="Line 128"/>
              <p:cNvSpPr>
                <a:spLocks noChangeShapeType="1"/>
              </p:cNvSpPr>
              <p:nvPr/>
            </p:nvSpPr>
            <p:spPr bwMode="auto">
              <a:xfrm>
                <a:off x="4022" y="1941"/>
                <a:ext cx="2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99" name="AutoShape 129"/>
              <p:cNvSpPr>
                <a:spLocks noChangeArrowheads="1"/>
              </p:cNvSpPr>
              <p:nvPr/>
            </p:nvSpPr>
            <p:spPr bwMode="auto">
              <a:xfrm>
                <a:off x="4294" y="1191"/>
                <a:ext cx="266" cy="2059"/>
              </a:xfrm>
              <a:prstGeom prst="roundRect">
                <a:avLst>
                  <a:gd name="adj" fmla="val 16667"/>
                </a:avLst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2100" name="Text Box 130"/>
              <p:cNvSpPr txBox="1">
                <a:spLocks noChangeArrowheads="1"/>
              </p:cNvSpPr>
              <p:nvPr/>
            </p:nvSpPr>
            <p:spPr bwMode="auto">
              <a:xfrm rot="16200000">
                <a:off x="3325" y="2067"/>
                <a:ext cx="2193" cy="2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rgbClr val="FFFF66"/>
                    </a:solidFill>
                    <a:latin typeface="Calibri" pitchFamily="34" charset="0"/>
                  </a:rPr>
                  <a:t>Ultrafine Grained Stainless Steel</a:t>
                </a:r>
              </a:p>
            </p:txBody>
          </p:sp>
          <p:sp>
            <p:nvSpPr>
              <p:cNvPr id="2101" name="Text Box 131"/>
              <p:cNvSpPr txBox="1">
                <a:spLocks noChangeArrowheads="1"/>
              </p:cNvSpPr>
              <p:nvPr/>
            </p:nvSpPr>
            <p:spPr bwMode="auto">
              <a:xfrm>
                <a:off x="3207" y="1165"/>
                <a:ext cx="863" cy="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err="1">
                    <a:solidFill>
                      <a:srgbClr val="666633"/>
                    </a:solidFill>
                  </a:rPr>
                  <a:t>Recrystallisation</a:t>
                </a:r>
                <a:endParaRPr lang="en-US" sz="1200" dirty="0">
                  <a:solidFill>
                    <a:srgbClr val="666633"/>
                  </a:solidFill>
                </a:endParaRPr>
              </a:p>
            </p:txBody>
          </p:sp>
          <p:sp>
            <p:nvSpPr>
              <p:cNvPr id="2102" name="Text Box 132"/>
              <p:cNvSpPr txBox="1">
                <a:spLocks noChangeArrowheads="1"/>
              </p:cNvSpPr>
              <p:nvPr/>
            </p:nvSpPr>
            <p:spPr bwMode="auto">
              <a:xfrm>
                <a:off x="3211" y="2141"/>
                <a:ext cx="863" cy="2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err="1">
                    <a:solidFill>
                      <a:srgbClr val="666633"/>
                    </a:solidFill>
                  </a:rPr>
                  <a:t>Recrystallisation</a:t>
                </a:r>
                <a:endParaRPr lang="en-US" sz="1200" dirty="0">
                  <a:solidFill>
                    <a:srgbClr val="666633"/>
                  </a:solidFill>
                </a:endParaRPr>
              </a:p>
            </p:txBody>
          </p:sp>
        </p:grpSp>
        <p:sp>
          <p:nvSpPr>
            <p:cNvPr id="2066" name="Text Box 133"/>
            <p:cNvSpPr txBox="1">
              <a:spLocks noChangeArrowheads="1"/>
            </p:cNvSpPr>
            <p:nvPr/>
          </p:nvSpPr>
          <p:spPr bwMode="auto">
            <a:xfrm>
              <a:off x="3310" y="2886"/>
              <a:ext cx="788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rgbClr val="0000FF"/>
                  </a:solidFill>
                </a:rPr>
                <a:t>Isothermal</a:t>
              </a:r>
            </a:p>
          </p:txBody>
        </p:sp>
        <p:sp>
          <p:nvSpPr>
            <p:cNvPr id="2067" name="Text Box 134"/>
            <p:cNvSpPr txBox="1">
              <a:spLocks noChangeArrowheads="1"/>
            </p:cNvSpPr>
            <p:nvPr/>
          </p:nvSpPr>
          <p:spPr bwMode="auto">
            <a:xfrm>
              <a:off x="3198" y="1921"/>
              <a:ext cx="1068" cy="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solidFill>
                    <a:srgbClr val="0000FF"/>
                  </a:solidFill>
                </a:rPr>
                <a:t>Thermal Cycle</a:t>
              </a:r>
            </a:p>
          </p:txBody>
        </p:sp>
      </p:grp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142875" y="3850265"/>
            <a:ext cx="4640461" cy="2249331"/>
            <a:chOff x="460162" y="4929002"/>
            <a:chExt cx="4949506" cy="2760241"/>
          </a:xfrm>
        </p:grpSpPr>
        <p:pic>
          <p:nvPicPr>
            <p:cNvPr id="2062" name="Picture 136" descr="13"/>
            <p:cNvPicPr>
              <a:picLocks noChangeAspect="1" noChangeArrowheads="1"/>
            </p:cNvPicPr>
            <p:nvPr/>
          </p:nvPicPr>
          <p:blipFill>
            <a:blip r:embed="rId3">
              <a:lum bright="-12000" contrast="42000"/>
            </a:blip>
            <a:srcRect/>
            <a:stretch>
              <a:fillRect/>
            </a:stretch>
          </p:blipFill>
          <p:spPr bwMode="auto">
            <a:xfrm>
              <a:off x="460162" y="4929002"/>
              <a:ext cx="4949506" cy="2760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3" name="Line 138"/>
            <p:cNvSpPr>
              <a:spLocks noChangeShapeType="1"/>
            </p:cNvSpPr>
            <p:nvPr/>
          </p:nvSpPr>
          <p:spPr bwMode="auto">
            <a:xfrm flipV="1">
              <a:off x="3022346" y="5849082"/>
              <a:ext cx="883512" cy="32860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arrow" w="med" len="med"/>
              <a:tailEnd type="arrow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64" name="Text Box 139"/>
            <p:cNvSpPr txBox="1">
              <a:spLocks noChangeArrowheads="1"/>
            </p:cNvSpPr>
            <p:nvPr/>
          </p:nvSpPr>
          <p:spPr bwMode="auto">
            <a:xfrm rot="19982275">
              <a:off x="2921037" y="5727046"/>
              <a:ext cx="964647" cy="339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69"/>
              <a:r>
                <a:rPr lang="en-US" sz="1200" dirty="0" err="1">
                  <a:solidFill>
                    <a:schemeClr val="bg1"/>
                  </a:solidFill>
                </a:rPr>
                <a:t>gs</a:t>
              </a:r>
              <a:r>
                <a:rPr lang="en-US" sz="1200" dirty="0">
                  <a:solidFill>
                    <a:schemeClr val="bg1"/>
                  </a:solidFill>
                </a:rPr>
                <a:t>&lt; 200 nm</a:t>
              </a:r>
            </a:p>
          </p:txBody>
        </p:sp>
      </p:grpSp>
      <p:grpSp>
        <p:nvGrpSpPr>
          <p:cNvPr id="9" name="Group 72"/>
          <p:cNvGrpSpPr>
            <a:grpSpLocks/>
          </p:cNvGrpSpPr>
          <p:nvPr/>
        </p:nvGrpSpPr>
        <p:grpSpPr bwMode="auto">
          <a:xfrm>
            <a:off x="5643562" y="4593139"/>
            <a:ext cx="3656708" cy="1838057"/>
            <a:chOff x="2496" y="1002"/>
            <a:chExt cx="1728" cy="1544"/>
          </a:xfrm>
        </p:grpSpPr>
        <p:sp>
          <p:nvSpPr>
            <p:cNvPr id="2060" name="Text Box 70"/>
            <p:cNvSpPr txBox="1">
              <a:spLocks noChangeArrowheads="1"/>
            </p:cNvSpPr>
            <p:nvPr/>
          </p:nvSpPr>
          <p:spPr bwMode="auto">
            <a:xfrm>
              <a:off x="2496" y="1008"/>
              <a:ext cx="1728" cy="1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03803" tIns="51901" rIns="103803" bIns="51901">
              <a:spAutoFit/>
            </a:bodyPr>
            <a:lstStyle/>
            <a:p>
              <a:pPr marL="227918" indent="-227918" defTabSz="914469">
                <a:lnSpc>
                  <a:spcPct val="110000"/>
                </a:lnSpc>
              </a:pPr>
              <a:r>
                <a:rPr lang="en-US" sz="1600" dirty="0">
                  <a:solidFill>
                    <a:srgbClr val="9900CC"/>
                  </a:solidFill>
                  <a:latin typeface="Trebuchet MS" pitchFamily="34" charset="0"/>
                </a:rPr>
                <a:t>   </a:t>
              </a:r>
              <a:r>
                <a:rPr lang="en-US" sz="1600" u="sng" dirty="0">
                  <a:solidFill>
                    <a:srgbClr val="0000FF"/>
                  </a:solidFill>
                  <a:latin typeface="Trebuchet MS" pitchFamily="34" charset="0"/>
                </a:rPr>
                <a:t>Present methods</a:t>
              </a:r>
            </a:p>
            <a:p>
              <a:pPr marL="227918" indent="-227918" defTabSz="914469">
                <a:lnSpc>
                  <a:spcPct val="110000"/>
                </a:lnSpc>
              </a:pPr>
              <a:endParaRPr lang="en-US" sz="1200" u="sng" dirty="0">
                <a:solidFill>
                  <a:srgbClr val="0000FF"/>
                </a:solidFill>
                <a:latin typeface="Trebuchet MS" pitchFamily="34" charset="0"/>
              </a:endParaRPr>
            </a:p>
            <a:p>
              <a:pPr marL="227918" indent="-227918" defTabSz="914469">
                <a:lnSpc>
                  <a:spcPct val="110000"/>
                </a:lnSpc>
                <a:buClr>
                  <a:srgbClr val="9900CC"/>
                </a:buClr>
                <a:buFont typeface="Wingdings" pitchFamily="2" charset="2"/>
                <a:buChar char="S"/>
              </a:pPr>
              <a:r>
                <a:rPr lang="en-US" sz="1400" dirty="0">
                  <a:solidFill>
                    <a:srgbClr val="0000FF"/>
                  </a:solidFill>
                  <a:latin typeface="Comic Sans MS" pitchFamily="66" charset="0"/>
                </a:rPr>
                <a:t>Severe Plastic Deformation</a:t>
              </a:r>
            </a:p>
            <a:p>
              <a:pPr marL="227918" indent="-227918" defTabSz="914469">
                <a:lnSpc>
                  <a:spcPct val="110000"/>
                </a:lnSpc>
                <a:buClr>
                  <a:srgbClr val="9900CC"/>
                </a:buClr>
                <a:buFont typeface="Wingdings" pitchFamily="2" charset="2"/>
                <a:buChar char="S"/>
              </a:pPr>
              <a:r>
                <a:rPr lang="en-US" sz="1400" dirty="0">
                  <a:solidFill>
                    <a:srgbClr val="0000FF"/>
                  </a:solidFill>
                  <a:latin typeface="Comic Sans MS" pitchFamily="66" charset="0"/>
                </a:rPr>
                <a:t>Accumulative Roll Bonding</a:t>
              </a:r>
            </a:p>
            <a:p>
              <a:pPr marL="227918" indent="-227918" defTabSz="914469">
                <a:lnSpc>
                  <a:spcPct val="110000"/>
                </a:lnSpc>
                <a:buClr>
                  <a:srgbClr val="9900CC"/>
                </a:buClr>
                <a:buFont typeface="Wingdings" pitchFamily="2" charset="2"/>
                <a:buChar char="S"/>
              </a:pPr>
              <a:r>
                <a:rPr lang="en-US" sz="1400" dirty="0">
                  <a:solidFill>
                    <a:srgbClr val="0000FF"/>
                  </a:solidFill>
                  <a:latin typeface="Comic Sans MS" pitchFamily="66" charset="0"/>
                </a:rPr>
                <a:t>Repetitive Corrugation</a:t>
              </a:r>
            </a:p>
            <a:p>
              <a:pPr marL="227918" indent="-227918" defTabSz="914469">
                <a:lnSpc>
                  <a:spcPct val="110000"/>
                </a:lnSpc>
                <a:buClr>
                  <a:srgbClr val="9900CC"/>
                </a:buClr>
              </a:pPr>
              <a:r>
                <a:rPr lang="en-US" sz="1400" dirty="0">
                  <a:solidFill>
                    <a:srgbClr val="CC66FF"/>
                  </a:solidFill>
                  <a:latin typeface="Comic Sans MS" pitchFamily="66" charset="0"/>
                </a:rPr>
                <a:t> </a:t>
              </a:r>
              <a:endParaRPr lang="en-US" sz="1000" dirty="0">
                <a:solidFill>
                  <a:srgbClr val="CC66FF"/>
                </a:solidFill>
                <a:latin typeface="Comic Sans MS" pitchFamily="66" charset="0"/>
              </a:endParaRPr>
            </a:p>
            <a:p>
              <a:pPr marL="227918" indent="-227918" defTabSz="914469">
                <a:lnSpc>
                  <a:spcPct val="110000"/>
                </a:lnSpc>
                <a:buClr>
                  <a:srgbClr val="9900CC"/>
                </a:buClr>
              </a:pPr>
              <a:r>
                <a:rPr lang="en-US" sz="1400" dirty="0">
                  <a:solidFill>
                    <a:srgbClr val="FF0000"/>
                  </a:solidFill>
                  <a:latin typeface="Comic Sans MS" pitchFamily="66" charset="0"/>
                </a:rPr>
                <a:t>	</a:t>
              </a:r>
              <a:r>
                <a:rPr lang="en-US" b="1" dirty="0">
                  <a:solidFill>
                    <a:srgbClr val="FF0000"/>
                  </a:solidFill>
                  <a:latin typeface="Comic Sans MS" pitchFamily="66" charset="0"/>
                </a:rPr>
                <a:t>Limitations ?</a:t>
              </a:r>
            </a:p>
          </p:txBody>
        </p:sp>
        <p:sp>
          <p:nvSpPr>
            <p:cNvPr id="2061" name="AutoShape 71"/>
            <p:cNvSpPr>
              <a:spLocks noChangeArrowheads="1"/>
            </p:cNvSpPr>
            <p:nvPr/>
          </p:nvSpPr>
          <p:spPr bwMode="auto">
            <a:xfrm>
              <a:off x="2496" y="1002"/>
              <a:ext cx="1458" cy="1109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9900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IN"/>
            </a:p>
          </p:txBody>
        </p:sp>
      </p:grpSp>
      <p:grpSp>
        <p:nvGrpSpPr>
          <p:cNvPr id="10" name="Group 62"/>
          <p:cNvGrpSpPr>
            <a:grpSpLocks/>
          </p:cNvGrpSpPr>
          <p:nvPr/>
        </p:nvGrpSpPr>
        <p:grpSpPr bwMode="auto">
          <a:xfrm>
            <a:off x="4929187" y="819233"/>
            <a:ext cx="4500563" cy="3562950"/>
            <a:chOff x="5257800" y="1004888"/>
            <a:chExt cx="4800600" cy="4370387"/>
          </a:xfrm>
        </p:grpSpPr>
        <p:graphicFrame>
          <p:nvGraphicFramePr>
            <p:cNvPr id="2050" name="Object 1"/>
            <p:cNvGraphicFramePr>
              <a:graphicFrameLocks noChangeAspect="1"/>
            </p:cNvGraphicFramePr>
            <p:nvPr/>
          </p:nvGraphicFramePr>
          <p:xfrm>
            <a:off x="5257800" y="1004888"/>
            <a:ext cx="4800600" cy="4370387"/>
          </p:xfrm>
          <a:graphic>
            <a:graphicData uri="http://schemas.openxmlformats.org/presentationml/2006/ole">
              <p:oleObj spid="_x0000_s121858" name="Graph" r:id="rId4" imgW="3875040" imgH="2983680" progId="Origin50.Graph">
                <p:embed/>
              </p:oleObj>
            </a:graphicData>
          </a:graphic>
        </p:graphicFrame>
        <p:sp>
          <p:nvSpPr>
            <p:cNvPr id="2059" name="TextBox 14"/>
            <p:cNvSpPr txBox="1">
              <a:spLocks noChangeArrowheads="1"/>
            </p:cNvSpPr>
            <p:nvPr/>
          </p:nvSpPr>
          <p:spPr bwMode="auto">
            <a:xfrm>
              <a:off x="6324600" y="4141788"/>
              <a:ext cx="2800630" cy="415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600" dirty="0">
                  <a:solidFill>
                    <a:srgbClr val="0000FF"/>
                  </a:solidFill>
                  <a:latin typeface="Tahoma" pitchFamily="34" charset="0"/>
                  <a:cs typeface="Tahoma" pitchFamily="34" charset="0"/>
                </a:rPr>
                <a:t>Increase in YS 3 to 4 times</a:t>
              </a:r>
            </a:p>
          </p:txBody>
        </p:sp>
      </p:grpSp>
      <p:sp>
        <p:nvSpPr>
          <p:cNvPr id="2058" name="Rectangle 65"/>
          <p:cNvSpPr>
            <a:spLocks noChangeArrowheads="1"/>
          </p:cNvSpPr>
          <p:nvPr/>
        </p:nvSpPr>
        <p:spPr bwMode="auto">
          <a:xfrm>
            <a:off x="473273" y="6340318"/>
            <a:ext cx="5884664" cy="512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540" tIns="40270" rIns="80540" bIns="40270">
            <a:spAutoFit/>
          </a:bodyPr>
          <a:lstStyle/>
          <a:p>
            <a:r>
              <a:rPr lang="en-IN" sz="1400" i="1" u="sng" dirty="0">
                <a:solidFill>
                  <a:srgbClr val="0000FF"/>
                </a:solidFill>
                <a:latin typeface="Calibri" pitchFamily="34" charset="0"/>
              </a:rPr>
              <a:t>Pub</a:t>
            </a:r>
            <a:r>
              <a:rPr lang="en-IN" sz="1400" i="1" dirty="0">
                <a:solidFill>
                  <a:srgbClr val="0000FF"/>
                </a:solidFill>
                <a:latin typeface="Calibri" pitchFamily="34" charset="0"/>
              </a:rPr>
              <a:t>: Metall. Mater. Trans. A, 40, 2009, 3227</a:t>
            </a:r>
          </a:p>
          <a:p>
            <a:r>
              <a:rPr lang="en-IN" sz="1400" i="1" dirty="0" smtClean="0">
                <a:solidFill>
                  <a:srgbClr val="0000FF"/>
                </a:solidFill>
                <a:latin typeface="Calibri" pitchFamily="34" charset="0"/>
              </a:rPr>
              <a:t>Mater </a:t>
            </a:r>
            <a:r>
              <a:rPr lang="en-IN" sz="1400" i="1" dirty="0" err="1">
                <a:solidFill>
                  <a:srgbClr val="0000FF"/>
                </a:solidFill>
                <a:latin typeface="Calibri" pitchFamily="34" charset="0"/>
              </a:rPr>
              <a:t>Sci</a:t>
            </a:r>
            <a:r>
              <a:rPr lang="en-IN" sz="1400" i="1" dirty="0">
                <a:solidFill>
                  <a:srgbClr val="0000FF"/>
                </a:solidFill>
                <a:latin typeface="Calibri" pitchFamily="34" charset="0"/>
              </a:rPr>
              <a:t> &amp; Eng A 528, 2011, 2209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23"/>
          <p:cNvSpPr>
            <a:spLocks noChangeArrowheads="1"/>
          </p:cNvSpPr>
          <p:nvPr/>
        </p:nvSpPr>
        <p:spPr bwMode="auto">
          <a:xfrm>
            <a:off x="0" y="2994146"/>
            <a:ext cx="162718" cy="35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540" tIns="40270" rIns="80540" bIns="40270" anchor="ctr">
            <a:spAutoFit/>
          </a:bodyPr>
          <a:lstStyle/>
          <a:p>
            <a:endParaRPr lang="en-IN"/>
          </a:p>
        </p:txBody>
      </p:sp>
      <p:sp>
        <p:nvSpPr>
          <p:cNvPr id="3080" name="Rectangle 48"/>
          <p:cNvSpPr>
            <a:spLocks noChangeArrowheads="1"/>
          </p:cNvSpPr>
          <p:nvPr/>
        </p:nvSpPr>
        <p:spPr bwMode="auto">
          <a:xfrm>
            <a:off x="0" y="-163070"/>
            <a:ext cx="162718" cy="35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540" tIns="40270" rIns="80540" bIns="40270" anchor="ctr">
            <a:spAutoFit/>
          </a:bodyPr>
          <a:lstStyle/>
          <a:p>
            <a:endParaRPr lang="en-IN"/>
          </a:p>
        </p:txBody>
      </p:sp>
      <p:sp>
        <p:nvSpPr>
          <p:cNvPr id="3082" name="Text Box 46"/>
          <p:cNvSpPr txBox="1">
            <a:spLocks noChangeArrowheads="1"/>
          </p:cNvSpPr>
          <p:nvPr/>
        </p:nvSpPr>
        <p:spPr bwMode="auto">
          <a:xfrm>
            <a:off x="2894708" y="1100075"/>
            <a:ext cx="2063365" cy="52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4" rIns="91430" bIns="45714">
            <a:spAutoFit/>
          </a:bodyPr>
          <a:lstStyle/>
          <a:p>
            <a:pPr defTabSz="914469"/>
            <a:r>
              <a:rPr lang="en-US" sz="1600" b="1" dirty="0" err="1">
                <a:solidFill>
                  <a:srgbClr val="008000"/>
                </a:solidFill>
                <a:latin typeface="Trebuchet MS" pitchFamily="34" charset="0"/>
              </a:rPr>
              <a:t>Consid</a:t>
            </a:r>
            <a:r>
              <a:rPr lang="en-US" sz="1600" b="1" dirty="0" err="1">
                <a:solidFill>
                  <a:srgbClr val="008000"/>
                </a:solidFill>
                <a:latin typeface="Trebuchet MS" pitchFamily="34" charset="0"/>
                <a:cs typeface="Arial" charset="0"/>
              </a:rPr>
              <a:t>è</a:t>
            </a:r>
            <a:r>
              <a:rPr lang="en-US" sz="1600" b="1" dirty="0" err="1">
                <a:solidFill>
                  <a:srgbClr val="008000"/>
                </a:solidFill>
                <a:latin typeface="Trebuchet MS" pitchFamily="34" charset="0"/>
              </a:rPr>
              <a:t>re</a:t>
            </a:r>
            <a:r>
              <a:rPr lang="en-US" sz="1600" b="1" dirty="0">
                <a:solidFill>
                  <a:srgbClr val="008000"/>
                </a:solidFill>
                <a:latin typeface="Trebuchet MS" pitchFamily="34" charset="0"/>
              </a:rPr>
              <a:t> Criterion</a:t>
            </a:r>
          </a:p>
          <a:p>
            <a:pPr defTabSz="914469"/>
            <a:endParaRPr lang="en-US" sz="1200" b="1" dirty="0">
              <a:solidFill>
                <a:srgbClr val="008000"/>
              </a:solidFill>
              <a:latin typeface="Trebuchet MS" pitchFamily="34" charset="0"/>
            </a:endParaRPr>
          </a:p>
        </p:txBody>
      </p:sp>
      <p:graphicFrame>
        <p:nvGraphicFramePr>
          <p:cNvPr id="3074" name="Object 47"/>
          <p:cNvGraphicFramePr>
            <a:graphicFrameLocks noChangeAspect="1"/>
          </p:cNvGraphicFramePr>
          <p:nvPr/>
        </p:nvGraphicFramePr>
        <p:xfrm>
          <a:off x="3173016" y="1472807"/>
          <a:ext cx="1818680" cy="559097"/>
        </p:xfrm>
        <a:graphic>
          <a:graphicData uri="http://schemas.openxmlformats.org/presentationml/2006/ole">
            <p:oleObj spid="_x0000_s122882" name="Equation" r:id="rId3" imgW="749160" imgH="406080" progId="Equation.3">
              <p:embed/>
            </p:oleObj>
          </a:graphicData>
        </a:graphic>
      </p:graphicFrame>
      <p:sp>
        <p:nvSpPr>
          <p:cNvPr id="3083" name="Text Box 60"/>
          <p:cNvSpPr txBox="1">
            <a:spLocks noChangeArrowheads="1"/>
          </p:cNvSpPr>
          <p:nvPr/>
        </p:nvSpPr>
        <p:spPr bwMode="auto">
          <a:xfrm>
            <a:off x="2894707" y="2031904"/>
            <a:ext cx="3268503" cy="92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4" rIns="91430" bIns="45714">
            <a:spAutoFit/>
          </a:bodyPr>
          <a:lstStyle/>
          <a:p>
            <a:pPr marL="159403" indent="-159403" defTabSz="914469">
              <a:buFont typeface="Arial" charset="0"/>
              <a:buChar char="•"/>
            </a:pPr>
            <a:r>
              <a:rPr lang="en-US" b="1" dirty="0">
                <a:solidFill>
                  <a:srgbClr val="9933FF"/>
                </a:solidFill>
                <a:latin typeface="Cambria" pitchFamily="18" charset="0"/>
              </a:rPr>
              <a:t>Plastic instability</a:t>
            </a:r>
          </a:p>
          <a:p>
            <a:pPr marL="159403" indent="-159403" defTabSz="914469">
              <a:buFont typeface="Arial" charset="0"/>
              <a:buChar char="•"/>
            </a:pPr>
            <a:r>
              <a:rPr lang="en-US" b="1" dirty="0">
                <a:solidFill>
                  <a:srgbClr val="9933FF"/>
                </a:solidFill>
                <a:latin typeface="Cambria" pitchFamily="18" charset="0"/>
              </a:rPr>
              <a:t>Poor strain </a:t>
            </a:r>
            <a:r>
              <a:rPr lang="en-US" b="1" dirty="0" err="1">
                <a:solidFill>
                  <a:srgbClr val="9933FF"/>
                </a:solidFill>
                <a:latin typeface="Cambria" pitchFamily="18" charset="0"/>
              </a:rPr>
              <a:t>hardenability</a:t>
            </a:r>
            <a:r>
              <a:rPr lang="en-US" b="1" dirty="0">
                <a:solidFill>
                  <a:srgbClr val="9933FF"/>
                </a:solidFill>
                <a:latin typeface="Cambria" pitchFamily="18" charset="0"/>
              </a:rPr>
              <a:t> &amp;</a:t>
            </a:r>
          </a:p>
          <a:p>
            <a:pPr marL="159403" indent="-159403" defTabSz="914469">
              <a:buFont typeface="Arial" charset="0"/>
              <a:buChar char="•"/>
            </a:pPr>
            <a:r>
              <a:rPr lang="en-US" b="1" dirty="0">
                <a:solidFill>
                  <a:srgbClr val="9933FF"/>
                </a:solidFill>
                <a:latin typeface="Cambria" pitchFamily="18" charset="0"/>
              </a:rPr>
              <a:t>Strain rate sensitivity</a:t>
            </a:r>
          </a:p>
        </p:txBody>
      </p:sp>
      <p:sp>
        <p:nvSpPr>
          <p:cNvPr id="3084" name="Text Box 65"/>
          <p:cNvSpPr txBox="1">
            <a:spLocks noChangeArrowheads="1"/>
          </p:cNvSpPr>
          <p:nvPr/>
        </p:nvSpPr>
        <p:spPr bwMode="auto">
          <a:xfrm>
            <a:off x="348258" y="107420"/>
            <a:ext cx="7991398" cy="621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4" rIns="91430" bIns="45714">
            <a:spAutoFit/>
          </a:bodyPr>
          <a:lstStyle/>
          <a:p>
            <a:pPr algn="ctr" defTabSz="914469">
              <a:lnSpc>
                <a:spcPct val="115000"/>
              </a:lnSpc>
            </a:pPr>
            <a:r>
              <a:rPr lang="en-US" sz="1600" b="1" i="1" dirty="0" smtClean="0">
                <a:solidFill>
                  <a:srgbClr val="0000FF"/>
                </a:solidFill>
                <a:latin typeface="Trebuchet MS" pitchFamily="34" charset="0"/>
              </a:rPr>
              <a:t>Ultra fine / </a:t>
            </a:r>
            <a:r>
              <a:rPr lang="en-US" sz="1600" b="1" i="1" dirty="0" err="1" smtClean="0">
                <a:solidFill>
                  <a:srgbClr val="0000FF"/>
                </a:solidFill>
                <a:latin typeface="Trebuchet MS" pitchFamily="34" charset="0"/>
              </a:rPr>
              <a:t>nano</a:t>
            </a:r>
            <a:r>
              <a:rPr lang="en-US" sz="1600" b="1" i="1" dirty="0" smtClean="0">
                <a:solidFill>
                  <a:srgbClr val="0000FF"/>
                </a:solidFill>
                <a:latin typeface="Trebuchet MS" pitchFamily="34" charset="0"/>
              </a:rPr>
              <a:t> structure </a:t>
            </a:r>
            <a:r>
              <a:rPr lang="en-US" sz="1600" b="1" u="sng" dirty="0" smtClean="0">
                <a:solidFill>
                  <a:srgbClr val="0000FF"/>
                </a:solidFill>
                <a:latin typeface="Trebuchet MS" pitchFamily="34" charset="0"/>
              </a:rPr>
              <a:t>Austenitic </a:t>
            </a:r>
            <a:r>
              <a:rPr lang="en-US" sz="1600" b="1" u="sng" dirty="0">
                <a:solidFill>
                  <a:srgbClr val="0000FF"/>
                </a:solidFill>
                <a:latin typeface="Trebuchet MS" pitchFamily="34" charset="0"/>
              </a:rPr>
              <a:t>Stainless </a:t>
            </a:r>
            <a:r>
              <a:rPr lang="en-US" sz="1600" b="1" u="sng" dirty="0" smtClean="0">
                <a:solidFill>
                  <a:srgbClr val="0000FF"/>
                </a:solidFill>
                <a:latin typeface="Trebuchet MS" pitchFamily="34" charset="0"/>
              </a:rPr>
              <a:t>Steel </a:t>
            </a:r>
            <a:r>
              <a:rPr lang="en-US" sz="1600" b="1" i="1" dirty="0" smtClean="0">
                <a:solidFill>
                  <a:srgbClr val="0000FF"/>
                </a:solidFill>
                <a:latin typeface="Trebuchet MS" pitchFamily="34" charset="0"/>
              </a:rPr>
              <a:t>-Deformation mechanism</a:t>
            </a:r>
          </a:p>
          <a:p>
            <a:pPr defTabSz="914469"/>
            <a:endParaRPr lang="en-US" sz="1600" b="1" u="sng" dirty="0">
              <a:solidFill>
                <a:srgbClr val="008000"/>
              </a:solidFill>
              <a:latin typeface="Trebuchet MS" pitchFamily="34" charset="0"/>
            </a:endParaRPr>
          </a:p>
        </p:txBody>
      </p:sp>
      <p:pic>
        <p:nvPicPr>
          <p:cNvPr id="3085" name="Picture 67" descr="C:\Max-Planck\New paper-Scripta\Final\After review\Final\figure 2.tif"/>
          <p:cNvPicPr>
            <a:picLocks noChangeAspect="1" noChangeArrowheads="1"/>
          </p:cNvPicPr>
          <p:nvPr/>
        </p:nvPicPr>
        <p:blipFill>
          <a:blip r:embed="rId4"/>
          <a:srcRect r="41483"/>
          <a:stretch>
            <a:fillRect/>
          </a:stretch>
        </p:blipFill>
        <p:spPr bwMode="auto">
          <a:xfrm>
            <a:off x="2786062" y="3649015"/>
            <a:ext cx="3935016" cy="297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1"/>
          <p:cNvSpPr/>
          <p:nvPr/>
        </p:nvSpPr>
        <p:spPr>
          <a:xfrm>
            <a:off x="6786562" y="3400527"/>
            <a:ext cx="2357438" cy="3066759"/>
          </a:xfrm>
          <a:prstGeom prst="rect">
            <a:avLst/>
          </a:prstGeom>
        </p:spPr>
        <p:txBody>
          <a:bodyPr lIns="80540" tIns="40270" rIns="80540" bIns="40270">
            <a:spAutoFit/>
          </a:bodyPr>
          <a:lstStyle/>
          <a:p>
            <a:pPr>
              <a:defRPr/>
            </a:pPr>
            <a:r>
              <a:rPr lang="en-US" u="sng" dirty="0">
                <a:solidFill>
                  <a:srgbClr val="0000FF"/>
                </a:solidFill>
                <a:latin typeface="Calibri" pitchFamily="34" charset="0"/>
              </a:rPr>
              <a:t>UFG-I:</a:t>
            </a:r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 Grain size </a:t>
            </a:r>
          </a:p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Below 500nm</a:t>
            </a:r>
          </a:p>
          <a:p>
            <a:pPr>
              <a:defRPr/>
            </a:pPr>
            <a:endParaRPr lang="en-US" sz="1100" dirty="0">
              <a:solidFill>
                <a:srgbClr val="0000FF"/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1600" i="1" dirty="0">
                <a:solidFill>
                  <a:srgbClr val="0000FF"/>
                </a:solidFill>
                <a:latin typeface="Calibri" pitchFamily="34" charset="0"/>
              </a:rPr>
              <a:t>Strain localization</a:t>
            </a:r>
          </a:p>
          <a:p>
            <a:pPr>
              <a:defRPr/>
            </a:pPr>
            <a:endParaRPr lang="en-US" u="sng" dirty="0">
              <a:solidFill>
                <a:srgbClr val="0000FF"/>
              </a:solidFill>
              <a:latin typeface="Calibri" pitchFamily="34" charset="0"/>
            </a:endParaRPr>
          </a:p>
          <a:p>
            <a:pPr>
              <a:defRPr/>
            </a:pPr>
            <a:r>
              <a:rPr lang="en-US" u="sng" dirty="0">
                <a:solidFill>
                  <a:srgbClr val="0000FF"/>
                </a:solidFill>
                <a:latin typeface="Calibri" pitchFamily="34" charset="0"/>
              </a:rPr>
              <a:t>UFG-II</a:t>
            </a:r>
            <a:r>
              <a:rPr lang="en-US" u="sng" dirty="0">
                <a:solidFill>
                  <a:srgbClr val="0000FF"/>
                </a:solidFill>
                <a:latin typeface="Calibri" pitchFamily="34" charset="0"/>
              </a:rPr>
              <a:t>:</a:t>
            </a:r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 Bimodal maxima at ~650nm and ~1400nm</a:t>
            </a:r>
          </a:p>
          <a:p>
            <a:pPr>
              <a:defRPr/>
            </a:pPr>
            <a:endParaRPr lang="en-US" sz="1100" dirty="0">
              <a:solidFill>
                <a:srgbClr val="0000FF"/>
              </a:solidFill>
              <a:latin typeface="Calibri" pitchFamily="34" charset="0"/>
            </a:endParaRPr>
          </a:p>
          <a:p>
            <a:pPr marL="159403" indent="-159403">
              <a:buFont typeface="Arial" pitchFamily="34" charset="0"/>
              <a:buChar char="•"/>
              <a:defRPr/>
            </a:pPr>
            <a:r>
              <a:rPr lang="en-US" sz="1600" i="1" dirty="0">
                <a:solidFill>
                  <a:srgbClr val="0000FF"/>
                </a:solidFill>
                <a:latin typeface="Calibri" pitchFamily="34" charset="0"/>
              </a:rPr>
              <a:t>Strain induced transformation of austenite to martensite</a:t>
            </a:r>
            <a:endParaRPr lang="en-IN" sz="1600" i="1" dirty="0">
              <a:solidFill>
                <a:srgbClr val="0000FF"/>
              </a:solidFill>
              <a:latin typeface="Calibri" pitchFamily="34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285750" y="3089919"/>
            <a:ext cx="2500313" cy="415498"/>
            <a:chOff x="533400" y="3901281"/>
            <a:chExt cx="2667000" cy="509658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533400" y="3901281"/>
              <a:ext cx="2590800" cy="4572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pPr defTabSz="914469">
                <a:defRPr/>
              </a:pP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3094" name="TextBox 44"/>
            <p:cNvSpPr txBox="1">
              <a:spLocks noChangeArrowheads="1"/>
            </p:cNvSpPr>
            <p:nvPr/>
          </p:nvSpPr>
          <p:spPr bwMode="auto">
            <a:xfrm>
              <a:off x="533401" y="3901281"/>
              <a:ext cx="2666999" cy="5096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2100" dirty="0">
                  <a:solidFill>
                    <a:srgbClr val="0000FF"/>
                  </a:solidFill>
                  <a:latin typeface="Cambria" pitchFamily="18" charset="0"/>
                </a:rPr>
                <a:t>Bimodal grain size</a:t>
              </a:r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3198317" y="3214162"/>
            <a:ext cx="3231058" cy="372731"/>
            <a:chOff x="3411538" y="4053681"/>
            <a:chExt cx="3446462" cy="457200"/>
          </a:xfrm>
        </p:grpSpPr>
        <p:sp>
          <p:nvSpPr>
            <p:cNvPr id="39" name="Rounded Rectangle 38"/>
            <p:cNvSpPr/>
            <p:nvPr/>
          </p:nvSpPr>
          <p:spPr bwMode="auto">
            <a:xfrm>
              <a:off x="3429000" y="4053681"/>
              <a:ext cx="3429000" cy="4572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defTabSz="914469">
                <a:defRPr/>
              </a:pPr>
              <a:endParaRPr lang="en-IN" dirty="0">
                <a:solidFill>
                  <a:schemeClr val="tx1"/>
                </a:solidFill>
              </a:endParaRPr>
            </a:p>
          </p:txBody>
        </p:sp>
        <p:sp>
          <p:nvSpPr>
            <p:cNvPr id="3092" name="TextBox 48"/>
            <p:cNvSpPr txBox="1">
              <a:spLocks noChangeArrowheads="1"/>
            </p:cNvSpPr>
            <p:nvPr/>
          </p:nvSpPr>
          <p:spPr bwMode="auto">
            <a:xfrm>
              <a:off x="3411538" y="4066381"/>
              <a:ext cx="3363245" cy="415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600" i="1" dirty="0">
                  <a:solidFill>
                    <a:srgbClr val="FF0000"/>
                  </a:solidFill>
                  <a:latin typeface="Cambria" pitchFamily="18" charset="0"/>
                </a:rPr>
                <a:t>Change in deformation mechanism</a:t>
              </a:r>
            </a:p>
          </p:txBody>
        </p:sp>
      </p:grpSp>
      <p:sp>
        <p:nvSpPr>
          <p:cNvPr id="3089" name="TextBox 49"/>
          <p:cNvSpPr txBox="1">
            <a:spLocks noChangeArrowheads="1"/>
          </p:cNvSpPr>
          <p:nvPr/>
        </p:nvSpPr>
        <p:spPr bwMode="auto">
          <a:xfrm>
            <a:off x="2894708" y="508623"/>
            <a:ext cx="1308416" cy="40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540" tIns="40270" rIns="80540" bIns="40270">
            <a:spAutoFit/>
          </a:bodyPr>
          <a:lstStyle/>
          <a:p>
            <a:r>
              <a:rPr lang="en-IN" sz="2100" b="1" u="sng" dirty="0">
                <a:solidFill>
                  <a:srgbClr val="0000FF"/>
                </a:solidFill>
                <a:latin typeface="Cambria" pitchFamily="18" charset="0"/>
              </a:rPr>
              <a:t>Concerns</a:t>
            </a:r>
          </a:p>
        </p:txBody>
      </p:sp>
      <p:graphicFrame>
        <p:nvGraphicFramePr>
          <p:cNvPr id="3076" name="Object 37"/>
          <p:cNvGraphicFramePr>
            <a:graphicFrameLocks noChangeAspect="1"/>
          </p:cNvGraphicFramePr>
          <p:nvPr/>
        </p:nvGraphicFramePr>
        <p:xfrm>
          <a:off x="0" y="3214162"/>
          <a:ext cx="2934891" cy="3727314"/>
        </p:xfrm>
        <a:graphic>
          <a:graphicData uri="http://schemas.openxmlformats.org/presentationml/2006/ole">
            <p:oleObj spid="_x0000_s122883" name="Graph" r:id="rId5" imgW="2901600" imgH="4154400" progId="Origin50.Graph">
              <p:embed/>
            </p:oleObj>
          </a:graphicData>
        </a:graphic>
      </p:graphicFrame>
      <p:sp>
        <p:nvSpPr>
          <p:cNvPr id="3090" name="Rectangle 37"/>
          <p:cNvSpPr>
            <a:spLocks noChangeArrowheads="1"/>
          </p:cNvSpPr>
          <p:nvPr/>
        </p:nvSpPr>
        <p:spPr bwMode="auto">
          <a:xfrm>
            <a:off x="6737450" y="6505328"/>
            <a:ext cx="2214112" cy="26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0540" tIns="40270" rIns="80540" bIns="40270">
            <a:spAutoFit/>
          </a:bodyPr>
          <a:lstStyle/>
          <a:p>
            <a:r>
              <a:rPr lang="it-IT" sz="1200" b="1" i="1" u="sng" dirty="0">
                <a:solidFill>
                  <a:srgbClr val="0000FF"/>
                </a:solidFill>
                <a:latin typeface="Calibri" pitchFamily="34" charset="0"/>
              </a:rPr>
              <a:t>Pub</a:t>
            </a:r>
            <a:r>
              <a:rPr lang="it-IT" sz="1200" b="1" i="1" dirty="0">
                <a:solidFill>
                  <a:srgbClr val="0000FF"/>
                </a:solidFill>
                <a:latin typeface="Calibri" pitchFamily="34" charset="0"/>
              </a:rPr>
              <a:t>:Scripta Mater, 66,2012, 634</a:t>
            </a:r>
            <a:endParaRPr lang="en-IN" sz="1200" b="1" i="1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28600" y="3352800"/>
            <a:ext cx="8534400" cy="1905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228600" y="1371600"/>
            <a:ext cx="8915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Targeted </a:t>
            </a:r>
            <a:r>
              <a:rPr lang="en-US" sz="2000" b="1" dirty="0">
                <a:solidFill>
                  <a:srgbClr val="0000FF"/>
                </a:solidFill>
              </a:rPr>
              <a:t>properties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b="1" dirty="0">
                <a:solidFill>
                  <a:srgbClr val="800000"/>
                </a:solidFill>
                <a:sym typeface="Symbol" pitchFamily="18" charset="2"/>
              </a:rPr>
              <a:t></a:t>
            </a:r>
            <a:r>
              <a:rPr lang="en-US" sz="2000" b="1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Yield strength</a:t>
            </a:r>
            <a:r>
              <a:rPr lang="en-US" sz="2000" dirty="0"/>
              <a:t> : 600-660 </a:t>
            </a:r>
            <a:r>
              <a:rPr lang="en-US" sz="2000" dirty="0" err="1" smtClean="0"/>
              <a:t>Mpa</a:t>
            </a:r>
            <a:r>
              <a:rPr lang="en-US" sz="2000" dirty="0" smtClean="0"/>
              <a:t>;</a:t>
            </a:r>
            <a:r>
              <a:rPr lang="en-US" sz="2000" dirty="0" smtClean="0">
                <a:solidFill>
                  <a:srgbClr val="800000"/>
                </a:solidFill>
                <a:sym typeface="Symbol" pitchFamily="18" charset="2"/>
              </a:rPr>
              <a:t>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FF0000"/>
                </a:solidFill>
              </a:rPr>
              <a:t>YS/UTS ratio</a:t>
            </a:r>
            <a:r>
              <a:rPr lang="en-US" sz="2000" dirty="0"/>
              <a:t> : 0.85-0.88; 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800000"/>
                </a:solidFill>
                <a:sym typeface="Symbol" pitchFamily="18" charset="2"/>
              </a:rPr>
              <a:t>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Elongation </a:t>
            </a:r>
            <a:r>
              <a:rPr lang="en-US" sz="2000" dirty="0"/>
              <a:t>: 20-25%</a:t>
            </a:r>
          </a:p>
          <a:p>
            <a:endParaRPr lang="en-US" sz="2000" dirty="0"/>
          </a:p>
          <a:p>
            <a:r>
              <a:rPr lang="en-US" sz="2000" dirty="0">
                <a:solidFill>
                  <a:srgbClr val="800000"/>
                </a:solidFill>
                <a:sym typeface="Symbol" pitchFamily="18" charset="2"/>
              </a:rPr>
              <a:t>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Fracture Appearance Transition</a:t>
            </a:r>
            <a:r>
              <a:rPr lang="en-US" sz="2000" dirty="0"/>
              <a:t> : -50 to -70 </a:t>
            </a:r>
            <a:r>
              <a:rPr lang="en-US" sz="2000" baseline="30000" dirty="0" err="1" smtClean="0"/>
              <a:t>o</a:t>
            </a:r>
            <a:r>
              <a:rPr lang="en-US" sz="2000" dirty="0" err="1" smtClean="0"/>
              <a:t>C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800000"/>
                </a:solidFill>
                <a:sym typeface="Symbol" pitchFamily="18" charset="2"/>
              </a:rPr>
              <a:t></a:t>
            </a:r>
            <a:r>
              <a:rPr lang="en-US" sz="2000" dirty="0" smtClean="0"/>
              <a:t> </a:t>
            </a:r>
            <a:r>
              <a:rPr lang="en-US" sz="2000" dirty="0" err="1">
                <a:solidFill>
                  <a:srgbClr val="FF0000"/>
                </a:solidFill>
              </a:rPr>
              <a:t>Charpy</a:t>
            </a:r>
            <a:r>
              <a:rPr lang="en-US" sz="2000" dirty="0">
                <a:solidFill>
                  <a:srgbClr val="FF0000"/>
                </a:solidFill>
              </a:rPr>
              <a:t> Energy (-20 </a:t>
            </a:r>
            <a:r>
              <a:rPr lang="en-US" sz="2000" baseline="30000" dirty="0" err="1">
                <a:solidFill>
                  <a:srgbClr val="FF0000"/>
                </a:solidFill>
              </a:rPr>
              <a:t>o</a:t>
            </a:r>
            <a:r>
              <a:rPr lang="en-US" sz="2000" dirty="0" err="1">
                <a:solidFill>
                  <a:srgbClr val="FF0000"/>
                </a:solidFill>
              </a:rPr>
              <a:t>C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sz="2000" dirty="0"/>
              <a:t>: 150-250 J</a:t>
            </a:r>
          </a:p>
          <a:p>
            <a:pPr>
              <a:buFontTx/>
              <a:buChar char="-"/>
            </a:pPr>
            <a:endParaRPr lang="en-US" sz="1200" b="1" dirty="0"/>
          </a:p>
          <a:p>
            <a:endParaRPr lang="en-US" sz="2000" b="1" dirty="0" smtClean="0">
              <a:solidFill>
                <a:srgbClr val="0000FF"/>
              </a:solidFill>
            </a:endParaRPr>
          </a:p>
          <a:p>
            <a:r>
              <a:rPr lang="en-US" sz="2000" b="1" dirty="0" smtClean="0">
                <a:solidFill>
                  <a:srgbClr val="FF0000"/>
                </a:solidFill>
              </a:rPr>
              <a:t>Challenges</a:t>
            </a:r>
            <a:endParaRPr lang="en-US" sz="2000" b="1" dirty="0">
              <a:solidFill>
                <a:srgbClr val="FF0000"/>
              </a:solidFill>
            </a:endParaRPr>
          </a:p>
          <a:p>
            <a:endParaRPr lang="en-US" sz="1200" b="1" dirty="0">
              <a:solidFill>
                <a:srgbClr val="0000FF"/>
              </a:solidFill>
              <a:cs typeface="Arial" charset="0"/>
            </a:endParaRPr>
          </a:p>
          <a:p>
            <a:pPr marL="539750" indent="-539750"/>
            <a:r>
              <a:rPr lang="en-US" sz="1600" b="1" dirty="0" smtClean="0">
                <a:solidFill>
                  <a:srgbClr val="800000"/>
                </a:solidFill>
              </a:rPr>
              <a:t>	►	</a:t>
            </a:r>
            <a:r>
              <a:rPr lang="en-US" sz="2000" dirty="0" smtClean="0"/>
              <a:t>Coarse </a:t>
            </a:r>
            <a:r>
              <a:rPr lang="en-US" sz="2000" dirty="0"/>
              <a:t>austenite grain size</a:t>
            </a:r>
            <a:r>
              <a:rPr lang="en-US" sz="2000" dirty="0">
                <a:solidFill>
                  <a:srgbClr val="800000"/>
                </a:solidFill>
              </a:rPr>
              <a:t>	 </a:t>
            </a:r>
          </a:p>
          <a:p>
            <a:pPr marL="539750" indent="-539750"/>
            <a:r>
              <a:rPr lang="en-US" sz="2000" dirty="0" smtClean="0">
                <a:solidFill>
                  <a:srgbClr val="800000"/>
                </a:solidFill>
              </a:rPr>
              <a:t>	►	</a:t>
            </a:r>
            <a:r>
              <a:rPr lang="en-US" sz="2000" dirty="0" smtClean="0"/>
              <a:t>Limitation </a:t>
            </a:r>
            <a:r>
              <a:rPr lang="en-US" sz="2000" dirty="0"/>
              <a:t>in temperature, strain and strain rate</a:t>
            </a:r>
          </a:p>
          <a:p>
            <a:pPr marL="539750" indent="-539750"/>
            <a:r>
              <a:rPr lang="en-US" sz="2000" dirty="0" smtClean="0">
                <a:solidFill>
                  <a:srgbClr val="800000"/>
                </a:solidFill>
              </a:rPr>
              <a:t>	►	</a:t>
            </a:r>
            <a:r>
              <a:rPr lang="en-US" sz="2000" dirty="0" smtClean="0"/>
              <a:t>Criticality </a:t>
            </a:r>
            <a:r>
              <a:rPr lang="en-US" sz="2000" dirty="0"/>
              <a:t>of composition selection (issues with Ti and </a:t>
            </a:r>
            <a:r>
              <a:rPr lang="en-US" sz="2000" dirty="0" err="1"/>
              <a:t>Nb</a:t>
            </a:r>
            <a:r>
              <a:rPr lang="en-US" sz="2000" dirty="0"/>
              <a:t> </a:t>
            </a:r>
            <a:r>
              <a:rPr lang="en-US" sz="2000" dirty="0" err="1"/>
              <a:t>carbonitrides</a:t>
            </a:r>
            <a:r>
              <a:rPr lang="en-US" sz="2000" dirty="0"/>
              <a:t>)</a:t>
            </a:r>
          </a:p>
          <a:p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0" y="7620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37160" bIns="13716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through </a:t>
            </a:r>
            <a:r>
              <a:rPr lang="en-US" sz="2400" dirty="0">
                <a:solidFill>
                  <a:srgbClr val="0070C0"/>
                </a:solidFill>
              </a:rPr>
              <a:t>Thin Slab Casting and Rolling (TSCR</a:t>
            </a:r>
            <a:r>
              <a:rPr lang="en-US" sz="2400" dirty="0" smtClean="0">
                <a:solidFill>
                  <a:srgbClr val="0070C0"/>
                </a:solidFill>
              </a:rPr>
              <a:t>) </a:t>
            </a:r>
            <a:r>
              <a:rPr lang="en-US" sz="2000" dirty="0" smtClean="0">
                <a:solidFill>
                  <a:srgbClr val="00B050"/>
                </a:solidFill>
              </a:rPr>
              <a:t>– In collaboration with Tata Steel</a:t>
            </a:r>
            <a:endParaRPr lang="en-US" sz="2000" dirty="0">
              <a:solidFill>
                <a:srgbClr val="00B050"/>
              </a:solidFill>
            </a:endParaRPr>
          </a:p>
        </p:txBody>
      </p:sp>
      <p:graphicFrame>
        <p:nvGraphicFramePr>
          <p:cNvPr id="60418" name="Object 2"/>
          <p:cNvGraphicFramePr>
            <a:graphicFrameLocks noChangeAspect="1"/>
          </p:cNvGraphicFramePr>
          <p:nvPr/>
        </p:nvGraphicFramePr>
        <p:xfrm>
          <a:off x="457200" y="5943600"/>
          <a:ext cx="4279900" cy="508000"/>
        </p:xfrm>
        <a:graphic>
          <a:graphicData uri="http://schemas.openxmlformats.org/presentationml/2006/ole">
            <p:oleObj spid="_x0000_s60418" name="Equation" r:id="rId3" imgW="4279680" imgH="507960" progId="Equation.3">
              <p:embed/>
            </p:oleObj>
          </a:graphicData>
        </a:graphic>
      </p:graphicFrame>
      <p:graphicFrame>
        <p:nvGraphicFramePr>
          <p:cNvPr id="60419" name="Object 3"/>
          <p:cNvGraphicFramePr>
            <a:graphicFrameLocks noChangeAspect="1"/>
          </p:cNvGraphicFramePr>
          <p:nvPr/>
        </p:nvGraphicFramePr>
        <p:xfrm>
          <a:off x="5486400" y="5943600"/>
          <a:ext cx="2390775" cy="268287"/>
        </p:xfrm>
        <a:graphic>
          <a:graphicData uri="http://schemas.openxmlformats.org/presentationml/2006/ole">
            <p:oleObj spid="_x0000_s60419" name="Equation" r:id="rId4" imgW="2298600" imgH="279360" progId="Equation.3">
              <p:embed/>
            </p:oleObj>
          </a:graphicData>
        </a:graphic>
      </p:graphicFrame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152400" y="5410200"/>
            <a:ext cx="899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For API grade steel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endParaRPr lang="en-US" sz="2400" dirty="0">
              <a:sym typeface="Symbol" pitchFamily="18" charset="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8" name="Flowchart: Process 7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9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API X80 Steel Development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/>
          <a:srcRect l="14830" t="18753" r="30083" b="13501"/>
          <a:stretch>
            <a:fillRect/>
          </a:stretch>
        </p:blipFill>
        <p:spPr bwMode="auto">
          <a:xfrm>
            <a:off x="1143000" y="1066800"/>
            <a:ext cx="7010400" cy="484914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609600" y="6096000"/>
          <a:ext cx="8064500" cy="457200"/>
        </p:xfrm>
        <a:graphic>
          <a:graphicData uri="http://schemas.openxmlformats.org/presentationml/2006/ole">
            <p:oleObj spid="_x0000_s61442" name="Equation" r:id="rId4" imgW="8064360" imgH="457200" progId="Equation.3">
              <p:embed/>
            </p:oleObj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76200"/>
            <a:ext cx="9144000" cy="685799"/>
            <a:chOff x="0" y="0"/>
            <a:chExt cx="9144000" cy="685799"/>
          </a:xfrm>
        </p:grpSpPr>
        <p:sp>
          <p:nvSpPr>
            <p:cNvPr id="6" name="Flowchart: Process 5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7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Typical Process for API Grade Steel</a:t>
              </a:r>
              <a:endPara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304800" y="1981200"/>
            <a:ext cx="5410200" cy="9906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99" name="Text Box 8"/>
          <p:cNvSpPr txBox="1">
            <a:spLocks noChangeArrowheads="1"/>
          </p:cNvSpPr>
          <p:nvPr/>
        </p:nvSpPr>
        <p:spPr bwMode="auto">
          <a:xfrm>
            <a:off x="0" y="11430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5425" indent="-225425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</a:rPr>
              <a:t>International Status</a:t>
            </a:r>
            <a:r>
              <a:rPr lang="en-US" sz="2000" b="1" dirty="0"/>
              <a:t> : Very Few producers of HI-B CRGOs, no Indian producer</a:t>
            </a:r>
          </a:p>
        </p:txBody>
      </p:sp>
      <p:pic>
        <p:nvPicPr>
          <p:cNvPr id="4105" name="Picture 9" descr="image40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lum bright="50000" contrast="56000"/>
          </a:blip>
          <a:srcRect t="16333" r="28223"/>
          <a:stretch>
            <a:fillRect/>
          </a:stretch>
        </p:blipFill>
        <p:spPr bwMode="auto">
          <a:xfrm>
            <a:off x="6651625" y="2819400"/>
            <a:ext cx="2490788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6" descr="http://2.imimg.com/data2/FM/TT/MY-1621558/11crgo-steel-strips-250x25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1295400"/>
            <a:ext cx="31432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9" name="Rectangle 22"/>
          <p:cNvSpPr>
            <a:spLocks noChangeArrowheads="1"/>
          </p:cNvSpPr>
          <p:nvPr/>
        </p:nvSpPr>
        <p:spPr bwMode="auto">
          <a:xfrm>
            <a:off x="304800" y="3124200"/>
            <a:ext cx="62484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sz="2400" dirty="0">
                <a:solidFill>
                  <a:srgbClr val="FF0000"/>
                </a:solidFill>
                <a:latin typeface="Arial Narrow" pitchFamily="34" charset="0"/>
              </a:rPr>
              <a:t>Indian Demand : ~ </a:t>
            </a:r>
            <a:r>
              <a:rPr lang="en-US" sz="2400" b="1" dirty="0" smtClean="0">
                <a:latin typeface="Arial Narrow" pitchFamily="34" charset="0"/>
              </a:rPr>
              <a:t>1000 million USD worth</a:t>
            </a:r>
            <a:endParaRPr lang="en-US" sz="2400" b="1" dirty="0">
              <a:latin typeface="Arial Narrow" pitchFamily="34" charset="0"/>
            </a:endParaRPr>
          </a:p>
          <a:p>
            <a:pPr marL="342900" indent="-342900"/>
            <a:endParaRPr lang="en-US" sz="2400" dirty="0">
              <a:solidFill>
                <a:srgbClr val="FF0000"/>
              </a:solidFill>
              <a:latin typeface="Arial Narrow" pitchFamily="34" charset="0"/>
            </a:endParaRPr>
          </a:p>
          <a:p>
            <a:pPr marL="342900" indent="-342900"/>
            <a:r>
              <a:rPr lang="en-US" sz="2400" dirty="0">
                <a:solidFill>
                  <a:srgbClr val="FF0000"/>
                </a:solidFill>
                <a:latin typeface="Arial Narrow" pitchFamily="34" charset="0"/>
              </a:rPr>
              <a:t>Justification/ Need</a:t>
            </a:r>
            <a:r>
              <a:rPr lang="en-US" sz="2400" dirty="0">
                <a:latin typeface="Arial Narrow" pitchFamily="34" charset="0"/>
              </a:rPr>
              <a:t> : </a:t>
            </a:r>
          </a:p>
          <a:p>
            <a:pPr marL="342900" indent="-34290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dirty="0">
                <a:latin typeface="Arial Narrow" pitchFamily="34" charset="0"/>
              </a:rPr>
              <a:t>It is not just developing another steel grade, but re-creation of a jealously guarded technology</a:t>
            </a:r>
          </a:p>
          <a:p>
            <a:pPr marL="342900" indent="-34290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en-US" sz="2400" dirty="0">
                <a:latin typeface="Arial Narrow" pitchFamily="34" charset="0"/>
              </a:rPr>
              <a:t>Creation of a pilot scale integrated Flat Products development &amp; processing facility – </a:t>
            </a:r>
            <a:r>
              <a:rPr lang="en-US" sz="2400" i="1" dirty="0">
                <a:latin typeface="Arial Narrow" pitchFamily="34" charset="0"/>
              </a:rPr>
              <a:t>the only one of its kind in the country</a:t>
            </a:r>
          </a:p>
          <a:p>
            <a:pPr marL="342900" indent="-34290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n-US" sz="2400" dirty="0">
                <a:solidFill>
                  <a:srgbClr val="FF0000"/>
                </a:solidFill>
                <a:latin typeface="Arial Narrow" pitchFamily="34" charset="0"/>
              </a:rPr>
              <a:t>Scale of operation</a:t>
            </a:r>
            <a:r>
              <a:rPr lang="en-US" sz="2400" dirty="0">
                <a:latin typeface="Arial Narrow" pitchFamily="34" charset="0"/>
              </a:rPr>
              <a:t>: 3 – 5 </a:t>
            </a:r>
            <a:r>
              <a:rPr lang="en-US" sz="2400" dirty="0" err="1">
                <a:latin typeface="Arial Narrow" pitchFamily="34" charset="0"/>
              </a:rPr>
              <a:t>Tonne</a:t>
            </a:r>
            <a:r>
              <a:rPr lang="en-US" sz="2400" dirty="0">
                <a:latin typeface="Arial Narrow" pitchFamily="34" charset="0"/>
              </a:rPr>
              <a:t> per </a:t>
            </a:r>
            <a:r>
              <a:rPr lang="en-US" sz="2400" dirty="0" smtClean="0">
                <a:latin typeface="Arial Narrow" pitchFamily="34" charset="0"/>
              </a:rPr>
              <a:t>batch</a:t>
            </a:r>
            <a:endParaRPr lang="en-US" sz="2400" dirty="0">
              <a:latin typeface="Arial Narrow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0" y="0"/>
            <a:ext cx="9144000" cy="1265238"/>
            <a:chOff x="0" y="0"/>
            <a:chExt cx="9144000" cy="1265238"/>
          </a:xfrm>
        </p:grpSpPr>
        <p:sp>
          <p:nvSpPr>
            <p:cNvPr id="21" name="TextBox 20"/>
            <p:cNvSpPr txBox="1"/>
            <p:nvPr/>
          </p:nvSpPr>
          <p:spPr>
            <a:xfrm>
              <a:off x="0" y="457200"/>
              <a:ext cx="598753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cs typeface="Arial" pitchFamily="34" charset="0"/>
                </a:rPr>
                <a:t> CRGO Electrical Steel Sheets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itchFamily="34" charset="0"/>
              </a:endParaRPr>
            </a:p>
          </p:txBody>
        </p:sp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3505200" y="990600"/>
              <a:ext cx="39624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endParaRPr lang="en-US" sz="1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3" name="Flowchart: Process 22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4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26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Technology Development for 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rot="10800000">
              <a:off x="0" y="99060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304800" y="2057400"/>
            <a:ext cx="586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2400" dirty="0" smtClean="0">
                <a:solidFill>
                  <a:srgbClr val="FF0000"/>
                </a:solidFill>
                <a:latin typeface="Arial Narrow" pitchFamily="34" charset="0"/>
              </a:rPr>
              <a:t>Partnership</a:t>
            </a:r>
            <a:r>
              <a:rPr lang="en-US" sz="2400" dirty="0" smtClean="0">
                <a:latin typeface="Arial Narrow" pitchFamily="34" charset="0"/>
              </a:rPr>
              <a:t> : CSIR-Tata Steel-Ministry of Steel</a:t>
            </a:r>
          </a:p>
          <a:p>
            <a:pPr marL="342900" indent="-342900"/>
            <a:r>
              <a:rPr lang="en-US" sz="2400" dirty="0" smtClean="0">
                <a:latin typeface="Arial Narrow" pitchFamily="34" charset="0"/>
              </a:rPr>
              <a:t>(</a:t>
            </a:r>
            <a:r>
              <a:rPr lang="en-US" sz="2400" b="1" i="1" dirty="0" smtClean="0">
                <a:solidFill>
                  <a:srgbClr val="0033CC"/>
                </a:solidFill>
                <a:latin typeface="Arial Narrow" pitchFamily="34" charset="0"/>
              </a:rPr>
              <a:t>one of the largest PPP </a:t>
            </a:r>
            <a:r>
              <a:rPr lang="en-US" sz="2400" b="1" i="1" dirty="0" err="1" smtClean="0">
                <a:solidFill>
                  <a:srgbClr val="0033CC"/>
                </a:solidFill>
                <a:latin typeface="Arial Narrow" pitchFamily="34" charset="0"/>
              </a:rPr>
              <a:t>programmes</a:t>
            </a:r>
            <a:r>
              <a:rPr lang="en-US" sz="2400" b="1" i="1" dirty="0" smtClean="0">
                <a:solidFill>
                  <a:srgbClr val="0033CC"/>
                </a:solidFill>
                <a:latin typeface="Arial Narrow" pitchFamily="34" charset="0"/>
              </a:rPr>
              <a:t> ever</a:t>
            </a:r>
            <a:r>
              <a:rPr lang="en-US" sz="2400" dirty="0" smtClean="0">
                <a:latin typeface="Arial Narrow" pitchFamily="34" charset="0"/>
              </a:rPr>
              <a:t>)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1905000"/>
            <a:ext cx="6096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4813" indent="-404813" algn="just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 smtClean="0">
                <a:latin typeface="Century Gothic" pitchFamily="34" charset="0"/>
              </a:rPr>
              <a:t>ICME: Processing-Structure-Property </a:t>
            </a:r>
            <a:r>
              <a:rPr lang="en-US" sz="2000" dirty="0" smtClean="0">
                <a:latin typeface="Century Gothic" pitchFamily="34" charset="0"/>
              </a:rPr>
              <a:t>Correlation Models, Development of databases on composition-processing-microstructure-property correlation for steels</a:t>
            </a:r>
          </a:p>
          <a:p>
            <a:pPr marL="404813" indent="-404813" algn="just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 smtClean="0">
                <a:latin typeface="Century Gothic" pitchFamily="34" charset="0"/>
              </a:rPr>
              <a:t>Design and development of high strength high formable steels for automotive applications</a:t>
            </a:r>
          </a:p>
          <a:p>
            <a:pPr marL="404813" indent="-404813" algn="just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 smtClean="0">
                <a:latin typeface="Century Gothic" pitchFamily="34" charset="0"/>
              </a:rPr>
              <a:t>Design and development of pipeline steels.</a:t>
            </a:r>
          </a:p>
          <a:p>
            <a:pPr marL="404813" indent="-404813" algn="just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 smtClean="0">
                <a:latin typeface="Century Gothic" pitchFamily="34" charset="0"/>
              </a:rPr>
              <a:t>Development of steels for application in USC boilers (30 </a:t>
            </a:r>
            <a:r>
              <a:rPr lang="en-US" sz="2000" dirty="0" err="1" smtClean="0">
                <a:latin typeface="Century Gothic" pitchFamily="34" charset="0"/>
              </a:rPr>
              <a:t>MPa</a:t>
            </a:r>
            <a:r>
              <a:rPr lang="en-US" sz="2000" dirty="0" smtClean="0">
                <a:latin typeface="Century Gothic" pitchFamily="34" charset="0"/>
              </a:rPr>
              <a:t>, 700</a:t>
            </a:r>
            <a:r>
              <a:rPr lang="en-US" sz="2000" baseline="30000" dirty="0" smtClean="0">
                <a:latin typeface="Century Gothic" pitchFamily="34" charset="0"/>
              </a:rPr>
              <a:t>o</a:t>
            </a:r>
            <a:r>
              <a:rPr lang="en-US" sz="2000" dirty="0" smtClean="0">
                <a:latin typeface="Century Gothic" pitchFamily="34" charset="0"/>
              </a:rPr>
              <a:t>C Steam Conditions</a:t>
            </a:r>
            <a:r>
              <a:rPr lang="en-US" sz="2000" dirty="0" smtClean="0">
                <a:latin typeface="Century Gothic" pitchFamily="34" charset="0"/>
              </a:rPr>
              <a:t>)</a:t>
            </a:r>
          </a:p>
          <a:p>
            <a:pPr marL="404813" indent="-404813" algn="just">
              <a:lnSpc>
                <a:spcPct val="12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US" sz="2000" dirty="0" smtClean="0">
                <a:latin typeface="Century Gothic" pitchFamily="34" charset="0"/>
              </a:rPr>
              <a:t>Fundamental understanding of deformation characteristics in steels</a:t>
            </a:r>
            <a:endParaRPr lang="en-IN" sz="2000" dirty="0">
              <a:latin typeface="Century Gothic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9144000" cy="685799"/>
            <a:chOff x="0" y="0"/>
            <a:chExt cx="9144000" cy="685799"/>
          </a:xfrm>
        </p:grpSpPr>
        <p:sp>
          <p:nvSpPr>
            <p:cNvPr id="5" name="Flowchart: Process 4"/>
            <p:cNvSpPr/>
            <p:nvPr/>
          </p:nvSpPr>
          <p:spPr bwMode="auto">
            <a:xfrm>
              <a:off x="6400800" y="76200"/>
              <a:ext cx="2743200" cy="228600"/>
            </a:xfrm>
            <a:prstGeom prst="flowChartProcess">
              <a:avLst/>
            </a:prstGeom>
            <a:solidFill>
              <a:srgbClr val="FF9900">
                <a:alpha val="81000"/>
              </a:srgbClr>
            </a:solidFill>
            <a:ln>
              <a:noFill/>
            </a:ln>
            <a:effectLst>
              <a:reflection blurRad="6350" stA="50000" endA="295" endPos="920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 sz="1400" dirty="0"/>
            </a:p>
          </p:txBody>
        </p:sp>
        <p:pic>
          <p:nvPicPr>
            <p:cNvPr id="6" name="Picture 6" descr="C:\Documents and Settings\WINXP\Desktop\CSIR-O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63156" y="0"/>
              <a:ext cx="680844" cy="64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6324600" y="23918"/>
              <a:ext cx="23485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New CSIR for New India</a:t>
              </a: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fontAlgn="auto" hangingPunct="0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Areas for Collaboration</a:t>
              </a:r>
              <a:endPara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 rot="10800000">
              <a:off x="0" y="684211"/>
              <a:ext cx="9144000" cy="1588"/>
            </a:xfrm>
            <a:prstGeom prst="line">
              <a:avLst/>
            </a:prstGeom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119810" name="Picture 2" descr="http://scm-l3.technorati.com/11/10/18/54143/collaboration.jpeg?t=2011101815105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533400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nkYouEyeGi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286000"/>
            <a:ext cx="3048000" cy="228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1252</Words>
  <Application>Microsoft Office PowerPoint</Application>
  <PresentationFormat>On-screen Show (4:3)</PresentationFormat>
  <Paragraphs>314</Paragraphs>
  <Slides>22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Office Theme</vt:lpstr>
      <vt:lpstr>Graph</vt:lpstr>
      <vt:lpstr>Chart</vt:lpstr>
      <vt:lpstr>Equation</vt:lpstr>
      <vt:lpstr>Origin Graph</vt:lpstr>
      <vt:lpstr>Microsoft Equation 3.0</vt:lpstr>
      <vt:lpstr>Current Activities  at CSIR-NML  on Steel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sandip</dc:creator>
  <cp:lastModifiedBy>S Srikanth</cp:lastModifiedBy>
  <cp:revision>82</cp:revision>
  <dcterms:created xsi:type="dcterms:W3CDTF">2012-04-09T05:02:53Z</dcterms:created>
  <dcterms:modified xsi:type="dcterms:W3CDTF">2012-04-24T09:00:37Z</dcterms:modified>
</cp:coreProperties>
</file>