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4" r:id="rId2"/>
    <p:sldId id="276" r:id="rId3"/>
    <p:sldId id="277" r:id="rId4"/>
    <p:sldId id="284" r:id="rId5"/>
    <p:sldId id="291" r:id="rId6"/>
    <p:sldId id="285" r:id="rId7"/>
    <p:sldId id="289" r:id="rId8"/>
    <p:sldId id="256" r:id="rId9"/>
    <p:sldId id="257" r:id="rId10"/>
    <p:sldId id="259" r:id="rId11"/>
    <p:sldId id="260" r:id="rId12"/>
    <p:sldId id="258" r:id="rId13"/>
    <p:sldId id="288" r:id="rId14"/>
    <p:sldId id="274" r:id="rId15"/>
    <p:sldId id="287" r:id="rId16"/>
    <p:sldId id="278" r:id="rId17"/>
    <p:sldId id="267" r:id="rId18"/>
    <p:sldId id="269" r:id="rId19"/>
    <p:sldId id="270" r:id="rId20"/>
    <p:sldId id="272" r:id="rId21"/>
    <p:sldId id="265" r:id="rId22"/>
    <p:sldId id="266" r:id="rId23"/>
    <p:sldId id="281" r:id="rId24"/>
    <p:sldId id="29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D69A"/>
    <a:srgbClr val="003BF6"/>
    <a:srgbClr val="008000"/>
    <a:srgbClr val="295CFF"/>
    <a:srgbClr val="C9D6FF"/>
    <a:srgbClr val="ABBFFF"/>
    <a:srgbClr val="8BA7FF"/>
    <a:srgbClr val="698DFF"/>
    <a:srgbClr val="2156FF"/>
    <a:srgbClr val="5757FF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230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esktop\Ni-Cd-Hyd\Ni-Cd%20Ferrite%20VSM%20Dat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48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rgbClr val="003BF6"/>
              </a:solidFill>
            </c:spPr>
          </c:dPt>
          <c:dPt>
            <c:idx val="1"/>
            <c:spPr>
              <a:solidFill>
                <a:srgbClr val="295CFF"/>
              </a:solidFill>
            </c:spPr>
          </c:dPt>
          <c:dPt>
            <c:idx val="2"/>
            <c:spPr>
              <a:solidFill>
                <a:srgbClr val="698DFF"/>
              </a:solidFill>
            </c:spPr>
          </c:dPt>
          <c:dPt>
            <c:idx val="3"/>
            <c:spPr>
              <a:solidFill>
                <a:srgbClr val="8BA7FF"/>
              </a:solidFill>
            </c:spPr>
          </c:dPt>
          <c:dPt>
            <c:idx val="4"/>
            <c:spPr>
              <a:solidFill>
                <a:srgbClr val="ABBFFF"/>
              </a:solidFill>
            </c:spPr>
          </c:dPt>
          <c:dPt>
            <c:idx val="5"/>
            <c:spPr>
              <a:solidFill>
                <a:srgbClr val="C9D6FF"/>
              </a:solidFill>
            </c:spPr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12.5</c:v>
                </c:pt>
                <c:pt idx="1">
                  <c:v>12.5</c:v>
                </c:pt>
                <c:pt idx="2">
                  <c:v>12.5</c:v>
                </c:pt>
                <c:pt idx="3">
                  <c:v>12.5</c:v>
                </c:pt>
                <c:pt idx="4">
                  <c:v>12.5</c:v>
                </c:pt>
                <c:pt idx="5">
                  <c:v>12.5</c:v>
                </c:pt>
                <c:pt idx="6">
                  <c:v>12.5</c:v>
                </c:pt>
                <c:pt idx="7">
                  <c:v>12.5</c:v>
                </c:pt>
                <c:pt idx="8">
                  <c:v>12.5</c:v>
                </c:pt>
                <c:pt idx="9">
                  <c:v>12.5</c:v>
                </c:pt>
                <c:pt idx="10">
                  <c:v>12.5</c:v>
                </c:pt>
                <c:pt idx="11">
                  <c:v>12.5</c:v>
                </c:pt>
              </c:numCache>
            </c:numRef>
          </c:val>
        </c:ser>
        <c:firstSliceAng val="0"/>
      </c:pieChart>
    </c:plotArea>
    <c:plotVisOnly val="1"/>
  </c:chart>
  <c:spPr>
    <a:noFill/>
  </c:spPr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2241077126510383"/>
          <c:y val="3.7037120761721685E-2"/>
          <c:w val="0.83804297250723225"/>
          <c:h val="0.83796485723393699"/>
        </c:manualLayout>
      </c:layout>
      <c:scatterChart>
        <c:scatterStyle val="smoothMarker"/>
        <c:ser>
          <c:idx val="0"/>
          <c:order val="0"/>
          <c:tx>
            <c:strRef>
              <c:f>Sheet1!$B$2</c:f>
              <c:strCache>
                <c:ptCount val="1"/>
                <c:pt idx="0">
                  <c:v>Cd-Ni Ferrite - Hydrothermal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Sheet1!$A$3:$A$603</c:f>
              <c:numCache>
                <c:formatCode>General</c:formatCode>
                <c:ptCount val="601"/>
                <c:pt idx="0">
                  <c:v>40.020200000000003</c:v>
                </c:pt>
                <c:pt idx="1">
                  <c:v>139.11099999999999</c:v>
                </c:pt>
                <c:pt idx="2">
                  <c:v>238.42700000000067</c:v>
                </c:pt>
                <c:pt idx="3">
                  <c:v>337.702</c:v>
                </c:pt>
                <c:pt idx="4">
                  <c:v>436.96799999999899</c:v>
                </c:pt>
                <c:pt idx="5">
                  <c:v>534.95199999999738</c:v>
                </c:pt>
                <c:pt idx="6">
                  <c:v>635.43899999999996</c:v>
                </c:pt>
                <c:pt idx="7">
                  <c:v>734.62599999999998</c:v>
                </c:pt>
                <c:pt idx="8">
                  <c:v>833.80499999999938</c:v>
                </c:pt>
                <c:pt idx="9">
                  <c:v>933.04699999999946</c:v>
                </c:pt>
                <c:pt idx="10">
                  <c:v>1030.98</c:v>
                </c:pt>
                <c:pt idx="11">
                  <c:v>1131.43</c:v>
                </c:pt>
                <c:pt idx="12">
                  <c:v>1230.51</c:v>
                </c:pt>
                <c:pt idx="13">
                  <c:v>1329.82</c:v>
                </c:pt>
                <c:pt idx="14">
                  <c:v>1428.96</c:v>
                </c:pt>
                <c:pt idx="15">
                  <c:v>1528.1499999999999</c:v>
                </c:pt>
                <c:pt idx="16">
                  <c:v>1626.03</c:v>
                </c:pt>
                <c:pt idx="17">
                  <c:v>1726.52</c:v>
                </c:pt>
                <c:pt idx="18">
                  <c:v>1825.6599999999999</c:v>
                </c:pt>
                <c:pt idx="19">
                  <c:v>1924.8799999999999</c:v>
                </c:pt>
                <c:pt idx="20">
                  <c:v>2023.9</c:v>
                </c:pt>
                <c:pt idx="21">
                  <c:v>2122.4499999999998</c:v>
                </c:pt>
                <c:pt idx="22">
                  <c:v>2221.8900000000012</c:v>
                </c:pt>
                <c:pt idx="23">
                  <c:v>2321.59</c:v>
                </c:pt>
                <c:pt idx="24">
                  <c:v>2420.67</c:v>
                </c:pt>
                <c:pt idx="25">
                  <c:v>2519.92</c:v>
                </c:pt>
                <c:pt idx="26">
                  <c:v>2618.98</c:v>
                </c:pt>
                <c:pt idx="27">
                  <c:v>2717.08</c:v>
                </c:pt>
                <c:pt idx="28">
                  <c:v>2817.38</c:v>
                </c:pt>
                <c:pt idx="29">
                  <c:v>2916.71</c:v>
                </c:pt>
                <c:pt idx="30">
                  <c:v>3015.82</c:v>
                </c:pt>
                <c:pt idx="31">
                  <c:v>3114.9</c:v>
                </c:pt>
                <c:pt idx="32">
                  <c:v>3213.8500000000022</c:v>
                </c:pt>
                <c:pt idx="33">
                  <c:v>3312.3100000000022</c:v>
                </c:pt>
                <c:pt idx="34">
                  <c:v>3412.36</c:v>
                </c:pt>
                <c:pt idx="35">
                  <c:v>3511.55</c:v>
                </c:pt>
                <c:pt idx="36">
                  <c:v>3610.75</c:v>
                </c:pt>
                <c:pt idx="37">
                  <c:v>3709.9700000000012</c:v>
                </c:pt>
                <c:pt idx="38">
                  <c:v>3807.77</c:v>
                </c:pt>
                <c:pt idx="39">
                  <c:v>3908.3100000000022</c:v>
                </c:pt>
                <c:pt idx="40">
                  <c:v>4007.46</c:v>
                </c:pt>
                <c:pt idx="41">
                  <c:v>4106.6100000000024</c:v>
                </c:pt>
                <c:pt idx="42">
                  <c:v>4205.71</c:v>
                </c:pt>
                <c:pt idx="43">
                  <c:v>4304.3500000000004</c:v>
                </c:pt>
                <c:pt idx="44">
                  <c:v>4403.24</c:v>
                </c:pt>
                <c:pt idx="45">
                  <c:v>4503.1200000000044</c:v>
                </c:pt>
                <c:pt idx="46">
                  <c:v>4602.4000000000005</c:v>
                </c:pt>
                <c:pt idx="47">
                  <c:v>4701.45</c:v>
                </c:pt>
                <c:pt idx="48">
                  <c:v>4800.5600000000004</c:v>
                </c:pt>
                <c:pt idx="49">
                  <c:v>4898.53</c:v>
                </c:pt>
                <c:pt idx="50">
                  <c:v>4998.8900000000003</c:v>
                </c:pt>
                <c:pt idx="51">
                  <c:v>5098</c:v>
                </c:pt>
                <c:pt idx="52">
                  <c:v>5197.21</c:v>
                </c:pt>
                <c:pt idx="53">
                  <c:v>5296.3200000000024</c:v>
                </c:pt>
                <c:pt idx="54">
                  <c:v>5394.2699999999995</c:v>
                </c:pt>
                <c:pt idx="55">
                  <c:v>5494.59</c:v>
                </c:pt>
                <c:pt idx="56">
                  <c:v>5593.76</c:v>
                </c:pt>
                <c:pt idx="57">
                  <c:v>5692.9</c:v>
                </c:pt>
                <c:pt idx="58">
                  <c:v>5792.07</c:v>
                </c:pt>
                <c:pt idx="59">
                  <c:v>5891.1900000000014</c:v>
                </c:pt>
                <c:pt idx="60">
                  <c:v>5989.21</c:v>
                </c:pt>
                <c:pt idx="61">
                  <c:v>6089.56</c:v>
                </c:pt>
                <c:pt idx="62">
                  <c:v>6188.73</c:v>
                </c:pt>
                <c:pt idx="63">
                  <c:v>6287.83</c:v>
                </c:pt>
                <c:pt idx="64">
                  <c:v>6386.94</c:v>
                </c:pt>
                <c:pt idx="65">
                  <c:v>6485.57</c:v>
                </c:pt>
                <c:pt idx="66">
                  <c:v>6584.44</c:v>
                </c:pt>
                <c:pt idx="67">
                  <c:v>6684.28</c:v>
                </c:pt>
                <c:pt idx="68">
                  <c:v>6783.37</c:v>
                </c:pt>
                <c:pt idx="69">
                  <c:v>6882.57</c:v>
                </c:pt>
                <c:pt idx="70">
                  <c:v>6981.6500000000024</c:v>
                </c:pt>
                <c:pt idx="71">
                  <c:v>7079.4299999999994</c:v>
                </c:pt>
                <c:pt idx="72">
                  <c:v>7179.73</c:v>
                </c:pt>
                <c:pt idx="73">
                  <c:v>7278.7699999999995</c:v>
                </c:pt>
                <c:pt idx="74">
                  <c:v>7377.95</c:v>
                </c:pt>
                <c:pt idx="75">
                  <c:v>7477.05</c:v>
                </c:pt>
                <c:pt idx="76">
                  <c:v>7575.01</c:v>
                </c:pt>
                <c:pt idx="77">
                  <c:v>7675.09</c:v>
                </c:pt>
                <c:pt idx="78">
                  <c:v>7774.04</c:v>
                </c:pt>
                <c:pt idx="79">
                  <c:v>7873.1200000000044</c:v>
                </c:pt>
                <c:pt idx="80">
                  <c:v>7972.07</c:v>
                </c:pt>
                <c:pt idx="81">
                  <c:v>8071.07</c:v>
                </c:pt>
                <c:pt idx="82">
                  <c:v>8168.64</c:v>
                </c:pt>
                <c:pt idx="83">
                  <c:v>8268.8499999997784</c:v>
                </c:pt>
                <c:pt idx="84">
                  <c:v>8367.81</c:v>
                </c:pt>
                <c:pt idx="85">
                  <c:v>8466.61</c:v>
                </c:pt>
                <c:pt idx="86">
                  <c:v>8565.59</c:v>
                </c:pt>
                <c:pt idx="87">
                  <c:v>8663.42</c:v>
                </c:pt>
                <c:pt idx="88">
                  <c:v>8762.9</c:v>
                </c:pt>
                <c:pt idx="89">
                  <c:v>8862.0300000000007</c:v>
                </c:pt>
                <c:pt idx="90">
                  <c:v>8960.84</c:v>
                </c:pt>
                <c:pt idx="91">
                  <c:v>9059.89</c:v>
                </c:pt>
                <c:pt idx="92">
                  <c:v>9158.7000000000007</c:v>
                </c:pt>
                <c:pt idx="93">
                  <c:v>9256.27</c:v>
                </c:pt>
                <c:pt idx="94">
                  <c:v>9356.31</c:v>
                </c:pt>
                <c:pt idx="95">
                  <c:v>9455.0300000000007</c:v>
                </c:pt>
                <c:pt idx="96">
                  <c:v>9553.84</c:v>
                </c:pt>
                <c:pt idx="97">
                  <c:v>9652.57</c:v>
                </c:pt>
                <c:pt idx="98">
                  <c:v>9751.11</c:v>
                </c:pt>
                <c:pt idx="99">
                  <c:v>9849.129999999981</c:v>
                </c:pt>
                <c:pt idx="100">
                  <c:v>9948.7900000000009</c:v>
                </c:pt>
                <c:pt idx="101">
                  <c:v>10047.5</c:v>
                </c:pt>
                <c:pt idx="102">
                  <c:v>10146</c:v>
                </c:pt>
                <c:pt idx="103">
                  <c:v>10244.700000000004</c:v>
                </c:pt>
                <c:pt idx="104">
                  <c:v>10342</c:v>
                </c:pt>
                <c:pt idx="105">
                  <c:v>10441.799999999987</c:v>
                </c:pt>
                <c:pt idx="106">
                  <c:v>10540.2</c:v>
                </c:pt>
                <c:pt idx="107">
                  <c:v>10638.7</c:v>
                </c:pt>
                <c:pt idx="108">
                  <c:v>10736.9</c:v>
                </c:pt>
                <c:pt idx="109">
                  <c:v>10834</c:v>
                </c:pt>
                <c:pt idx="110">
                  <c:v>10932.8</c:v>
                </c:pt>
                <c:pt idx="111">
                  <c:v>11031.1</c:v>
                </c:pt>
                <c:pt idx="112">
                  <c:v>11128.9</c:v>
                </c:pt>
                <c:pt idx="113">
                  <c:v>11226.8</c:v>
                </c:pt>
                <c:pt idx="114">
                  <c:v>11324.7</c:v>
                </c:pt>
                <c:pt idx="115">
                  <c:v>11421.7</c:v>
                </c:pt>
                <c:pt idx="116">
                  <c:v>11520.9</c:v>
                </c:pt>
                <c:pt idx="117">
                  <c:v>11619</c:v>
                </c:pt>
                <c:pt idx="118">
                  <c:v>11717.3</c:v>
                </c:pt>
                <c:pt idx="119">
                  <c:v>11813.4</c:v>
                </c:pt>
                <c:pt idx="120">
                  <c:v>11844.5</c:v>
                </c:pt>
                <c:pt idx="121">
                  <c:v>11827.7</c:v>
                </c:pt>
                <c:pt idx="122">
                  <c:v>11744.4</c:v>
                </c:pt>
                <c:pt idx="123">
                  <c:v>11644.2</c:v>
                </c:pt>
                <c:pt idx="124">
                  <c:v>11543.2</c:v>
                </c:pt>
                <c:pt idx="125">
                  <c:v>11441.9</c:v>
                </c:pt>
                <c:pt idx="126">
                  <c:v>11341.6</c:v>
                </c:pt>
                <c:pt idx="127">
                  <c:v>11239.2</c:v>
                </c:pt>
                <c:pt idx="128">
                  <c:v>11137.9</c:v>
                </c:pt>
                <c:pt idx="129">
                  <c:v>11036.5</c:v>
                </c:pt>
                <c:pt idx="130">
                  <c:v>10935</c:v>
                </c:pt>
                <c:pt idx="131">
                  <c:v>10834.8</c:v>
                </c:pt>
                <c:pt idx="132">
                  <c:v>10732.9</c:v>
                </c:pt>
                <c:pt idx="133">
                  <c:v>10631.5</c:v>
                </c:pt>
                <c:pt idx="134">
                  <c:v>10530.8</c:v>
                </c:pt>
                <c:pt idx="135">
                  <c:v>10430</c:v>
                </c:pt>
                <c:pt idx="136">
                  <c:v>10329.299999999987</c:v>
                </c:pt>
                <c:pt idx="137">
                  <c:v>10230</c:v>
                </c:pt>
                <c:pt idx="138">
                  <c:v>10128.200000000004</c:v>
                </c:pt>
                <c:pt idx="139">
                  <c:v>10027.700000000004</c:v>
                </c:pt>
                <c:pt idx="140">
                  <c:v>9927.1200000000008</c:v>
                </c:pt>
                <c:pt idx="141">
                  <c:v>9826.61</c:v>
                </c:pt>
                <c:pt idx="142">
                  <c:v>9726.9499999998006</c:v>
                </c:pt>
                <c:pt idx="143">
                  <c:v>9626.2000000000007</c:v>
                </c:pt>
                <c:pt idx="144">
                  <c:v>9525.32</c:v>
                </c:pt>
                <c:pt idx="145">
                  <c:v>9424.89</c:v>
                </c:pt>
                <c:pt idx="146">
                  <c:v>9324.52</c:v>
                </c:pt>
                <c:pt idx="147">
                  <c:v>9224.16</c:v>
                </c:pt>
                <c:pt idx="148">
                  <c:v>9125.0499999999811</c:v>
                </c:pt>
                <c:pt idx="149">
                  <c:v>9023.51</c:v>
                </c:pt>
                <c:pt idx="150">
                  <c:v>8923.27</c:v>
                </c:pt>
                <c:pt idx="151">
                  <c:v>8822.99</c:v>
                </c:pt>
                <c:pt idx="152">
                  <c:v>8722.67</c:v>
                </c:pt>
                <c:pt idx="153">
                  <c:v>8623.5499999999811</c:v>
                </c:pt>
                <c:pt idx="154">
                  <c:v>8522.07</c:v>
                </c:pt>
                <c:pt idx="155">
                  <c:v>8421.719999999983</c:v>
                </c:pt>
                <c:pt idx="156">
                  <c:v>8321.44</c:v>
                </c:pt>
                <c:pt idx="157">
                  <c:v>8221.06</c:v>
                </c:pt>
                <c:pt idx="158">
                  <c:v>8120.9</c:v>
                </c:pt>
                <c:pt idx="159">
                  <c:v>8021.91</c:v>
                </c:pt>
                <c:pt idx="160">
                  <c:v>7920.33</c:v>
                </c:pt>
                <c:pt idx="161">
                  <c:v>7820.06</c:v>
                </c:pt>
                <c:pt idx="162">
                  <c:v>7719.83</c:v>
                </c:pt>
                <c:pt idx="163">
                  <c:v>7619.71</c:v>
                </c:pt>
                <c:pt idx="164">
                  <c:v>7519.7699999999995</c:v>
                </c:pt>
                <c:pt idx="165">
                  <c:v>7420.35</c:v>
                </c:pt>
                <c:pt idx="166">
                  <c:v>7319.2</c:v>
                </c:pt>
                <c:pt idx="167">
                  <c:v>7219.1100000000024</c:v>
                </c:pt>
                <c:pt idx="168">
                  <c:v>7119.1100000000024</c:v>
                </c:pt>
                <c:pt idx="169">
                  <c:v>7018.98</c:v>
                </c:pt>
                <c:pt idx="170">
                  <c:v>6919.94</c:v>
                </c:pt>
                <c:pt idx="171">
                  <c:v>6818.9</c:v>
                </c:pt>
                <c:pt idx="172">
                  <c:v>6718.78</c:v>
                </c:pt>
                <c:pt idx="173">
                  <c:v>6618.78</c:v>
                </c:pt>
                <c:pt idx="174">
                  <c:v>6518.85</c:v>
                </c:pt>
                <c:pt idx="175">
                  <c:v>6420.02</c:v>
                </c:pt>
                <c:pt idx="176">
                  <c:v>6318.75</c:v>
                </c:pt>
                <c:pt idx="177">
                  <c:v>6218.79</c:v>
                </c:pt>
                <c:pt idx="178">
                  <c:v>6118.72</c:v>
                </c:pt>
                <c:pt idx="179">
                  <c:v>6018.74</c:v>
                </c:pt>
                <c:pt idx="180">
                  <c:v>5918.84</c:v>
                </c:pt>
                <c:pt idx="181">
                  <c:v>5820.05</c:v>
                </c:pt>
                <c:pt idx="182">
                  <c:v>5718.83</c:v>
                </c:pt>
                <c:pt idx="183">
                  <c:v>5618.81</c:v>
                </c:pt>
                <c:pt idx="184">
                  <c:v>5518.78</c:v>
                </c:pt>
                <c:pt idx="185">
                  <c:v>5418.74</c:v>
                </c:pt>
                <c:pt idx="186">
                  <c:v>5319.25</c:v>
                </c:pt>
                <c:pt idx="187">
                  <c:v>5219.53</c:v>
                </c:pt>
                <c:pt idx="188">
                  <c:v>5118.72</c:v>
                </c:pt>
                <c:pt idx="189">
                  <c:v>5018.76</c:v>
                </c:pt>
                <c:pt idx="190">
                  <c:v>4918.72</c:v>
                </c:pt>
                <c:pt idx="191">
                  <c:v>4818.7</c:v>
                </c:pt>
                <c:pt idx="192">
                  <c:v>4719.8900000000003</c:v>
                </c:pt>
                <c:pt idx="193">
                  <c:v>4618.71</c:v>
                </c:pt>
                <c:pt idx="194">
                  <c:v>4518.7</c:v>
                </c:pt>
                <c:pt idx="195">
                  <c:v>4418.78</c:v>
                </c:pt>
                <c:pt idx="196">
                  <c:v>4318.6400000000003</c:v>
                </c:pt>
                <c:pt idx="197">
                  <c:v>4219.22</c:v>
                </c:pt>
                <c:pt idx="198">
                  <c:v>4119.46</c:v>
                </c:pt>
                <c:pt idx="199">
                  <c:v>4018.72</c:v>
                </c:pt>
                <c:pt idx="200">
                  <c:v>3918.69</c:v>
                </c:pt>
                <c:pt idx="201">
                  <c:v>3818.69</c:v>
                </c:pt>
                <c:pt idx="202">
                  <c:v>3718.68</c:v>
                </c:pt>
                <c:pt idx="203">
                  <c:v>3619.86</c:v>
                </c:pt>
                <c:pt idx="204">
                  <c:v>3518.73</c:v>
                </c:pt>
                <c:pt idx="205">
                  <c:v>3418.7</c:v>
                </c:pt>
                <c:pt idx="206">
                  <c:v>3318.63</c:v>
                </c:pt>
                <c:pt idx="207">
                  <c:v>3218.67</c:v>
                </c:pt>
                <c:pt idx="208">
                  <c:v>3119.9</c:v>
                </c:pt>
                <c:pt idx="209">
                  <c:v>3018.67</c:v>
                </c:pt>
                <c:pt idx="210">
                  <c:v>2918.57</c:v>
                </c:pt>
                <c:pt idx="211">
                  <c:v>2818.56</c:v>
                </c:pt>
                <c:pt idx="212">
                  <c:v>2718.56</c:v>
                </c:pt>
                <c:pt idx="213">
                  <c:v>2618.6999999999998</c:v>
                </c:pt>
                <c:pt idx="214">
                  <c:v>2519.92</c:v>
                </c:pt>
                <c:pt idx="215">
                  <c:v>2418.8100000000022</c:v>
                </c:pt>
                <c:pt idx="216">
                  <c:v>2318.6</c:v>
                </c:pt>
                <c:pt idx="217">
                  <c:v>2218.64</c:v>
                </c:pt>
                <c:pt idx="218">
                  <c:v>2118.71</c:v>
                </c:pt>
                <c:pt idx="219">
                  <c:v>2019.36</c:v>
                </c:pt>
                <c:pt idx="220">
                  <c:v>1919.1899999999998</c:v>
                </c:pt>
                <c:pt idx="221">
                  <c:v>1818.6299999999999</c:v>
                </c:pt>
                <c:pt idx="222">
                  <c:v>1718.75</c:v>
                </c:pt>
                <c:pt idx="223">
                  <c:v>1618.6699999999998</c:v>
                </c:pt>
                <c:pt idx="224">
                  <c:v>1518.7</c:v>
                </c:pt>
                <c:pt idx="225">
                  <c:v>1419.97</c:v>
                </c:pt>
                <c:pt idx="226">
                  <c:v>1318.6899999999998</c:v>
                </c:pt>
                <c:pt idx="227">
                  <c:v>1218.75</c:v>
                </c:pt>
                <c:pt idx="228">
                  <c:v>1118.6699999999998</c:v>
                </c:pt>
                <c:pt idx="229">
                  <c:v>1018.71</c:v>
                </c:pt>
                <c:pt idx="230">
                  <c:v>919.19100000000003</c:v>
                </c:pt>
                <c:pt idx="231">
                  <c:v>819.35799999998517</c:v>
                </c:pt>
                <c:pt idx="232">
                  <c:v>718.69799999999998</c:v>
                </c:pt>
                <c:pt idx="233">
                  <c:v>618.63800000000003</c:v>
                </c:pt>
                <c:pt idx="234">
                  <c:v>518.649</c:v>
                </c:pt>
                <c:pt idx="235">
                  <c:v>418.67899999999969</c:v>
                </c:pt>
                <c:pt idx="236">
                  <c:v>319.73699999999184</c:v>
                </c:pt>
                <c:pt idx="237">
                  <c:v>218.642</c:v>
                </c:pt>
                <c:pt idx="238">
                  <c:v>118.72199999999999</c:v>
                </c:pt>
                <c:pt idx="239">
                  <c:v>18.6877</c:v>
                </c:pt>
                <c:pt idx="240">
                  <c:v>-81.316599999999994</c:v>
                </c:pt>
                <c:pt idx="241">
                  <c:v>-180.285</c:v>
                </c:pt>
                <c:pt idx="242">
                  <c:v>-281.04700000000008</c:v>
                </c:pt>
                <c:pt idx="243">
                  <c:v>-381.37700000000001</c:v>
                </c:pt>
                <c:pt idx="244">
                  <c:v>-481.334</c:v>
                </c:pt>
                <c:pt idx="245">
                  <c:v>-581.32999999999947</c:v>
                </c:pt>
                <c:pt idx="246">
                  <c:v>-681.28800000000354</c:v>
                </c:pt>
                <c:pt idx="247">
                  <c:v>-780.13300000000004</c:v>
                </c:pt>
                <c:pt idx="248">
                  <c:v>-881.22400000000005</c:v>
                </c:pt>
                <c:pt idx="249">
                  <c:v>-981.31499999999949</c:v>
                </c:pt>
                <c:pt idx="250">
                  <c:v>-1081.26</c:v>
                </c:pt>
                <c:pt idx="251">
                  <c:v>-1181.32</c:v>
                </c:pt>
                <c:pt idx="252">
                  <c:v>-1280.5899999999999</c:v>
                </c:pt>
                <c:pt idx="253">
                  <c:v>-1380.79</c:v>
                </c:pt>
                <c:pt idx="254">
                  <c:v>-1481.31</c:v>
                </c:pt>
                <c:pt idx="255">
                  <c:v>-1581.29</c:v>
                </c:pt>
                <c:pt idx="256">
                  <c:v>-1681.22</c:v>
                </c:pt>
                <c:pt idx="257">
                  <c:v>-1781.32</c:v>
                </c:pt>
                <c:pt idx="258">
                  <c:v>-1880.08</c:v>
                </c:pt>
                <c:pt idx="259">
                  <c:v>-1981.35</c:v>
                </c:pt>
                <c:pt idx="260">
                  <c:v>-2081.2799999999997</c:v>
                </c:pt>
                <c:pt idx="261">
                  <c:v>-2181.3200000000002</c:v>
                </c:pt>
                <c:pt idx="262">
                  <c:v>-2281.3000000000002</c:v>
                </c:pt>
                <c:pt idx="263">
                  <c:v>-2379.9899999999998</c:v>
                </c:pt>
                <c:pt idx="264">
                  <c:v>-2481.27</c:v>
                </c:pt>
                <c:pt idx="265">
                  <c:v>-2581.29</c:v>
                </c:pt>
                <c:pt idx="266">
                  <c:v>-2681.27</c:v>
                </c:pt>
                <c:pt idx="267">
                  <c:v>-2781.3</c:v>
                </c:pt>
                <c:pt idx="268">
                  <c:v>-2881.34</c:v>
                </c:pt>
                <c:pt idx="269">
                  <c:v>-2980.07</c:v>
                </c:pt>
                <c:pt idx="270">
                  <c:v>-3081.29</c:v>
                </c:pt>
                <c:pt idx="271">
                  <c:v>-3181.3700000000022</c:v>
                </c:pt>
                <c:pt idx="272">
                  <c:v>-3281.36</c:v>
                </c:pt>
                <c:pt idx="273">
                  <c:v>-3381.2</c:v>
                </c:pt>
                <c:pt idx="274">
                  <c:v>-3480.54</c:v>
                </c:pt>
                <c:pt idx="275">
                  <c:v>-3580.72</c:v>
                </c:pt>
                <c:pt idx="276">
                  <c:v>-3681.29</c:v>
                </c:pt>
                <c:pt idx="277">
                  <c:v>-3781.27</c:v>
                </c:pt>
                <c:pt idx="278">
                  <c:v>-3881.22</c:v>
                </c:pt>
                <c:pt idx="279">
                  <c:v>-3981.22</c:v>
                </c:pt>
                <c:pt idx="280">
                  <c:v>-4080.02</c:v>
                </c:pt>
                <c:pt idx="281">
                  <c:v>-4181.13</c:v>
                </c:pt>
                <c:pt idx="282">
                  <c:v>-4281.2</c:v>
                </c:pt>
                <c:pt idx="283">
                  <c:v>-4381.2699999999995</c:v>
                </c:pt>
                <c:pt idx="284">
                  <c:v>-4481.1900000000014</c:v>
                </c:pt>
                <c:pt idx="285">
                  <c:v>-4580.95</c:v>
                </c:pt>
                <c:pt idx="286">
                  <c:v>-4680.25</c:v>
                </c:pt>
                <c:pt idx="287">
                  <c:v>-4781.18</c:v>
                </c:pt>
                <c:pt idx="288">
                  <c:v>-4881.2</c:v>
                </c:pt>
                <c:pt idx="289">
                  <c:v>-4981.1900000000014</c:v>
                </c:pt>
                <c:pt idx="290">
                  <c:v>-5081.1100000000024</c:v>
                </c:pt>
                <c:pt idx="291">
                  <c:v>-5179.9399999999996</c:v>
                </c:pt>
                <c:pt idx="292">
                  <c:v>-5281.17</c:v>
                </c:pt>
                <c:pt idx="293">
                  <c:v>-5381.1200000000044</c:v>
                </c:pt>
                <c:pt idx="294">
                  <c:v>-5481.04</c:v>
                </c:pt>
                <c:pt idx="295">
                  <c:v>-5581.1600000000044</c:v>
                </c:pt>
                <c:pt idx="296">
                  <c:v>-5680.13</c:v>
                </c:pt>
                <c:pt idx="297">
                  <c:v>-5780.78</c:v>
                </c:pt>
                <c:pt idx="298">
                  <c:v>-5881.05</c:v>
                </c:pt>
                <c:pt idx="299">
                  <c:v>-5981.03</c:v>
                </c:pt>
                <c:pt idx="300">
                  <c:v>-6081.05</c:v>
                </c:pt>
                <c:pt idx="301">
                  <c:v>-6181.05</c:v>
                </c:pt>
                <c:pt idx="302">
                  <c:v>-6279.6900000000014</c:v>
                </c:pt>
                <c:pt idx="303">
                  <c:v>-6380.98</c:v>
                </c:pt>
                <c:pt idx="304">
                  <c:v>-6480.9699999999993</c:v>
                </c:pt>
                <c:pt idx="305">
                  <c:v>-6580.92</c:v>
                </c:pt>
                <c:pt idx="306">
                  <c:v>-6680.94</c:v>
                </c:pt>
                <c:pt idx="307">
                  <c:v>-6780.3600000000024</c:v>
                </c:pt>
                <c:pt idx="308">
                  <c:v>-6880.03</c:v>
                </c:pt>
                <c:pt idx="309">
                  <c:v>-6980.8</c:v>
                </c:pt>
                <c:pt idx="310">
                  <c:v>-7080.6200000000044</c:v>
                </c:pt>
                <c:pt idx="311">
                  <c:v>-7180.56</c:v>
                </c:pt>
                <c:pt idx="312">
                  <c:v>-7280.53</c:v>
                </c:pt>
                <c:pt idx="313">
                  <c:v>-7379.3200000000024</c:v>
                </c:pt>
                <c:pt idx="314">
                  <c:v>-7480.42</c:v>
                </c:pt>
                <c:pt idx="315">
                  <c:v>-7580.2699999999995</c:v>
                </c:pt>
                <c:pt idx="316">
                  <c:v>-7680.1500000000024</c:v>
                </c:pt>
                <c:pt idx="317">
                  <c:v>-7779.98</c:v>
                </c:pt>
                <c:pt idx="318">
                  <c:v>-7878.48</c:v>
                </c:pt>
                <c:pt idx="319">
                  <c:v>-7979.67</c:v>
                </c:pt>
                <c:pt idx="320">
                  <c:v>-8079.54</c:v>
                </c:pt>
                <c:pt idx="321">
                  <c:v>-8179.2699999999995</c:v>
                </c:pt>
                <c:pt idx="322">
                  <c:v>-8279</c:v>
                </c:pt>
                <c:pt idx="323">
                  <c:v>-8378.7800000000007</c:v>
                </c:pt>
                <c:pt idx="324">
                  <c:v>-8477.19</c:v>
                </c:pt>
                <c:pt idx="325">
                  <c:v>-8578.18</c:v>
                </c:pt>
                <c:pt idx="326">
                  <c:v>-8677.91</c:v>
                </c:pt>
                <c:pt idx="327">
                  <c:v>-8777.6200000000008</c:v>
                </c:pt>
                <c:pt idx="328">
                  <c:v>-8877.3599999996022</c:v>
                </c:pt>
                <c:pt idx="329">
                  <c:v>-8975.94</c:v>
                </c:pt>
                <c:pt idx="330">
                  <c:v>-9076.4499999998006</c:v>
                </c:pt>
                <c:pt idx="331">
                  <c:v>-9176.32</c:v>
                </c:pt>
                <c:pt idx="332">
                  <c:v>-9276.06</c:v>
                </c:pt>
                <c:pt idx="333">
                  <c:v>-9375.75</c:v>
                </c:pt>
                <c:pt idx="334">
                  <c:v>-9475.26</c:v>
                </c:pt>
                <c:pt idx="335">
                  <c:v>-9573.66</c:v>
                </c:pt>
                <c:pt idx="336">
                  <c:v>-9674.58</c:v>
                </c:pt>
                <c:pt idx="337">
                  <c:v>-9774.1200000000008</c:v>
                </c:pt>
                <c:pt idx="338">
                  <c:v>-9873.66</c:v>
                </c:pt>
                <c:pt idx="339">
                  <c:v>-9973.25</c:v>
                </c:pt>
                <c:pt idx="340">
                  <c:v>-10072.6</c:v>
                </c:pt>
                <c:pt idx="341">
                  <c:v>-10171.200000000004</c:v>
                </c:pt>
                <c:pt idx="342">
                  <c:v>-10271.799999999987</c:v>
                </c:pt>
                <c:pt idx="343">
                  <c:v>-10371.1</c:v>
                </c:pt>
                <c:pt idx="344">
                  <c:v>-10470.5</c:v>
                </c:pt>
                <c:pt idx="345">
                  <c:v>-10569.8</c:v>
                </c:pt>
                <c:pt idx="346">
                  <c:v>-10667.7</c:v>
                </c:pt>
                <c:pt idx="347">
                  <c:v>-10768.1</c:v>
                </c:pt>
                <c:pt idx="348">
                  <c:v>-10867.1</c:v>
                </c:pt>
                <c:pt idx="349">
                  <c:v>-10965.9</c:v>
                </c:pt>
                <c:pt idx="350">
                  <c:v>-11064.5</c:v>
                </c:pt>
                <c:pt idx="351">
                  <c:v>-11163.1</c:v>
                </c:pt>
                <c:pt idx="352">
                  <c:v>-11261.1</c:v>
                </c:pt>
                <c:pt idx="353">
                  <c:v>-11360.8</c:v>
                </c:pt>
                <c:pt idx="354">
                  <c:v>-11459.8</c:v>
                </c:pt>
                <c:pt idx="355">
                  <c:v>-11558.8</c:v>
                </c:pt>
                <c:pt idx="356">
                  <c:v>-11657.8</c:v>
                </c:pt>
                <c:pt idx="357">
                  <c:v>-11755.5</c:v>
                </c:pt>
                <c:pt idx="358">
                  <c:v>-11835.3</c:v>
                </c:pt>
                <c:pt idx="359">
                  <c:v>-11841.6</c:v>
                </c:pt>
                <c:pt idx="360">
                  <c:v>-11841.6</c:v>
                </c:pt>
                <c:pt idx="361">
                  <c:v>-11817.9</c:v>
                </c:pt>
                <c:pt idx="362">
                  <c:v>-11737</c:v>
                </c:pt>
                <c:pt idx="363">
                  <c:v>-11636.9</c:v>
                </c:pt>
                <c:pt idx="364">
                  <c:v>-11535.2</c:v>
                </c:pt>
                <c:pt idx="365">
                  <c:v>-11434.1</c:v>
                </c:pt>
                <c:pt idx="366">
                  <c:v>-11332.7</c:v>
                </c:pt>
                <c:pt idx="367">
                  <c:v>-11231.4</c:v>
                </c:pt>
                <c:pt idx="368">
                  <c:v>-11131.3</c:v>
                </c:pt>
                <c:pt idx="369">
                  <c:v>-11028.6</c:v>
                </c:pt>
                <c:pt idx="370">
                  <c:v>-10927.1</c:v>
                </c:pt>
                <c:pt idx="371">
                  <c:v>-10825.8</c:v>
                </c:pt>
                <c:pt idx="372">
                  <c:v>-10724.7</c:v>
                </c:pt>
                <c:pt idx="373">
                  <c:v>-10624</c:v>
                </c:pt>
                <c:pt idx="374">
                  <c:v>-10523.8</c:v>
                </c:pt>
                <c:pt idx="375">
                  <c:v>-10422.1</c:v>
                </c:pt>
                <c:pt idx="376">
                  <c:v>-10321.5</c:v>
                </c:pt>
                <c:pt idx="377">
                  <c:v>-10220.9</c:v>
                </c:pt>
                <c:pt idx="378">
                  <c:v>-10120.4</c:v>
                </c:pt>
                <c:pt idx="379">
                  <c:v>-10021</c:v>
                </c:pt>
                <c:pt idx="380">
                  <c:v>-9919.2300000000068</c:v>
                </c:pt>
                <c:pt idx="381">
                  <c:v>-9818.7999999999811</c:v>
                </c:pt>
                <c:pt idx="382">
                  <c:v>-9718.3499999997784</c:v>
                </c:pt>
                <c:pt idx="383">
                  <c:v>-9617.8799999996481</c:v>
                </c:pt>
                <c:pt idx="384">
                  <c:v>-9518.44</c:v>
                </c:pt>
                <c:pt idx="385">
                  <c:v>-9417.3599999996022</c:v>
                </c:pt>
                <c:pt idx="386">
                  <c:v>-9316.7300000000068</c:v>
                </c:pt>
                <c:pt idx="387">
                  <c:v>-9216.2900000000009</c:v>
                </c:pt>
                <c:pt idx="388">
                  <c:v>-9115.99</c:v>
                </c:pt>
                <c:pt idx="389">
                  <c:v>-9015.5499999999811</c:v>
                </c:pt>
                <c:pt idx="390">
                  <c:v>-8916.52</c:v>
                </c:pt>
                <c:pt idx="391">
                  <c:v>-8814.99</c:v>
                </c:pt>
                <c:pt idx="392">
                  <c:v>-8714.65</c:v>
                </c:pt>
                <c:pt idx="393">
                  <c:v>-8614.33</c:v>
                </c:pt>
                <c:pt idx="394">
                  <c:v>-8514.09</c:v>
                </c:pt>
                <c:pt idx="395">
                  <c:v>-8414.01</c:v>
                </c:pt>
                <c:pt idx="396">
                  <c:v>-8314.4499999998006</c:v>
                </c:pt>
                <c:pt idx="397">
                  <c:v>-8213.16</c:v>
                </c:pt>
                <c:pt idx="398">
                  <c:v>-8112.9299999999994</c:v>
                </c:pt>
                <c:pt idx="399">
                  <c:v>-8012.6100000000024</c:v>
                </c:pt>
                <c:pt idx="400">
                  <c:v>-7912.52</c:v>
                </c:pt>
                <c:pt idx="401">
                  <c:v>-7813.44</c:v>
                </c:pt>
                <c:pt idx="402">
                  <c:v>-7712.05</c:v>
                </c:pt>
                <c:pt idx="403">
                  <c:v>-7611.7699999999995</c:v>
                </c:pt>
                <c:pt idx="404">
                  <c:v>-7511.7</c:v>
                </c:pt>
                <c:pt idx="405">
                  <c:v>-7411.51</c:v>
                </c:pt>
                <c:pt idx="406">
                  <c:v>-7312.39</c:v>
                </c:pt>
                <c:pt idx="407">
                  <c:v>-7211.54</c:v>
                </c:pt>
                <c:pt idx="408">
                  <c:v>-7111.28</c:v>
                </c:pt>
                <c:pt idx="409">
                  <c:v>-7011.1100000000024</c:v>
                </c:pt>
                <c:pt idx="410">
                  <c:v>-6911.13</c:v>
                </c:pt>
                <c:pt idx="411">
                  <c:v>-6811</c:v>
                </c:pt>
                <c:pt idx="412">
                  <c:v>-6712.22</c:v>
                </c:pt>
                <c:pt idx="413">
                  <c:v>-6610.95</c:v>
                </c:pt>
                <c:pt idx="414">
                  <c:v>-6510.94</c:v>
                </c:pt>
                <c:pt idx="415">
                  <c:v>-6410.94</c:v>
                </c:pt>
                <c:pt idx="416">
                  <c:v>-6310.99</c:v>
                </c:pt>
                <c:pt idx="417">
                  <c:v>-6211.67</c:v>
                </c:pt>
                <c:pt idx="418">
                  <c:v>-6111.4</c:v>
                </c:pt>
                <c:pt idx="419">
                  <c:v>-6010.98</c:v>
                </c:pt>
                <c:pt idx="420">
                  <c:v>-5910.96</c:v>
                </c:pt>
                <c:pt idx="421">
                  <c:v>-5810.95</c:v>
                </c:pt>
                <c:pt idx="422">
                  <c:v>-5710.95</c:v>
                </c:pt>
                <c:pt idx="423">
                  <c:v>-5612.14</c:v>
                </c:pt>
                <c:pt idx="424">
                  <c:v>-5510.98</c:v>
                </c:pt>
                <c:pt idx="425">
                  <c:v>-5410.84</c:v>
                </c:pt>
                <c:pt idx="426">
                  <c:v>-5310.92</c:v>
                </c:pt>
                <c:pt idx="427">
                  <c:v>-5210.91</c:v>
                </c:pt>
                <c:pt idx="428">
                  <c:v>-5112.18</c:v>
                </c:pt>
                <c:pt idx="429">
                  <c:v>-5010.87</c:v>
                </c:pt>
                <c:pt idx="430">
                  <c:v>-4910.9299999999994</c:v>
                </c:pt>
                <c:pt idx="431">
                  <c:v>-4810.8100000000004</c:v>
                </c:pt>
                <c:pt idx="432">
                  <c:v>-4710.87</c:v>
                </c:pt>
                <c:pt idx="433">
                  <c:v>-4610.8</c:v>
                </c:pt>
                <c:pt idx="434">
                  <c:v>-4512.13</c:v>
                </c:pt>
                <c:pt idx="435">
                  <c:v>-4410.92</c:v>
                </c:pt>
                <c:pt idx="436">
                  <c:v>-4310.83</c:v>
                </c:pt>
                <c:pt idx="437">
                  <c:v>-4210.9000000000005</c:v>
                </c:pt>
                <c:pt idx="438">
                  <c:v>-4110.83</c:v>
                </c:pt>
                <c:pt idx="439">
                  <c:v>-4011.8100000000022</c:v>
                </c:pt>
                <c:pt idx="440">
                  <c:v>-3911.07</c:v>
                </c:pt>
                <c:pt idx="441">
                  <c:v>-3810.9100000000012</c:v>
                </c:pt>
                <c:pt idx="442">
                  <c:v>-3710.8300000000022</c:v>
                </c:pt>
                <c:pt idx="443">
                  <c:v>-3610.8900000000012</c:v>
                </c:pt>
                <c:pt idx="444">
                  <c:v>-3510.77</c:v>
                </c:pt>
                <c:pt idx="445">
                  <c:v>-3412.11</c:v>
                </c:pt>
                <c:pt idx="446">
                  <c:v>-3310.79</c:v>
                </c:pt>
                <c:pt idx="447">
                  <c:v>-3210.77</c:v>
                </c:pt>
                <c:pt idx="448">
                  <c:v>-3110.71</c:v>
                </c:pt>
                <c:pt idx="449">
                  <c:v>-3010.7799999999997</c:v>
                </c:pt>
                <c:pt idx="450">
                  <c:v>-2911.32</c:v>
                </c:pt>
                <c:pt idx="451">
                  <c:v>-2811.5</c:v>
                </c:pt>
                <c:pt idx="452">
                  <c:v>-2710.75</c:v>
                </c:pt>
                <c:pt idx="453">
                  <c:v>-2610.8500000000022</c:v>
                </c:pt>
                <c:pt idx="454">
                  <c:v>-2510.86</c:v>
                </c:pt>
                <c:pt idx="455">
                  <c:v>-2410.8300000000022</c:v>
                </c:pt>
                <c:pt idx="456">
                  <c:v>-2312.09</c:v>
                </c:pt>
                <c:pt idx="457">
                  <c:v>-2210.8100000000022</c:v>
                </c:pt>
                <c:pt idx="458">
                  <c:v>-2110.79</c:v>
                </c:pt>
                <c:pt idx="459">
                  <c:v>-2010.86</c:v>
                </c:pt>
                <c:pt idx="460">
                  <c:v>-1910.8799999999999</c:v>
                </c:pt>
                <c:pt idx="461">
                  <c:v>-1812.1299999999999</c:v>
                </c:pt>
                <c:pt idx="462">
                  <c:v>-1710.81</c:v>
                </c:pt>
                <c:pt idx="463">
                  <c:v>-1610.81</c:v>
                </c:pt>
                <c:pt idx="464">
                  <c:v>-1510.83</c:v>
                </c:pt>
                <c:pt idx="465">
                  <c:v>-1410.76</c:v>
                </c:pt>
                <c:pt idx="466">
                  <c:v>-1310.82</c:v>
                </c:pt>
                <c:pt idx="467">
                  <c:v>-1212.05</c:v>
                </c:pt>
                <c:pt idx="468">
                  <c:v>-1110.8699999999999</c:v>
                </c:pt>
                <c:pt idx="469">
                  <c:v>-1010.7900000000005</c:v>
                </c:pt>
                <c:pt idx="470">
                  <c:v>-910.78300000000354</c:v>
                </c:pt>
                <c:pt idx="471">
                  <c:v>-810.87900000000002</c:v>
                </c:pt>
                <c:pt idx="472">
                  <c:v>-711.37900000000002</c:v>
                </c:pt>
                <c:pt idx="473">
                  <c:v>-611.62800000000004</c:v>
                </c:pt>
                <c:pt idx="474">
                  <c:v>-510.8</c:v>
                </c:pt>
                <c:pt idx="475">
                  <c:v>-410.87799999999999</c:v>
                </c:pt>
                <c:pt idx="476">
                  <c:v>-310.851</c:v>
                </c:pt>
                <c:pt idx="477">
                  <c:v>-210.80800000000067</c:v>
                </c:pt>
                <c:pt idx="478">
                  <c:v>-112.12899999999998</c:v>
                </c:pt>
                <c:pt idx="479">
                  <c:v>-10.7746</c:v>
                </c:pt>
                <c:pt idx="480">
                  <c:v>89.109899999999982</c:v>
                </c:pt>
                <c:pt idx="481">
                  <c:v>189.11399999999998</c:v>
                </c:pt>
                <c:pt idx="482">
                  <c:v>289.14100000000002</c:v>
                </c:pt>
                <c:pt idx="483">
                  <c:v>387.90699999999669</c:v>
                </c:pt>
                <c:pt idx="484">
                  <c:v>489.19799999999969</c:v>
                </c:pt>
                <c:pt idx="485">
                  <c:v>589.125</c:v>
                </c:pt>
                <c:pt idx="486">
                  <c:v>689.14199999999948</c:v>
                </c:pt>
                <c:pt idx="487">
                  <c:v>789.09500000000003</c:v>
                </c:pt>
                <c:pt idx="488">
                  <c:v>889.17300000000353</c:v>
                </c:pt>
                <c:pt idx="489">
                  <c:v>987.90800000000002</c:v>
                </c:pt>
                <c:pt idx="490">
                  <c:v>1089.0999999999999</c:v>
                </c:pt>
                <c:pt idx="491">
                  <c:v>1189.0999999999999</c:v>
                </c:pt>
                <c:pt idx="492">
                  <c:v>1289.1399999999999</c:v>
                </c:pt>
                <c:pt idx="493">
                  <c:v>1389.12</c:v>
                </c:pt>
                <c:pt idx="494">
                  <c:v>1488.11</c:v>
                </c:pt>
                <c:pt idx="495">
                  <c:v>1588.81</c:v>
                </c:pt>
                <c:pt idx="496">
                  <c:v>1689.1399999999999</c:v>
                </c:pt>
                <c:pt idx="497">
                  <c:v>1789.1</c:v>
                </c:pt>
                <c:pt idx="498">
                  <c:v>1889.08</c:v>
                </c:pt>
                <c:pt idx="499">
                  <c:v>1989.06</c:v>
                </c:pt>
                <c:pt idx="500">
                  <c:v>2087.8300000000022</c:v>
                </c:pt>
                <c:pt idx="501">
                  <c:v>2189.0300000000002</c:v>
                </c:pt>
                <c:pt idx="502">
                  <c:v>2289.21</c:v>
                </c:pt>
                <c:pt idx="503">
                  <c:v>2389.0500000000002</c:v>
                </c:pt>
                <c:pt idx="504">
                  <c:v>2489.16</c:v>
                </c:pt>
                <c:pt idx="505">
                  <c:v>2588.8000000000002</c:v>
                </c:pt>
                <c:pt idx="506">
                  <c:v>2688.05</c:v>
                </c:pt>
                <c:pt idx="507">
                  <c:v>2789.19</c:v>
                </c:pt>
                <c:pt idx="508">
                  <c:v>2889.17</c:v>
                </c:pt>
                <c:pt idx="509">
                  <c:v>2989.13</c:v>
                </c:pt>
                <c:pt idx="510">
                  <c:v>3089.16</c:v>
                </c:pt>
                <c:pt idx="511">
                  <c:v>3187.9100000000012</c:v>
                </c:pt>
                <c:pt idx="512">
                  <c:v>3289.15</c:v>
                </c:pt>
                <c:pt idx="513">
                  <c:v>3389.08</c:v>
                </c:pt>
                <c:pt idx="514">
                  <c:v>3489.05</c:v>
                </c:pt>
                <c:pt idx="515">
                  <c:v>3589.13</c:v>
                </c:pt>
                <c:pt idx="516">
                  <c:v>3687.79</c:v>
                </c:pt>
                <c:pt idx="517">
                  <c:v>3789.11</c:v>
                </c:pt>
                <c:pt idx="518">
                  <c:v>3889.01</c:v>
                </c:pt>
                <c:pt idx="519">
                  <c:v>3989.08</c:v>
                </c:pt>
                <c:pt idx="520">
                  <c:v>4089.02</c:v>
                </c:pt>
                <c:pt idx="521">
                  <c:v>4189.04</c:v>
                </c:pt>
                <c:pt idx="522">
                  <c:v>4287.75</c:v>
                </c:pt>
                <c:pt idx="523">
                  <c:v>4389.08</c:v>
                </c:pt>
                <c:pt idx="524">
                  <c:v>4488.95</c:v>
                </c:pt>
                <c:pt idx="525">
                  <c:v>4589.0600000000004</c:v>
                </c:pt>
                <c:pt idx="526">
                  <c:v>4689.01</c:v>
                </c:pt>
                <c:pt idx="527">
                  <c:v>4788.1900000000014</c:v>
                </c:pt>
                <c:pt idx="528">
                  <c:v>4888.55</c:v>
                </c:pt>
                <c:pt idx="529">
                  <c:v>4988.9800000000005</c:v>
                </c:pt>
                <c:pt idx="530">
                  <c:v>5088.9299999999994</c:v>
                </c:pt>
                <c:pt idx="531">
                  <c:v>5188.9699999999993</c:v>
                </c:pt>
                <c:pt idx="532">
                  <c:v>5288.87</c:v>
                </c:pt>
                <c:pt idx="533">
                  <c:v>5387.95</c:v>
                </c:pt>
                <c:pt idx="534">
                  <c:v>5488.91</c:v>
                </c:pt>
                <c:pt idx="535">
                  <c:v>5588.9</c:v>
                </c:pt>
                <c:pt idx="536">
                  <c:v>5688.88</c:v>
                </c:pt>
                <c:pt idx="537">
                  <c:v>5788.87</c:v>
                </c:pt>
                <c:pt idx="538">
                  <c:v>5888.63</c:v>
                </c:pt>
                <c:pt idx="539">
                  <c:v>5987.87</c:v>
                </c:pt>
                <c:pt idx="540">
                  <c:v>6088.89</c:v>
                </c:pt>
                <c:pt idx="541">
                  <c:v>6188.83</c:v>
                </c:pt>
                <c:pt idx="542">
                  <c:v>6288.84</c:v>
                </c:pt>
                <c:pt idx="543">
                  <c:v>6388.8200000000024</c:v>
                </c:pt>
                <c:pt idx="544">
                  <c:v>6487.81</c:v>
                </c:pt>
                <c:pt idx="545">
                  <c:v>6588.79</c:v>
                </c:pt>
                <c:pt idx="546">
                  <c:v>6688.7699999999995</c:v>
                </c:pt>
                <c:pt idx="547">
                  <c:v>6788.74</c:v>
                </c:pt>
                <c:pt idx="548">
                  <c:v>6888.6900000000014</c:v>
                </c:pt>
                <c:pt idx="549">
                  <c:v>6987.33</c:v>
                </c:pt>
                <c:pt idx="550">
                  <c:v>7088.52</c:v>
                </c:pt>
                <c:pt idx="551">
                  <c:v>7188.46</c:v>
                </c:pt>
                <c:pt idx="552">
                  <c:v>7288.3600000000024</c:v>
                </c:pt>
                <c:pt idx="553">
                  <c:v>7388.2699999999995</c:v>
                </c:pt>
                <c:pt idx="554">
                  <c:v>7488.18</c:v>
                </c:pt>
                <c:pt idx="555">
                  <c:v>7586.87</c:v>
                </c:pt>
                <c:pt idx="556">
                  <c:v>7688</c:v>
                </c:pt>
                <c:pt idx="557">
                  <c:v>7787.76</c:v>
                </c:pt>
                <c:pt idx="558">
                  <c:v>7887.63</c:v>
                </c:pt>
                <c:pt idx="559">
                  <c:v>7987.46</c:v>
                </c:pt>
                <c:pt idx="560">
                  <c:v>8086.21</c:v>
                </c:pt>
                <c:pt idx="561">
                  <c:v>8186.7699999999995</c:v>
                </c:pt>
                <c:pt idx="562">
                  <c:v>8286.7400000000089</c:v>
                </c:pt>
                <c:pt idx="563">
                  <c:v>8386.5300000000007</c:v>
                </c:pt>
                <c:pt idx="564">
                  <c:v>8486.16</c:v>
                </c:pt>
                <c:pt idx="565">
                  <c:v>8585.9</c:v>
                </c:pt>
                <c:pt idx="566">
                  <c:v>8684.26</c:v>
                </c:pt>
                <c:pt idx="567">
                  <c:v>8785.3599999996022</c:v>
                </c:pt>
                <c:pt idx="568">
                  <c:v>8885.0300000000007</c:v>
                </c:pt>
                <c:pt idx="569">
                  <c:v>8984.7099999998172</c:v>
                </c:pt>
                <c:pt idx="570">
                  <c:v>9084.5300000000007</c:v>
                </c:pt>
                <c:pt idx="571">
                  <c:v>9183.99</c:v>
                </c:pt>
                <c:pt idx="572">
                  <c:v>9283.2300000000068</c:v>
                </c:pt>
                <c:pt idx="573">
                  <c:v>9383.5300000000007</c:v>
                </c:pt>
                <c:pt idx="574">
                  <c:v>9483.19</c:v>
                </c:pt>
                <c:pt idx="575">
                  <c:v>9582.75</c:v>
                </c:pt>
                <c:pt idx="576">
                  <c:v>9682.42</c:v>
                </c:pt>
                <c:pt idx="577">
                  <c:v>9780.81</c:v>
                </c:pt>
                <c:pt idx="578">
                  <c:v>9881.629999999981</c:v>
                </c:pt>
                <c:pt idx="579">
                  <c:v>9981.2000000000007</c:v>
                </c:pt>
                <c:pt idx="580">
                  <c:v>10080.5</c:v>
                </c:pt>
                <c:pt idx="581">
                  <c:v>10180.1</c:v>
                </c:pt>
                <c:pt idx="582">
                  <c:v>10278.5</c:v>
                </c:pt>
                <c:pt idx="583">
                  <c:v>10378.700000000004</c:v>
                </c:pt>
                <c:pt idx="584">
                  <c:v>10478.4</c:v>
                </c:pt>
                <c:pt idx="585">
                  <c:v>10577.6</c:v>
                </c:pt>
                <c:pt idx="586">
                  <c:v>10676.8</c:v>
                </c:pt>
                <c:pt idx="587">
                  <c:v>10775.8</c:v>
                </c:pt>
                <c:pt idx="588">
                  <c:v>10873.5</c:v>
                </c:pt>
                <c:pt idx="589">
                  <c:v>10973.6</c:v>
                </c:pt>
                <c:pt idx="590">
                  <c:v>11072.3</c:v>
                </c:pt>
                <c:pt idx="591">
                  <c:v>11171</c:v>
                </c:pt>
                <c:pt idx="592">
                  <c:v>11269.9</c:v>
                </c:pt>
                <c:pt idx="593">
                  <c:v>11368</c:v>
                </c:pt>
                <c:pt idx="594">
                  <c:v>11467</c:v>
                </c:pt>
                <c:pt idx="595">
                  <c:v>11566.6</c:v>
                </c:pt>
                <c:pt idx="596">
                  <c:v>11665.5</c:v>
                </c:pt>
                <c:pt idx="597">
                  <c:v>11764.5</c:v>
                </c:pt>
                <c:pt idx="598">
                  <c:v>11839.7</c:v>
                </c:pt>
                <c:pt idx="599">
                  <c:v>11844.4</c:v>
                </c:pt>
                <c:pt idx="600">
                  <c:v>11844.4</c:v>
                </c:pt>
              </c:numCache>
            </c:numRef>
          </c:xVal>
          <c:yVal>
            <c:numRef>
              <c:f>Sheet1!$B$3:$B$603</c:f>
              <c:numCache>
                <c:formatCode>General</c:formatCode>
                <c:ptCount val="601"/>
                <c:pt idx="0">
                  <c:v>1.4764999999999773</c:v>
                </c:pt>
                <c:pt idx="1">
                  <c:v>5.6597900000000001</c:v>
                </c:pt>
                <c:pt idx="2">
                  <c:v>9.1874300000000027</c:v>
                </c:pt>
                <c:pt idx="3">
                  <c:v>12.074300000000001</c:v>
                </c:pt>
                <c:pt idx="4">
                  <c:v>14.4945</c:v>
                </c:pt>
                <c:pt idx="5">
                  <c:v>16.5242</c:v>
                </c:pt>
                <c:pt idx="6">
                  <c:v>18.307300000000001</c:v>
                </c:pt>
                <c:pt idx="7">
                  <c:v>19.846900000000005</c:v>
                </c:pt>
                <c:pt idx="8">
                  <c:v>21.19</c:v>
                </c:pt>
                <c:pt idx="9">
                  <c:v>22.376999999999999</c:v>
                </c:pt>
                <c:pt idx="10">
                  <c:v>23.433299999999889</c:v>
                </c:pt>
                <c:pt idx="11">
                  <c:v>24.390899999999988</c:v>
                </c:pt>
                <c:pt idx="12">
                  <c:v>25.264699999999689</c:v>
                </c:pt>
                <c:pt idx="13">
                  <c:v>26.059799999999989</c:v>
                </c:pt>
                <c:pt idx="14">
                  <c:v>26.782099999999485</c:v>
                </c:pt>
                <c:pt idx="15">
                  <c:v>27.446299999999589</c:v>
                </c:pt>
                <c:pt idx="16">
                  <c:v>28.055199999999989</c:v>
                </c:pt>
                <c:pt idx="17">
                  <c:v>28.635000000000005</c:v>
                </c:pt>
                <c:pt idx="18">
                  <c:v>29.163799999999789</c:v>
                </c:pt>
                <c:pt idx="19">
                  <c:v>29.659600000000001</c:v>
                </c:pt>
                <c:pt idx="20">
                  <c:v>30.122399999999889</c:v>
                </c:pt>
                <c:pt idx="21">
                  <c:v>30.5503</c:v>
                </c:pt>
                <c:pt idx="22">
                  <c:v>30.951699999999889</c:v>
                </c:pt>
                <c:pt idx="23">
                  <c:v>31.338699999999989</c:v>
                </c:pt>
                <c:pt idx="24">
                  <c:v>31.7041</c:v>
                </c:pt>
                <c:pt idx="25">
                  <c:v>32.0471</c:v>
                </c:pt>
                <c:pt idx="26">
                  <c:v>32.372800000000005</c:v>
                </c:pt>
                <c:pt idx="27">
                  <c:v>32.676300000000012</c:v>
                </c:pt>
                <c:pt idx="28">
                  <c:v>32.971000000000004</c:v>
                </c:pt>
                <c:pt idx="29">
                  <c:v>33.246300000000012</c:v>
                </c:pt>
                <c:pt idx="30">
                  <c:v>33.509100000000011</c:v>
                </c:pt>
                <c:pt idx="31">
                  <c:v>33.752900000000011</c:v>
                </c:pt>
                <c:pt idx="32">
                  <c:v>33.995600000000003</c:v>
                </c:pt>
                <c:pt idx="33">
                  <c:v>34.226600000000012</c:v>
                </c:pt>
                <c:pt idx="34">
                  <c:v>34.444200000000002</c:v>
                </c:pt>
                <c:pt idx="35">
                  <c:v>34.653300000000002</c:v>
                </c:pt>
                <c:pt idx="36">
                  <c:v>34.8643</c:v>
                </c:pt>
                <c:pt idx="37">
                  <c:v>35.058900000000001</c:v>
                </c:pt>
                <c:pt idx="38">
                  <c:v>35.2468</c:v>
                </c:pt>
                <c:pt idx="39">
                  <c:v>35.435600000000001</c:v>
                </c:pt>
                <c:pt idx="40">
                  <c:v>35.613</c:v>
                </c:pt>
                <c:pt idx="41">
                  <c:v>35.781500000000001</c:v>
                </c:pt>
                <c:pt idx="42">
                  <c:v>35.945500000000003</c:v>
                </c:pt>
                <c:pt idx="43">
                  <c:v>36.102100000000213</c:v>
                </c:pt>
                <c:pt idx="44">
                  <c:v>36.252600000000001</c:v>
                </c:pt>
                <c:pt idx="45">
                  <c:v>36.401699999999998</c:v>
                </c:pt>
                <c:pt idx="46">
                  <c:v>36.546200000000006</c:v>
                </c:pt>
                <c:pt idx="47">
                  <c:v>36.6813</c:v>
                </c:pt>
                <c:pt idx="48">
                  <c:v>36.807000000000002</c:v>
                </c:pt>
                <c:pt idx="49">
                  <c:v>36.9373</c:v>
                </c:pt>
                <c:pt idx="50">
                  <c:v>37.063100000000013</c:v>
                </c:pt>
                <c:pt idx="51">
                  <c:v>37.181100000000001</c:v>
                </c:pt>
                <c:pt idx="52">
                  <c:v>37.300899999999999</c:v>
                </c:pt>
                <c:pt idx="53">
                  <c:v>37.420300000000012</c:v>
                </c:pt>
                <c:pt idx="54">
                  <c:v>37.532600000000002</c:v>
                </c:pt>
                <c:pt idx="55">
                  <c:v>37.644400000000005</c:v>
                </c:pt>
                <c:pt idx="56">
                  <c:v>37.7502</c:v>
                </c:pt>
                <c:pt idx="57">
                  <c:v>37.850799999999992</c:v>
                </c:pt>
                <c:pt idx="58">
                  <c:v>37.948800000000006</c:v>
                </c:pt>
                <c:pt idx="59">
                  <c:v>38.047800000000002</c:v>
                </c:pt>
                <c:pt idx="60">
                  <c:v>38.1432</c:v>
                </c:pt>
                <c:pt idx="61">
                  <c:v>38.235100000000863</c:v>
                </c:pt>
                <c:pt idx="62">
                  <c:v>38.322200000000002</c:v>
                </c:pt>
                <c:pt idx="63">
                  <c:v>38.409300000000002</c:v>
                </c:pt>
                <c:pt idx="64">
                  <c:v>38.492500000000113</c:v>
                </c:pt>
                <c:pt idx="65">
                  <c:v>38.568700000000113</c:v>
                </c:pt>
                <c:pt idx="66">
                  <c:v>38.646300000000011</c:v>
                </c:pt>
                <c:pt idx="67">
                  <c:v>38.723400000000012</c:v>
                </c:pt>
                <c:pt idx="68">
                  <c:v>38.802</c:v>
                </c:pt>
                <c:pt idx="69">
                  <c:v>38.881199999999993</c:v>
                </c:pt>
                <c:pt idx="70">
                  <c:v>38.959099999999999</c:v>
                </c:pt>
                <c:pt idx="71">
                  <c:v>39.032700000000013</c:v>
                </c:pt>
                <c:pt idx="72">
                  <c:v>39.104400000000005</c:v>
                </c:pt>
                <c:pt idx="73">
                  <c:v>39.172400000000003</c:v>
                </c:pt>
                <c:pt idx="74">
                  <c:v>39.238800000000012</c:v>
                </c:pt>
                <c:pt idx="75">
                  <c:v>39.305200000000006</c:v>
                </c:pt>
                <c:pt idx="76">
                  <c:v>39.370000000000005</c:v>
                </c:pt>
                <c:pt idx="77">
                  <c:v>39.4377</c:v>
                </c:pt>
                <c:pt idx="78">
                  <c:v>39.501300000000001</c:v>
                </c:pt>
                <c:pt idx="79">
                  <c:v>39.572000000000003</c:v>
                </c:pt>
                <c:pt idx="80">
                  <c:v>39.632700000000163</c:v>
                </c:pt>
                <c:pt idx="81">
                  <c:v>39.688400000000001</c:v>
                </c:pt>
                <c:pt idx="82">
                  <c:v>39.747400000000006</c:v>
                </c:pt>
                <c:pt idx="83">
                  <c:v>39.802400000000006</c:v>
                </c:pt>
                <c:pt idx="84">
                  <c:v>39.860400000000006</c:v>
                </c:pt>
                <c:pt idx="85">
                  <c:v>39.910800000000002</c:v>
                </c:pt>
                <c:pt idx="86">
                  <c:v>39.963100000000011</c:v>
                </c:pt>
                <c:pt idx="87">
                  <c:v>40.014899999999997</c:v>
                </c:pt>
                <c:pt idx="88">
                  <c:v>40.067400000000006</c:v>
                </c:pt>
                <c:pt idx="89">
                  <c:v>40.123300000000263</c:v>
                </c:pt>
                <c:pt idx="90">
                  <c:v>40.174400000000006</c:v>
                </c:pt>
                <c:pt idx="91">
                  <c:v>40.228100000001135</c:v>
                </c:pt>
                <c:pt idx="92">
                  <c:v>40.277800000000006</c:v>
                </c:pt>
                <c:pt idx="93">
                  <c:v>40.325000000000003</c:v>
                </c:pt>
                <c:pt idx="94">
                  <c:v>40.3705</c:v>
                </c:pt>
                <c:pt idx="95">
                  <c:v>40.415600000000005</c:v>
                </c:pt>
                <c:pt idx="96">
                  <c:v>40.458500000000001</c:v>
                </c:pt>
                <c:pt idx="97">
                  <c:v>40.499000000000002</c:v>
                </c:pt>
                <c:pt idx="98">
                  <c:v>40.541899999999998</c:v>
                </c:pt>
                <c:pt idx="99">
                  <c:v>40.585900000000002</c:v>
                </c:pt>
                <c:pt idx="100">
                  <c:v>40.6248</c:v>
                </c:pt>
                <c:pt idx="101">
                  <c:v>40.666400000000003</c:v>
                </c:pt>
                <c:pt idx="102">
                  <c:v>40.709800000000001</c:v>
                </c:pt>
                <c:pt idx="103">
                  <c:v>40.746500000000012</c:v>
                </c:pt>
                <c:pt idx="104">
                  <c:v>40.781300000000002</c:v>
                </c:pt>
                <c:pt idx="105">
                  <c:v>40.825300000000013</c:v>
                </c:pt>
                <c:pt idx="106">
                  <c:v>40.871899999999997</c:v>
                </c:pt>
                <c:pt idx="107">
                  <c:v>40.910299999999999</c:v>
                </c:pt>
                <c:pt idx="108">
                  <c:v>40.9497</c:v>
                </c:pt>
                <c:pt idx="109">
                  <c:v>40.990400000000001</c:v>
                </c:pt>
                <c:pt idx="110">
                  <c:v>41.032000000000011</c:v>
                </c:pt>
                <c:pt idx="111">
                  <c:v>41.068000000000012</c:v>
                </c:pt>
                <c:pt idx="112">
                  <c:v>41.098400000000012</c:v>
                </c:pt>
                <c:pt idx="113">
                  <c:v>41.135100000000413</c:v>
                </c:pt>
                <c:pt idx="114">
                  <c:v>41.168700000000413</c:v>
                </c:pt>
                <c:pt idx="115">
                  <c:v>41.195400000000063</c:v>
                </c:pt>
                <c:pt idx="116">
                  <c:v>41.225000000000463</c:v>
                </c:pt>
                <c:pt idx="117">
                  <c:v>41.259600000000006</c:v>
                </c:pt>
                <c:pt idx="118">
                  <c:v>41.305200000000006</c:v>
                </c:pt>
                <c:pt idx="119">
                  <c:v>41.331200000000003</c:v>
                </c:pt>
                <c:pt idx="120">
                  <c:v>41.315600000000003</c:v>
                </c:pt>
                <c:pt idx="121">
                  <c:v>41.325600000000001</c:v>
                </c:pt>
                <c:pt idx="122">
                  <c:v>41.317999999999998</c:v>
                </c:pt>
                <c:pt idx="123">
                  <c:v>41.295900000000884</c:v>
                </c:pt>
                <c:pt idx="124">
                  <c:v>41.279500000000013</c:v>
                </c:pt>
                <c:pt idx="125">
                  <c:v>41.248600000000003</c:v>
                </c:pt>
                <c:pt idx="126">
                  <c:v>41.217600000000004</c:v>
                </c:pt>
                <c:pt idx="127">
                  <c:v>41.184400000000004</c:v>
                </c:pt>
                <c:pt idx="128">
                  <c:v>41.152300000000011</c:v>
                </c:pt>
                <c:pt idx="129">
                  <c:v>41.1175</c:v>
                </c:pt>
                <c:pt idx="130">
                  <c:v>41.075900000000011</c:v>
                </c:pt>
                <c:pt idx="131">
                  <c:v>41.042200000000001</c:v>
                </c:pt>
                <c:pt idx="132">
                  <c:v>41.008500000000012</c:v>
                </c:pt>
                <c:pt idx="133">
                  <c:v>40.972000000000001</c:v>
                </c:pt>
                <c:pt idx="134">
                  <c:v>40.932900000000011</c:v>
                </c:pt>
                <c:pt idx="135">
                  <c:v>40.896100000000011</c:v>
                </c:pt>
                <c:pt idx="136">
                  <c:v>40.859299999999998</c:v>
                </c:pt>
                <c:pt idx="137">
                  <c:v>40.818800000000003</c:v>
                </c:pt>
                <c:pt idx="138">
                  <c:v>40.777200000000001</c:v>
                </c:pt>
                <c:pt idx="139">
                  <c:v>40.737700000000011</c:v>
                </c:pt>
                <c:pt idx="140">
                  <c:v>40.699200000000012</c:v>
                </c:pt>
                <c:pt idx="141">
                  <c:v>40.658100000000012</c:v>
                </c:pt>
                <c:pt idx="142">
                  <c:v>40.619500000000002</c:v>
                </c:pt>
                <c:pt idx="143">
                  <c:v>40.580800000000004</c:v>
                </c:pt>
                <c:pt idx="144">
                  <c:v>40.5456</c:v>
                </c:pt>
                <c:pt idx="145">
                  <c:v>40.494800000000005</c:v>
                </c:pt>
                <c:pt idx="146">
                  <c:v>40.449000000000005</c:v>
                </c:pt>
                <c:pt idx="147">
                  <c:v>40.4009</c:v>
                </c:pt>
                <c:pt idx="148">
                  <c:v>40.356499999999997</c:v>
                </c:pt>
                <c:pt idx="149">
                  <c:v>40.311099999999996</c:v>
                </c:pt>
                <c:pt idx="150">
                  <c:v>40.259800000000006</c:v>
                </c:pt>
                <c:pt idx="151">
                  <c:v>40.210600000000007</c:v>
                </c:pt>
                <c:pt idx="152">
                  <c:v>40.158500000000011</c:v>
                </c:pt>
                <c:pt idx="153">
                  <c:v>40.101300000000002</c:v>
                </c:pt>
                <c:pt idx="154">
                  <c:v>40.047600000000003</c:v>
                </c:pt>
                <c:pt idx="155">
                  <c:v>39.992300000000213</c:v>
                </c:pt>
                <c:pt idx="156">
                  <c:v>39.937100000000001</c:v>
                </c:pt>
                <c:pt idx="157">
                  <c:v>39.877799999999993</c:v>
                </c:pt>
                <c:pt idx="158">
                  <c:v>39.82</c:v>
                </c:pt>
                <c:pt idx="159">
                  <c:v>39.761800000000001</c:v>
                </c:pt>
                <c:pt idx="160">
                  <c:v>39.695200000000163</c:v>
                </c:pt>
                <c:pt idx="161">
                  <c:v>39.630400000000002</c:v>
                </c:pt>
                <c:pt idx="162">
                  <c:v>39.568700000000113</c:v>
                </c:pt>
                <c:pt idx="163">
                  <c:v>39.504600000000003</c:v>
                </c:pt>
                <c:pt idx="164">
                  <c:v>39.440899999999999</c:v>
                </c:pt>
                <c:pt idx="165">
                  <c:v>39.3797</c:v>
                </c:pt>
                <c:pt idx="166">
                  <c:v>39.304699999999997</c:v>
                </c:pt>
                <c:pt idx="167">
                  <c:v>39.233800000000002</c:v>
                </c:pt>
                <c:pt idx="168">
                  <c:v>39.160700000000013</c:v>
                </c:pt>
                <c:pt idx="169">
                  <c:v>39.087600000000002</c:v>
                </c:pt>
                <c:pt idx="170">
                  <c:v>39.015000000000001</c:v>
                </c:pt>
                <c:pt idx="171">
                  <c:v>38.942500000000003</c:v>
                </c:pt>
                <c:pt idx="172">
                  <c:v>38.869900000000001</c:v>
                </c:pt>
                <c:pt idx="173">
                  <c:v>38.792200000000413</c:v>
                </c:pt>
                <c:pt idx="174">
                  <c:v>38.708400000000012</c:v>
                </c:pt>
                <c:pt idx="175">
                  <c:v>38.630100000000013</c:v>
                </c:pt>
                <c:pt idx="176">
                  <c:v>38.545300000000012</c:v>
                </c:pt>
                <c:pt idx="177">
                  <c:v>38.445300000000003</c:v>
                </c:pt>
                <c:pt idx="178">
                  <c:v>38.364600000000003</c:v>
                </c:pt>
                <c:pt idx="179">
                  <c:v>38.271700000000003</c:v>
                </c:pt>
                <c:pt idx="180">
                  <c:v>38.179100000000012</c:v>
                </c:pt>
                <c:pt idx="181">
                  <c:v>38.077500000000001</c:v>
                </c:pt>
                <c:pt idx="182">
                  <c:v>37.9788</c:v>
                </c:pt>
                <c:pt idx="183">
                  <c:v>37.880099999999999</c:v>
                </c:pt>
                <c:pt idx="184">
                  <c:v>37.771900000000002</c:v>
                </c:pt>
                <c:pt idx="185">
                  <c:v>37.656100000000002</c:v>
                </c:pt>
                <c:pt idx="186">
                  <c:v>37.5486</c:v>
                </c:pt>
                <c:pt idx="187">
                  <c:v>37.421300000000002</c:v>
                </c:pt>
                <c:pt idx="188">
                  <c:v>37.306200000000004</c:v>
                </c:pt>
                <c:pt idx="189">
                  <c:v>37.193500000000213</c:v>
                </c:pt>
                <c:pt idx="190">
                  <c:v>37.062700000000063</c:v>
                </c:pt>
                <c:pt idx="191">
                  <c:v>36.931100000000001</c:v>
                </c:pt>
                <c:pt idx="192">
                  <c:v>36.8065</c:v>
                </c:pt>
                <c:pt idx="193">
                  <c:v>36.675600000000003</c:v>
                </c:pt>
                <c:pt idx="194">
                  <c:v>36.524800000000006</c:v>
                </c:pt>
                <c:pt idx="195">
                  <c:v>36.378300000000003</c:v>
                </c:pt>
                <c:pt idx="196">
                  <c:v>36.230100000000213</c:v>
                </c:pt>
                <c:pt idx="197">
                  <c:v>36.068800000000003</c:v>
                </c:pt>
                <c:pt idx="198">
                  <c:v>35.906000000000006</c:v>
                </c:pt>
                <c:pt idx="199">
                  <c:v>35.740200000000002</c:v>
                </c:pt>
                <c:pt idx="200">
                  <c:v>35.566200000000002</c:v>
                </c:pt>
                <c:pt idx="201">
                  <c:v>35.391500000000001</c:v>
                </c:pt>
                <c:pt idx="202">
                  <c:v>35.201800000000006</c:v>
                </c:pt>
                <c:pt idx="203">
                  <c:v>35.019200000000005</c:v>
                </c:pt>
                <c:pt idx="204">
                  <c:v>34.81</c:v>
                </c:pt>
                <c:pt idx="205">
                  <c:v>34.5916</c:v>
                </c:pt>
                <c:pt idx="206">
                  <c:v>34.369900000000001</c:v>
                </c:pt>
                <c:pt idx="207">
                  <c:v>34.139300000000013</c:v>
                </c:pt>
                <c:pt idx="208">
                  <c:v>33.9</c:v>
                </c:pt>
                <c:pt idx="209">
                  <c:v>33.650800000000004</c:v>
                </c:pt>
                <c:pt idx="210">
                  <c:v>33.393800000000006</c:v>
                </c:pt>
                <c:pt idx="211">
                  <c:v>33.114100000000001</c:v>
                </c:pt>
                <c:pt idx="212">
                  <c:v>32.831600000000002</c:v>
                </c:pt>
                <c:pt idx="213">
                  <c:v>32.538800000000002</c:v>
                </c:pt>
                <c:pt idx="214">
                  <c:v>32.220300000000513</c:v>
                </c:pt>
                <c:pt idx="215">
                  <c:v>31.874099999999999</c:v>
                </c:pt>
                <c:pt idx="216">
                  <c:v>31.519500000000001</c:v>
                </c:pt>
                <c:pt idx="217">
                  <c:v>31.1431</c:v>
                </c:pt>
                <c:pt idx="218">
                  <c:v>30.741199999999989</c:v>
                </c:pt>
                <c:pt idx="219">
                  <c:v>30.309200000000001</c:v>
                </c:pt>
                <c:pt idx="220">
                  <c:v>29.855799999999789</c:v>
                </c:pt>
                <c:pt idx="221">
                  <c:v>29.3672</c:v>
                </c:pt>
                <c:pt idx="222">
                  <c:v>28.851600000000001</c:v>
                </c:pt>
                <c:pt idx="223">
                  <c:v>28.292199999999589</c:v>
                </c:pt>
                <c:pt idx="224">
                  <c:v>27.684699999999989</c:v>
                </c:pt>
                <c:pt idx="225">
                  <c:v>27.038</c:v>
                </c:pt>
                <c:pt idx="226">
                  <c:v>26.321300000000001</c:v>
                </c:pt>
                <c:pt idx="227">
                  <c:v>25.544799999999789</c:v>
                </c:pt>
                <c:pt idx="228">
                  <c:v>24.683299999999889</c:v>
                </c:pt>
                <c:pt idx="229">
                  <c:v>23.741700000000002</c:v>
                </c:pt>
                <c:pt idx="230">
                  <c:v>22.711200000000005</c:v>
                </c:pt>
                <c:pt idx="231">
                  <c:v>21.5305</c:v>
                </c:pt>
                <c:pt idx="232">
                  <c:v>20.204699999999889</c:v>
                </c:pt>
                <c:pt idx="233">
                  <c:v>18.700099999999889</c:v>
                </c:pt>
                <c:pt idx="234">
                  <c:v>16.969599999999485</c:v>
                </c:pt>
                <c:pt idx="235">
                  <c:v>14.966800000000006</c:v>
                </c:pt>
                <c:pt idx="236">
                  <c:v>12.6366</c:v>
                </c:pt>
                <c:pt idx="237">
                  <c:v>9.7778000000000009</c:v>
                </c:pt>
                <c:pt idx="238">
                  <c:v>6.3224899999999655</c:v>
                </c:pt>
                <c:pt idx="239">
                  <c:v>1.9737299999999789</c:v>
                </c:pt>
                <c:pt idx="240">
                  <c:v>-2.9790299999999967</c:v>
                </c:pt>
                <c:pt idx="241">
                  <c:v>-7.0949999999999855</c:v>
                </c:pt>
                <c:pt idx="242">
                  <c:v>-10.375000000000076</c:v>
                </c:pt>
                <c:pt idx="243">
                  <c:v>-13.1274</c:v>
                </c:pt>
                <c:pt idx="244">
                  <c:v>-15.418100000000001</c:v>
                </c:pt>
                <c:pt idx="245">
                  <c:v>-17.3629</c:v>
                </c:pt>
                <c:pt idx="246">
                  <c:v>-19.035399999999989</c:v>
                </c:pt>
                <c:pt idx="247">
                  <c:v>-20.480499999999445</c:v>
                </c:pt>
                <c:pt idx="248">
                  <c:v>-21.782899999999689</c:v>
                </c:pt>
                <c:pt idx="249">
                  <c:v>-22.925799999999409</c:v>
                </c:pt>
                <c:pt idx="250">
                  <c:v>-23.945699999999388</c:v>
                </c:pt>
                <c:pt idx="251">
                  <c:v>-24.866599999999789</c:v>
                </c:pt>
                <c:pt idx="252">
                  <c:v>-25.689399999999889</c:v>
                </c:pt>
                <c:pt idx="253">
                  <c:v>-26.462199999999445</c:v>
                </c:pt>
                <c:pt idx="254">
                  <c:v>-27.164100000000001</c:v>
                </c:pt>
                <c:pt idx="255">
                  <c:v>-27.800599999999989</c:v>
                </c:pt>
                <c:pt idx="256">
                  <c:v>-28.389299999999889</c:v>
                </c:pt>
                <c:pt idx="257">
                  <c:v>-28.933900000000001</c:v>
                </c:pt>
                <c:pt idx="258">
                  <c:v>-29.444199999999789</c:v>
                </c:pt>
                <c:pt idx="259">
                  <c:v>-29.929399999999589</c:v>
                </c:pt>
                <c:pt idx="260">
                  <c:v>-30.3874</c:v>
                </c:pt>
                <c:pt idx="261">
                  <c:v>-30.803799999999889</c:v>
                </c:pt>
                <c:pt idx="262">
                  <c:v>-31.193800000000035</c:v>
                </c:pt>
                <c:pt idx="263">
                  <c:v>-31.560699999999589</c:v>
                </c:pt>
                <c:pt idx="264">
                  <c:v>-31.918299999999789</c:v>
                </c:pt>
                <c:pt idx="265">
                  <c:v>-32.249400000000001</c:v>
                </c:pt>
                <c:pt idx="266">
                  <c:v>-32.563400000000001</c:v>
                </c:pt>
                <c:pt idx="267">
                  <c:v>-32.863400000000006</c:v>
                </c:pt>
                <c:pt idx="268">
                  <c:v>-33.142900000000012</c:v>
                </c:pt>
                <c:pt idx="269">
                  <c:v>-33.407899999999998</c:v>
                </c:pt>
                <c:pt idx="270">
                  <c:v>-33.669400000000003</c:v>
                </c:pt>
                <c:pt idx="271">
                  <c:v>-33.919200000000004</c:v>
                </c:pt>
                <c:pt idx="272">
                  <c:v>-34.1571</c:v>
                </c:pt>
                <c:pt idx="273">
                  <c:v>-34.387799999999999</c:v>
                </c:pt>
                <c:pt idx="274">
                  <c:v>-34.599500000000013</c:v>
                </c:pt>
                <c:pt idx="275">
                  <c:v>-34.813799999999993</c:v>
                </c:pt>
                <c:pt idx="276">
                  <c:v>-35.018900000000002</c:v>
                </c:pt>
                <c:pt idx="277">
                  <c:v>-35.196700000000163</c:v>
                </c:pt>
                <c:pt idx="278">
                  <c:v>-35.389600000000002</c:v>
                </c:pt>
                <c:pt idx="279">
                  <c:v>-35.567300000000003</c:v>
                </c:pt>
                <c:pt idx="280">
                  <c:v>-35.732800000000012</c:v>
                </c:pt>
                <c:pt idx="281">
                  <c:v>-35.907299999999999</c:v>
                </c:pt>
                <c:pt idx="282">
                  <c:v>-36.057499999999997</c:v>
                </c:pt>
                <c:pt idx="283">
                  <c:v>-36.2119</c:v>
                </c:pt>
                <c:pt idx="284">
                  <c:v>-36.368500000000012</c:v>
                </c:pt>
                <c:pt idx="285">
                  <c:v>-36.498600000000003</c:v>
                </c:pt>
                <c:pt idx="286">
                  <c:v>-36.6447</c:v>
                </c:pt>
                <c:pt idx="287">
                  <c:v>-36.781000000000006</c:v>
                </c:pt>
                <c:pt idx="288">
                  <c:v>-36.917099999999998</c:v>
                </c:pt>
                <c:pt idx="289">
                  <c:v>-37.043300000000002</c:v>
                </c:pt>
                <c:pt idx="290">
                  <c:v>-37.162100000000613</c:v>
                </c:pt>
                <c:pt idx="291">
                  <c:v>-37.280300000000011</c:v>
                </c:pt>
                <c:pt idx="292">
                  <c:v>-37.403200000000005</c:v>
                </c:pt>
                <c:pt idx="293">
                  <c:v>-37.5045</c:v>
                </c:pt>
                <c:pt idx="294">
                  <c:v>-37.624000000000002</c:v>
                </c:pt>
                <c:pt idx="295">
                  <c:v>-37.725800000000113</c:v>
                </c:pt>
                <c:pt idx="296">
                  <c:v>-37.829500000000003</c:v>
                </c:pt>
                <c:pt idx="297">
                  <c:v>-37.9328</c:v>
                </c:pt>
                <c:pt idx="298">
                  <c:v>-38.024000000000001</c:v>
                </c:pt>
                <c:pt idx="299">
                  <c:v>-38.124100000000013</c:v>
                </c:pt>
                <c:pt idx="300">
                  <c:v>-38.220200000000013</c:v>
                </c:pt>
                <c:pt idx="301">
                  <c:v>-38.308500000000002</c:v>
                </c:pt>
                <c:pt idx="302">
                  <c:v>-38.394800000000004</c:v>
                </c:pt>
                <c:pt idx="303">
                  <c:v>-38.485300000000002</c:v>
                </c:pt>
                <c:pt idx="304">
                  <c:v>-38.567100000000003</c:v>
                </c:pt>
                <c:pt idx="305">
                  <c:v>-38.645500000000013</c:v>
                </c:pt>
                <c:pt idx="306">
                  <c:v>-38.724700000000013</c:v>
                </c:pt>
                <c:pt idx="307">
                  <c:v>-38.805800000000005</c:v>
                </c:pt>
                <c:pt idx="308">
                  <c:v>-38.883200000000002</c:v>
                </c:pt>
                <c:pt idx="309">
                  <c:v>-38.962200000000003</c:v>
                </c:pt>
                <c:pt idx="310">
                  <c:v>-39.0379</c:v>
                </c:pt>
                <c:pt idx="311">
                  <c:v>-39.101000000000006</c:v>
                </c:pt>
                <c:pt idx="312">
                  <c:v>-39.169900000000013</c:v>
                </c:pt>
                <c:pt idx="313">
                  <c:v>-39.232000000000063</c:v>
                </c:pt>
                <c:pt idx="314">
                  <c:v>-39.314499999999995</c:v>
                </c:pt>
                <c:pt idx="315">
                  <c:v>-39.36</c:v>
                </c:pt>
                <c:pt idx="316">
                  <c:v>-39.433600000000006</c:v>
                </c:pt>
                <c:pt idx="317">
                  <c:v>-39.489100000000001</c:v>
                </c:pt>
                <c:pt idx="318">
                  <c:v>-39.556600000000003</c:v>
                </c:pt>
                <c:pt idx="319">
                  <c:v>-39.622900000000413</c:v>
                </c:pt>
                <c:pt idx="320">
                  <c:v>-39.687400000000004</c:v>
                </c:pt>
                <c:pt idx="321">
                  <c:v>-39.749900000000011</c:v>
                </c:pt>
                <c:pt idx="322">
                  <c:v>-39.785000000000011</c:v>
                </c:pt>
                <c:pt idx="323">
                  <c:v>-39.857599999999998</c:v>
                </c:pt>
                <c:pt idx="324">
                  <c:v>-39.904000000000003</c:v>
                </c:pt>
                <c:pt idx="325">
                  <c:v>-39.957299999999996</c:v>
                </c:pt>
                <c:pt idx="326">
                  <c:v>-40.018700000000003</c:v>
                </c:pt>
                <c:pt idx="327">
                  <c:v>-40.066100000000013</c:v>
                </c:pt>
                <c:pt idx="328">
                  <c:v>-40.117600000000003</c:v>
                </c:pt>
                <c:pt idx="329">
                  <c:v>-40.165600000000012</c:v>
                </c:pt>
                <c:pt idx="330">
                  <c:v>-40.219000000000001</c:v>
                </c:pt>
                <c:pt idx="331">
                  <c:v>-40.272800000000011</c:v>
                </c:pt>
                <c:pt idx="332">
                  <c:v>-40.327400000000004</c:v>
                </c:pt>
                <c:pt idx="333">
                  <c:v>-40.381199999999993</c:v>
                </c:pt>
                <c:pt idx="334">
                  <c:v>-40.420700000000011</c:v>
                </c:pt>
                <c:pt idx="335">
                  <c:v>-40.456099999999999</c:v>
                </c:pt>
                <c:pt idx="336">
                  <c:v>-40.499700000000011</c:v>
                </c:pt>
                <c:pt idx="337">
                  <c:v>-40.550600000000003</c:v>
                </c:pt>
                <c:pt idx="338">
                  <c:v>-40.590600000000002</c:v>
                </c:pt>
                <c:pt idx="339">
                  <c:v>-40.632000000000012</c:v>
                </c:pt>
                <c:pt idx="340">
                  <c:v>-40.672200000000011</c:v>
                </c:pt>
                <c:pt idx="341">
                  <c:v>-40.713200000000001</c:v>
                </c:pt>
                <c:pt idx="342">
                  <c:v>-40.754300000000001</c:v>
                </c:pt>
                <c:pt idx="343">
                  <c:v>-40.794800000000002</c:v>
                </c:pt>
                <c:pt idx="344">
                  <c:v>-40.841799999999999</c:v>
                </c:pt>
                <c:pt idx="345">
                  <c:v>-40.892700000000012</c:v>
                </c:pt>
                <c:pt idx="346">
                  <c:v>-40.9328</c:v>
                </c:pt>
                <c:pt idx="347">
                  <c:v>-40.975900000000003</c:v>
                </c:pt>
                <c:pt idx="348">
                  <c:v>-41.013600000000004</c:v>
                </c:pt>
                <c:pt idx="349">
                  <c:v>-41.035700000000013</c:v>
                </c:pt>
                <c:pt idx="350">
                  <c:v>-41.072800000000001</c:v>
                </c:pt>
                <c:pt idx="351">
                  <c:v>-41.110700000000001</c:v>
                </c:pt>
                <c:pt idx="352">
                  <c:v>-41.151200000000003</c:v>
                </c:pt>
                <c:pt idx="353">
                  <c:v>-41.187200000000004</c:v>
                </c:pt>
                <c:pt idx="354">
                  <c:v>-41.222200000000313</c:v>
                </c:pt>
                <c:pt idx="355">
                  <c:v>-41.255600000000001</c:v>
                </c:pt>
                <c:pt idx="356">
                  <c:v>-41.293000000000013</c:v>
                </c:pt>
                <c:pt idx="357">
                  <c:v>-41.327100000000002</c:v>
                </c:pt>
                <c:pt idx="358">
                  <c:v>-41.350200000000001</c:v>
                </c:pt>
                <c:pt idx="359">
                  <c:v>-41.341099999999997</c:v>
                </c:pt>
                <c:pt idx="360">
                  <c:v>-41.341599999999993</c:v>
                </c:pt>
                <c:pt idx="361">
                  <c:v>-41.340299999999999</c:v>
                </c:pt>
                <c:pt idx="362">
                  <c:v>-41.338800000000006</c:v>
                </c:pt>
                <c:pt idx="363">
                  <c:v>-41.314999999999998</c:v>
                </c:pt>
                <c:pt idx="364">
                  <c:v>-41.2866</c:v>
                </c:pt>
                <c:pt idx="365">
                  <c:v>-41.260100000000413</c:v>
                </c:pt>
                <c:pt idx="366">
                  <c:v>-41.225300000001063</c:v>
                </c:pt>
                <c:pt idx="367">
                  <c:v>-41.193700000000113</c:v>
                </c:pt>
                <c:pt idx="368">
                  <c:v>-41.161200000000001</c:v>
                </c:pt>
                <c:pt idx="369">
                  <c:v>-41.132000000000012</c:v>
                </c:pt>
                <c:pt idx="370">
                  <c:v>-41.098200000000013</c:v>
                </c:pt>
                <c:pt idx="371">
                  <c:v>-41.056899999999999</c:v>
                </c:pt>
                <c:pt idx="372">
                  <c:v>-41.028300000000463</c:v>
                </c:pt>
                <c:pt idx="373">
                  <c:v>-40.988200000000006</c:v>
                </c:pt>
                <c:pt idx="374">
                  <c:v>-40.951799999999999</c:v>
                </c:pt>
                <c:pt idx="375">
                  <c:v>-40.916600000000003</c:v>
                </c:pt>
                <c:pt idx="376">
                  <c:v>-40.884299999999996</c:v>
                </c:pt>
                <c:pt idx="377">
                  <c:v>-40.849899999999998</c:v>
                </c:pt>
                <c:pt idx="378">
                  <c:v>-40.807499999999997</c:v>
                </c:pt>
                <c:pt idx="379">
                  <c:v>-40.766900000000113</c:v>
                </c:pt>
                <c:pt idx="380">
                  <c:v>-40.7196</c:v>
                </c:pt>
                <c:pt idx="381">
                  <c:v>-40.675200000000011</c:v>
                </c:pt>
                <c:pt idx="382">
                  <c:v>-40.637700000000002</c:v>
                </c:pt>
                <c:pt idx="383">
                  <c:v>-40.596300000000063</c:v>
                </c:pt>
                <c:pt idx="384">
                  <c:v>-40.5503</c:v>
                </c:pt>
                <c:pt idx="385">
                  <c:v>-40.502100000000013</c:v>
                </c:pt>
                <c:pt idx="386">
                  <c:v>-40.455500000000001</c:v>
                </c:pt>
                <c:pt idx="387">
                  <c:v>-40.403100000000002</c:v>
                </c:pt>
                <c:pt idx="388">
                  <c:v>-40.352800000000002</c:v>
                </c:pt>
                <c:pt idx="389">
                  <c:v>-40.304099999999998</c:v>
                </c:pt>
                <c:pt idx="390">
                  <c:v>-40.251400000000004</c:v>
                </c:pt>
                <c:pt idx="391">
                  <c:v>-40.199200000000012</c:v>
                </c:pt>
                <c:pt idx="392">
                  <c:v>-40.156100000000002</c:v>
                </c:pt>
                <c:pt idx="393">
                  <c:v>-40.099500000000013</c:v>
                </c:pt>
                <c:pt idx="394">
                  <c:v>-40.044899999999998</c:v>
                </c:pt>
                <c:pt idx="395">
                  <c:v>-39.990600000000001</c:v>
                </c:pt>
                <c:pt idx="396">
                  <c:v>-39.932300000000012</c:v>
                </c:pt>
                <c:pt idx="397">
                  <c:v>-39.874799999999993</c:v>
                </c:pt>
                <c:pt idx="398">
                  <c:v>-39.8264</c:v>
                </c:pt>
                <c:pt idx="399">
                  <c:v>-39.768900000000563</c:v>
                </c:pt>
                <c:pt idx="400">
                  <c:v>-39.707000000000001</c:v>
                </c:pt>
                <c:pt idx="401">
                  <c:v>-39.652900000000002</c:v>
                </c:pt>
                <c:pt idx="402">
                  <c:v>-39.587200000000003</c:v>
                </c:pt>
                <c:pt idx="403">
                  <c:v>-39.519200000000005</c:v>
                </c:pt>
                <c:pt idx="404">
                  <c:v>-39.456299999999999</c:v>
                </c:pt>
                <c:pt idx="405">
                  <c:v>-39.387199999999993</c:v>
                </c:pt>
                <c:pt idx="406">
                  <c:v>-39.322800000000001</c:v>
                </c:pt>
                <c:pt idx="407">
                  <c:v>-39.249700000000011</c:v>
                </c:pt>
                <c:pt idx="408">
                  <c:v>-39.177100000000003</c:v>
                </c:pt>
                <c:pt idx="409">
                  <c:v>-39.101700000000001</c:v>
                </c:pt>
                <c:pt idx="410">
                  <c:v>-39.026300000000013</c:v>
                </c:pt>
                <c:pt idx="411">
                  <c:v>-38.949100000000001</c:v>
                </c:pt>
                <c:pt idx="412">
                  <c:v>-38.870000000000005</c:v>
                </c:pt>
                <c:pt idx="413">
                  <c:v>-38.794500000000063</c:v>
                </c:pt>
                <c:pt idx="414">
                  <c:v>-38.708100000000513</c:v>
                </c:pt>
                <c:pt idx="415">
                  <c:v>-38.629600000000003</c:v>
                </c:pt>
                <c:pt idx="416">
                  <c:v>-38.5441</c:v>
                </c:pt>
                <c:pt idx="417">
                  <c:v>-38.459000000000003</c:v>
                </c:pt>
                <c:pt idx="418">
                  <c:v>-38.366900000000001</c:v>
                </c:pt>
                <c:pt idx="419">
                  <c:v>-38.276700000000012</c:v>
                </c:pt>
                <c:pt idx="420">
                  <c:v>-38.175500000000063</c:v>
                </c:pt>
                <c:pt idx="421">
                  <c:v>-38.080500000000001</c:v>
                </c:pt>
                <c:pt idx="422">
                  <c:v>-37.977000000000004</c:v>
                </c:pt>
                <c:pt idx="423">
                  <c:v>-37.8767</c:v>
                </c:pt>
                <c:pt idx="424">
                  <c:v>-37.769700000000213</c:v>
                </c:pt>
                <c:pt idx="425">
                  <c:v>-37.663900000000012</c:v>
                </c:pt>
                <c:pt idx="426">
                  <c:v>-37.547899999999998</c:v>
                </c:pt>
                <c:pt idx="427">
                  <c:v>-37.434200000000004</c:v>
                </c:pt>
                <c:pt idx="428">
                  <c:v>-37.318899999999999</c:v>
                </c:pt>
                <c:pt idx="429">
                  <c:v>-37.195400000000063</c:v>
                </c:pt>
                <c:pt idx="430">
                  <c:v>-37.069800000000001</c:v>
                </c:pt>
                <c:pt idx="431">
                  <c:v>-36.940100000000001</c:v>
                </c:pt>
                <c:pt idx="432">
                  <c:v>-36.8157</c:v>
                </c:pt>
                <c:pt idx="433">
                  <c:v>-36.674400000000006</c:v>
                </c:pt>
                <c:pt idx="434">
                  <c:v>-36.525500000000363</c:v>
                </c:pt>
                <c:pt idx="435">
                  <c:v>-36.379800000000003</c:v>
                </c:pt>
                <c:pt idx="436">
                  <c:v>-36.231700000000011</c:v>
                </c:pt>
                <c:pt idx="437">
                  <c:v>-36.073300000000003</c:v>
                </c:pt>
                <c:pt idx="438">
                  <c:v>-35.909700000000001</c:v>
                </c:pt>
                <c:pt idx="439">
                  <c:v>-35.738500000000563</c:v>
                </c:pt>
                <c:pt idx="440">
                  <c:v>-35.563800000000001</c:v>
                </c:pt>
                <c:pt idx="441">
                  <c:v>-35.383299999999998</c:v>
                </c:pt>
                <c:pt idx="442">
                  <c:v>-35.194000000000003</c:v>
                </c:pt>
                <c:pt idx="443">
                  <c:v>-34.997800000000005</c:v>
                </c:pt>
                <c:pt idx="444">
                  <c:v>-34.791100000000213</c:v>
                </c:pt>
                <c:pt idx="445">
                  <c:v>-34.575800000000001</c:v>
                </c:pt>
                <c:pt idx="446">
                  <c:v>-34.352200000000003</c:v>
                </c:pt>
                <c:pt idx="447">
                  <c:v>-34.123400000000011</c:v>
                </c:pt>
                <c:pt idx="448">
                  <c:v>-33.886099999999999</c:v>
                </c:pt>
                <c:pt idx="449">
                  <c:v>-33.636100000000013</c:v>
                </c:pt>
                <c:pt idx="450">
                  <c:v>-33.375700000000002</c:v>
                </c:pt>
                <c:pt idx="451">
                  <c:v>-33.0976</c:v>
                </c:pt>
                <c:pt idx="452">
                  <c:v>-32.804099999999998</c:v>
                </c:pt>
                <c:pt idx="453">
                  <c:v>-32.500500000000002</c:v>
                </c:pt>
                <c:pt idx="454">
                  <c:v>-32.181600000000003</c:v>
                </c:pt>
                <c:pt idx="455">
                  <c:v>-31.8415</c:v>
                </c:pt>
                <c:pt idx="456">
                  <c:v>-31.488799999999273</c:v>
                </c:pt>
                <c:pt idx="457">
                  <c:v>-31.101500000000001</c:v>
                </c:pt>
                <c:pt idx="458">
                  <c:v>-30.701000000000001</c:v>
                </c:pt>
                <c:pt idx="459">
                  <c:v>-30.273599999999789</c:v>
                </c:pt>
                <c:pt idx="460">
                  <c:v>-29.815999999999999</c:v>
                </c:pt>
                <c:pt idx="461">
                  <c:v>-29.322900000000001</c:v>
                </c:pt>
                <c:pt idx="462">
                  <c:v>-28.7972</c:v>
                </c:pt>
                <c:pt idx="463">
                  <c:v>-28.231000000000005</c:v>
                </c:pt>
                <c:pt idx="464">
                  <c:v>-27.6235</c:v>
                </c:pt>
                <c:pt idx="465">
                  <c:v>-26.963099999999589</c:v>
                </c:pt>
                <c:pt idx="466">
                  <c:v>-26.245699999999452</c:v>
                </c:pt>
                <c:pt idx="467">
                  <c:v>-25.467999999999989</c:v>
                </c:pt>
                <c:pt idx="468">
                  <c:v>-24.592399999999689</c:v>
                </c:pt>
                <c:pt idx="469">
                  <c:v>-23.6447</c:v>
                </c:pt>
                <c:pt idx="470">
                  <c:v>-22.584999999999987</c:v>
                </c:pt>
                <c:pt idx="471">
                  <c:v>-21.3993</c:v>
                </c:pt>
                <c:pt idx="472">
                  <c:v>-20.0764</c:v>
                </c:pt>
                <c:pt idx="473">
                  <c:v>-18.555900000000001</c:v>
                </c:pt>
                <c:pt idx="474">
                  <c:v>-16.789299999999589</c:v>
                </c:pt>
                <c:pt idx="475">
                  <c:v>-14.746700000000001</c:v>
                </c:pt>
                <c:pt idx="476">
                  <c:v>-12.326400000000024</c:v>
                </c:pt>
                <c:pt idx="477">
                  <c:v>-9.4369800000000001</c:v>
                </c:pt>
                <c:pt idx="478">
                  <c:v>-5.9325599999999996</c:v>
                </c:pt>
                <c:pt idx="479">
                  <c:v>-1.4101199999999998</c:v>
                </c:pt>
                <c:pt idx="480">
                  <c:v>3.4887199999999998</c:v>
                </c:pt>
                <c:pt idx="481">
                  <c:v>7.5213599999999996</c:v>
                </c:pt>
                <c:pt idx="482">
                  <c:v>10.751200000000001</c:v>
                </c:pt>
                <c:pt idx="483">
                  <c:v>13.3887</c:v>
                </c:pt>
                <c:pt idx="484">
                  <c:v>15.6609</c:v>
                </c:pt>
                <c:pt idx="485">
                  <c:v>17.568399999999535</c:v>
                </c:pt>
                <c:pt idx="486">
                  <c:v>19.217300000000005</c:v>
                </c:pt>
                <c:pt idx="487">
                  <c:v>20.659199999999988</c:v>
                </c:pt>
                <c:pt idx="488">
                  <c:v>21.922399999999474</c:v>
                </c:pt>
                <c:pt idx="489">
                  <c:v>23.036300000000001</c:v>
                </c:pt>
                <c:pt idx="490">
                  <c:v>24.057700000000001</c:v>
                </c:pt>
                <c:pt idx="491">
                  <c:v>24.969899999999889</c:v>
                </c:pt>
                <c:pt idx="492">
                  <c:v>25.796299999999889</c:v>
                </c:pt>
                <c:pt idx="493">
                  <c:v>26.551300000000001</c:v>
                </c:pt>
                <c:pt idx="494">
                  <c:v>27.236799999999889</c:v>
                </c:pt>
                <c:pt idx="495">
                  <c:v>27.8735</c:v>
                </c:pt>
                <c:pt idx="496">
                  <c:v>28.465599999999352</c:v>
                </c:pt>
                <c:pt idx="497">
                  <c:v>29.012</c:v>
                </c:pt>
                <c:pt idx="498">
                  <c:v>29.516500000000001</c:v>
                </c:pt>
                <c:pt idx="499">
                  <c:v>29.9909</c:v>
                </c:pt>
                <c:pt idx="500">
                  <c:v>30.428999999999789</c:v>
                </c:pt>
                <c:pt idx="501">
                  <c:v>30.853100000000001</c:v>
                </c:pt>
                <c:pt idx="502">
                  <c:v>31.247999999999987</c:v>
                </c:pt>
                <c:pt idx="503">
                  <c:v>31.616900000000335</c:v>
                </c:pt>
                <c:pt idx="504">
                  <c:v>31.967199999999789</c:v>
                </c:pt>
                <c:pt idx="505">
                  <c:v>32.290000000000013</c:v>
                </c:pt>
                <c:pt idx="506">
                  <c:v>32.602100000000213</c:v>
                </c:pt>
                <c:pt idx="507">
                  <c:v>32.906500000000001</c:v>
                </c:pt>
                <c:pt idx="508">
                  <c:v>33.188900000000011</c:v>
                </c:pt>
                <c:pt idx="509">
                  <c:v>33.453000000000003</c:v>
                </c:pt>
                <c:pt idx="510">
                  <c:v>33.711100000000002</c:v>
                </c:pt>
                <c:pt idx="511">
                  <c:v>33.955300000000001</c:v>
                </c:pt>
                <c:pt idx="512">
                  <c:v>34.188100000000013</c:v>
                </c:pt>
                <c:pt idx="513">
                  <c:v>34.416499999999999</c:v>
                </c:pt>
                <c:pt idx="514">
                  <c:v>34.629300000000313</c:v>
                </c:pt>
                <c:pt idx="515">
                  <c:v>34.834800000000001</c:v>
                </c:pt>
                <c:pt idx="516">
                  <c:v>35.031100000000002</c:v>
                </c:pt>
                <c:pt idx="517">
                  <c:v>35.2179</c:v>
                </c:pt>
                <c:pt idx="518">
                  <c:v>35.403500000000001</c:v>
                </c:pt>
                <c:pt idx="519">
                  <c:v>35.582500000000003</c:v>
                </c:pt>
                <c:pt idx="520">
                  <c:v>35.752200000000002</c:v>
                </c:pt>
                <c:pt idx="521">
                  <c:v>35.915200000000006</c:v>
                </c:pt>
                <c:pt idx="522">
                  <c:v>36.0749</c:v>
                </c:pt>
                <c:pt idx="523">
                  <c:v>36.2346</c:v>
                </c:pt>
                <c:pt idx="524">
                  <c:v>36.376400000000004</c:v>
                </c:pt>
                <c:pt idx="525">
                  <c:v>36.518300000000011</c:v>
                </c:pt>
                <c:pt idx="526">
                  <c:v>36.663000000000011</c:v>
                </c:pt>
                <c:pt idx="527">
                  <c:v>36.793100000000663</c:v>
                </c:pt>
                <c:pt idx="528">
                  <c:v>36.921100000000003</c:v>
                </c:pt>
                <c:pt idx="529">
                  <c:v>37.051299999999998</c:v>
                </c:pt>
                <c:pt idx="530">
                  <c:v>37.174500000000002</c:v>
                </c:pt>
                <c:pt idx="531">
                  <c:v>37.287800000000004</c:v>
                </c:pt>
                <c:pt idx="532">
                  <c:v>37.405900000000003</c:v>
                </c:pt>
                <c:pt idx="533">
                  <c:v>37.512300000000003</c:v>
                </c:pt>
                <c:pt idx="534">
                  <c:v>37.630600000000001</c:v>
                </c:pt>
                <c:pt idx="535">
                  <c:v>37.726800000000011</c:v>
                </c:pt>
                <c:pt idx="536">
                  <c:v>37.835000000000001</c:v>
                </c:pt>
                <c:pt idx="537">
                  <c:v>37.931800000000003</c:v>
                </c:pt>
                <c:pt idx="538">
                  <c:v>38.031500000000001</c:v>
                </c:pt>
                <c:pt idx="539">
                  <c:v>38.127000000000002</c:v>
                </c:pt>
                <c:pt idx="540">
                  <c:v>38.206900000000012</c:v>
                </c:pt>
                <c:pt idx="541">
                  <c:v>38.307899999999997</c:v>
                </c:pt>
                <c:pt idx="542">
                  <c:v>38.397400000000005</c:v>
                </c:pt>
                <c:pt idx="543">
                  <c:v>38.485800000000005</c:v>
                </c:pt>
                <c:pt idx="544">
                  <c:v>38.582000000000001</c:v>
                </c:pt>
                <c:pt idx="545">
                  <c:v>38.6616</c:v>
                </c:pt>
                <c:pt idx="546">
                  <c:v>38.727500000000013</c:v>
                </c:pt>
                <c:pt idx="547">
                  <c:v>38.802800000000005</c:v>
                </c:pt>
                <c:pt idx="548">
                  <c:v>38.882800000000003</c:v>
                </c:pt>
                <c:pt idx="549">
                  <c:v>38.965000000000003</c:v>
                </c:pt>
                <c:pt idx="550">
                  <c:v>39.030800000000006</c:v>
                </c:pt>
                <c:pt idx="551">
                  <c:v>39.101600000000005</c:v>
                </c:pt>
                <c:pt idx="552">
                  <c:v>39.169700000000013</c:v>
                </c:pt>
                <c:pt idx="553">
                  <c:v>39.237200000000001</c:v>
                </c:pt>
                <c:pt idx="554">
                  <c:v>39.304699999999997</c:v>
                </c:pt>
                <c:pt idx="555">
                  <c:v>39.367899999999999</c:v>
                </c:pt>
                <c:pt idx="556">
                  <c:v>39.430400000000006</c:v>
                </c:pt>
                <c:pt idx="557">
                  <c:v>39.498300000000263</c:v>
                </c:pt>
                <c:pt idx="558">
                  <c:v>39.560700000000011</c:v>
                </c:pt>
                <c:pt idx="559">
                  <c:v>39.620400000000011</c:v>
                </c:pt>
                <c:pt idx="560">
                  <c:v>39.677800000000005</c:v>
                </c:pt>
                <c:pt idx="561">
                  <c:v>39.734700000000011</c:v>
                </c:pt>
                <c:pt idx="562">
                  <c:v>39.791200000000003</c:v>
                </c:pt>
                <c:pt idx="563">
                  <c:v>39.841399999999993</c:v>
                </c:pt>
                <c:pt idx="564">
                  <c:v>39.900700000000001</c:v>
                </c:pt>
                <c:pt idx="565">
                  <c:v>39.957099999999997</c:v>
                </c:pt>
                <c:pt idx="566">
                  <c:v>40.0124</c:v>
                </c:pt>
                <c:pt idx="567">
                  <c:v>40.067400000000006</c:v>
                </c:pt>
                <c:pt idx="568">
                  <c:v>40.117600000000003</c:v>
                </c:pt>
                <c:pt idx="569">
                  <c:v>40.173500000000011</c:v>
                </c:pt>
                <c:pt idx="570">
                  <c:v>40.221300000000063</c:v>
                </c:pt>
                <c:pt idx="571">
                  <c:v>40.268200000000213</c:v>
                </c:pt>
                <c:pt idx="572">
                  <c:v>40.318200000000004</c:v>
                </c:pt>
                <c:pt idx="573">
                  <c:v>40.363500000000002</c:v>
                </c:pt>
                <c:pt idx="574">
                  <c:v>40.409000000000006</c:v>
                </c:pt>
                <c:pt idx="575">
                  <c:v>40.4559</c:v>
                </c:pt>
                <c:pt idx="576">
                  <c:v>40.500900000000001</c:v>
                </c:pt>
                <c:pt idx="577">
                  <c:v>40.5411</c:v>
                </c:pt>
                <c:pt idx="578">
                  <c:v>40.5871</c:v>
                </c:pt>
                <c:pt idx="579">
                  <c:v>40.625300000000863</c:v>
                </c:pt>
                <c:pt idx="580">
                  <c:v>40.6706</c:v>
                </c:pt>
                <c:pt idx="581">
                  <c:v>40.713200000000001</c:v>
                </c:pt>
                <c:pt idx="582">
                  <c:v>40.751000000000005</c:v>
                </c:pt>
                <c:pt idx="583">
                  <c:v>40.790200000000013</c:v>
                </c:pt>
                <c:pt idx="584">
                  <c:v>40.834299999999999</c:v>
                </c:pt>
                <c:pt idx="585">
                  <c:v>40.886800000000001</c:v>
                </c:pt>
                <c:pt idx="586">
                  <c:v>40.927400000000006</c:v>
                </c:pt>
                <c:pt idx="587">
                  <c:v>40.954699999999995</c:v>
                </c:pt>
                <c:pt idx="588">
                  <c:v>40.991200000000006</c:v>
                </c:pt>
                <c:pt idx="589">
                  <c:v>41.041000000000004</c:v>
                </c:pt>
                <c:pt idx="590">
                  <c:v>41.066200000000002</c:v>
                </c:pt>
                <c:pt idx="591">
                  <c:v>41.104700000000001</c:v>
                </c:pt>
                <c:pt idx="592">
                  <c:v>41.119200000000006</c:v>
                </c:pt>
                <c:pt idx="593">
                  <c:v>41.159300000000002</c:v>
                </c:pt>
                <c:pt idx="594">
                  <c:v>41.199700000000163</c:v>
                </c:pt>
                <c:pt idx="595">
                  <c:v>41.236800000000002</c:v>
                </c:pt>
                <c:pt idx="596">
                  <c:v>41.268800000000013</c:v>
                </c:pt>
                <c:pt idx="597">
                  <c:v>41.307400000000001</c:v>
                </c:pt>
                <c:pt idx="598">
                  <c:v>41.324400000000004</c:v>
                </c:pt>
                <c:pt idx="599">
                  <c:v>41.315899999999999</c:v>
                </c:pt>
                <c:pt idx="600">
                  <c:v>41.315400000000004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Cd-Ni Ferrite - Hydrothermal + 600 oC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Sheet1!$A$3:$A$603</c:f>
              <c:numCache>
                <c:formatCode>General</c:formatCode>
                <c:ptCount val="601"/>
                <c:pt idx="0">
                  <c:v>40.020200000000003</c:v>
                </c:pt>
                <c:pt idx="1">
                  <c:v>139.11099999999999</c:v>
                </c:pt>
                <c:pt idx="2">
                  <c:v>238.42700000000067</c:v>
                </c:pt>
                <c:pt idx="3">
                  <c:v>337.702</c:v>
                </c:pt>
                <c:pt idx="4">
                  <c:v>436.96799999999899</c:v>
                </c:pt>
                <c:pt idx="5">
                  <c:v>534.95199999999738</c:v>
                </c:pt>
                <c:pt idx="6">
                  <c:v>635.43899999999996</c:v>
                </c:pt>
                <c:pt idx="7">
                  <c:v>734.62599999999998</c:v>
                </c:pt>
                <c:pt idx="8">
                  <c:v>833.80499999999938</c:v>
                </c:pt>
                <c:pt idx="9">
                  <c:v>933.04699999999946</c:v>
                </c:pt>
                <c:pt idx="10">
                  <c:v>1030.98</c:v>
                </c:pt>
                <c:pt idx="11">
                  <c:v>1131.43</c:v>
                </c:pt>
                <c:pt idx="12">
                  <c:v>1230.51</c:v>
                </c:pt>
                <c:pt idx="13">
                  <c:v>1329.82</c:v>
                </c:pt>
                <c:pt idx="14">
                  <c:v>1428.96</c:v>
                </c:pt>
                <c:pt idx="15">
                  <c:v>1528.1499999999999</c:v>
                </c:pt>
                <c:pt idx="16">
                  <c:v>1626.03</c:v>
                </c:pt>
                <c:pt idx="17">
                  <c:v>1726.52</c:v>
                </c:pt>
                <c:pt idx="18">
                  <c:v>1825.6599999999999</c:v>
                </c:pt>
                <c:pt idx="19">
                  <c:v>1924.8799999999999</c:v>
                </c:pt>
                <c:pt idx="20">
                  <c:v>2023.9</c:v>
                </c:pt>
                <c:pt idx="21">
                  <c:v>2122.4499999999998</c:v>
                </c:pt>
                <c:pt idx="22">
                  <c:v>2221.8900000000012</c:v>
                </c:pt>
                <c:pt idx="23">
                  <c:v>2321.59</c:v>
                </c:pt>
                <c:pt idx="24">
                  <c:v>2420.67</c:v>
                </c:pt>
                <c:pt idx="25">
                  <c:v>2519.92</c:v>
                </c:pt>
                <c:pt idx="26">
                  <c:v>2618.98</c:v>
                </c:pt>
                <c:pt idx="27">
                  <c:v>2717.08</c:v>
                </c:pt>
                <c:pt idx="28">
                  <c:v>2817.38</c:v>
                </c:pt>
                <c:pt idx="29">
                  <c:v>2916.71</c:v>
                </c:pt>
                <c:pt idx="30">
                  <c:v>3015.82</c:v>
                </c:pt>
                <c:pt idx="31">
                  <c:v>3114.9</c:v>
                </c:pt>
                <c:pt idx="32">
                  <c:v>3213.8500000000022</c:v>
                </c:pt>
                <c:pt idx="33">
                  <c:v>3312.3100000000022</c:v>
                </c:pt>
                <c:pt idx="34">
                  <c:v>3412.36</c:v>
                </c:pt>
                <c:pt idx="35">
                  <c:v>3511.55</c:v>
                </c:pt>
                <c:pt idx="36">
                  <c:v>3610.75</c:v>
                </c:pt>
                <c:pt idx="37">
                  <c:v>3709.9700000000012</c:v>
                </c:pt>
                <c:pt idx="38">
                  <c:v>3807.77</c:v>
                </c:pt>
                <c:pt idx="39">
                  <c:v>3908.3100000000022</c:v>
                </c:pt>
                <c:pt idx="40">
                  <c:v>4007.46</c:v>
                </c:pt>
                <c:pt idx="41">
                  <c:v>4106.6100000000024</c:v>
                </c:pt>
                <c:pt idx="42">
                  <c:v>4205.71</c:v>
                </c:pt>
                <c:pt idx="43">
                  <c:v>4304.3500000000004</c:v>
                </c:pt>
                <c:pt idx="44">
                  <c:v>4403.24</c:v>
                </c:pt>
                <c:pt idx="45">
                  <c:v>4503.1200000000044</c:v>
                </c:pt>
                <c:pt idx="46">
                  <c:v>4602.4000000000005</c:v>
                </c:pt>
                <c:pt idx="47">
                  <c:v>4701.45</c:v>
                </c:pt>
                <c:pt idx="48">
                  <c:v>4800.5600000000004</c:v>
                </c:pt>
                <c:pt idx="49">
                  <c:v>4898.53</c:v>
                </c:pt>
                <c:pt idx="50">
                  <c:v>4998.8900000000003</c:v>
                </c:pt>
                <c:pt idx="51">
                  <c:v>5098</c:v>
                </c:pt>
                <c:pt idx="52">
                  <c:v>5197.21</c:v>
                </c:pt>
                <c:pt idx="53">
                  <c:v>5296.3200000000024</c:v>
                </c:pt>
                <c:pt idx="54">
                  <c:v>5394.2699999999995</c:v>
                </c:pt>
                <c:pt idx="55">
                  <c:v>5494.59</c:v>
                </c:pt>
                <c:pt idx="56">
                  <c:v>5593.76</c:v>
                </c:pt>
                <c:pt idx="57">
                  <c:v>5692.9</c:v>
                </c:pt>
                <c:pt idx="58">
                  <c:v>5792.07</c:v>
                </c:pt>
                <c:pt idx="59">
                  <c:v>5891.1900000000014</c:v>
                </c:pt>
                <c:pt idx="60">
                  <c:v>5989.21</c:v>
                </c:pt>
                <c:pt idx="61">
                  <c:v>6089.56</c:v>
                </c:pt>
                <c:pt idx="62">
                  <c:v>6188.73</c:v>
                </c:pt>
                <c:pt idx="63">
                  <c:v>6287.83</c:v>
                </c:pt>
                <c:pt idx="64">
                  <c:v>6386.94</c:v>
                </c:pt>
                <c:pt idx="65">
                  <c:v>6485.57</c:v>
                </c:pt>
                <c:pt idx="66">
                  <c:v>6584.44</c:v>
                </c:pt>
                <c:pt idx="67">
                  <c:v>6684.28</c:v>
                </c:pt>
                <c:pt idx="68">
                  <c:v>6783.37</c:v>
                </c:pt>
                <c:pt idx="69">
                  <c:v>6882.57</c:v>
                </c:pt>
                <c:pt idx="70">
                  <c:v>6981.6500000000024</c:v>
                </c:pt>
                <c:pt idx="71">
                  <c:v>7079.4299999999994</c:v>
                </c:pt>
                <c:pt idx="72">
                  <c:v>7179.73</c:v>
                </c:pt>
                <c:pt idx="73">
                  <c:v>7278.7699999999995</c:v>
                </c:pt>
                <c:pt idx="74">
                  <c:v>7377.95</c:v>
                </c:pt>
                <c:pt idx="75">
                  <c:v>7477.05</c:v>
                </c:pt>
                <c:pt idx="76">
                  <c:v>7575.01</c:v>
                </c:pt>
                <c:pt idx="77">
                  <c:v>7675.09</c:v>
                </c:pt>
                <c:pt idx="78">
                  <c:v>7774.04</c:v>
                </c:pt>
                <c:pt idx="79">
                  <c:v>7873.1200000000044</c:v>
                </c:pt>
                <c:pt idx="80">
                  <c:v>7972.07</c:v>
                </c:pt>
                <c:pt idx="81">
                  <c:v>8071.07</c:v>
                </c:pt>
                <c:pt idx="82">
                  <c:v>8168.64</c:v>
                </c:pt>
                <c:pt idx="83">
                  <c:v>8268.8499999997784</c:v>
                </c:pt>
                <c:pt idx="84">
                  <c:v>8367.81</c:v>
                </c:pt>
                <c:pt idx="85">
                  <c:v>8466.61</c:v>
                </c:pt>
                <c:pt idx="86">
                  <c:v>8565.59</c:v>
                </c:pt>
                <c:pt idx="87">
                  <c:v>8663.42</c:v>
                </c:pt>
                <c:pt idx="88">
                  <c:v>8762.9</c:v>
                </c:pt>
                <c:pt idx="89">
                  <c:v>8862.0300000000007</c:v>
                </c:pt>
                <c:pt idx="90">
                  <c:v>8960.84</c:v>
                </c:pt>
                <c:pt idx="91">
                  <c:v>9059.89</c:v>
                </c:pt>
                <c:pt idx="92">
                  <c:v>9158.7000000000007</c:v>
                </c:pt>
                <c:pt idx="93">
                  <c:v>9256.27</c:v>
                </c:pt>
                <c:pt idx="94">
                  <c:v>9356.31</c:v>
                </c:pt>
                <c:pt idx="95">
                  <c:v>9455.0300000000007</c:v>
                </c:pt>
                <c:pt idx="96">
                  <c:v>9553.84</c:v>
                </c:pt>
                <c:pt idx="97">
                  <c:v>9652.57</c:v>
                </c:pt>
                <c:pt idx="98">
                  <c:v>9751.11</c:v>
                </c:pt>
                <c:pt idx="99">
                  <c:v>9849.129999999981</c:v>
                </c:pt>
                <c:pt idx="100">
                  <c:v>9948.7900000000009</c:v>
                </c:pt>
                <c:pt idx="101">
                  <c:v>10047.5</c:v>
                </c:pt>
                <c:pt idx="102">
                  <c:v>10146</c:v>
                </c:pt>
                <c:pt idx="103">
                  <c:v>10244.700000000004</c:v>
                </c:pt>
                <c:pt idx="104">
                  <c:v>10342</c:v>
                </c:pt>
                <c:pt idx="105">
                  <c:v>10441.799999999987</c:v>
                </c:pt>
                <c:pt idx="106">
                  <c:v>10540.2</c:v>
                </c:pt>
                <c:pt idx="107">
                  <c:v>10638.7</c:v>
                </c:pt>
                <c:pt idx="108">
                  <c:v>10736.9</c:v>
                </c:pt>
                <c:pt idx="109">
                  <c:v>10834</c:v>
                </c:pt>
                <c:pt idx="110">
                  <c:v>10932.8</c:v>
                </c:pt>
                <c:pt idx="111">
                  <c:v>11031.1</c:v>
                </c:pt>
                <c:pt idx="112">
                  <c:v>11128.9</c:v>
                </c:pt>
                <c:pt idx="113">
                  <c:v>11226.8</c:v>
                </c:pt>
                <c:pt idx="114">
                  <c:v>11324.7</c:v>
                </c:pt>
                <c:pt idx="115">
                  <c:v>11421.7</c:v>
                </c:pt>
                <c:pt idx="116">
                  <c:v>11520.9</c:v>
                </c:pt>
                <c:pt idx="117">
                  <c:v>11619</c:v>
                </c:pt>
                <c:pt idx="118">
                  <c:v>11717.3</c:v>
                </c:pt>
                <c:pt idx="119">
                  <c:v>11813.4</c:v>
                </c:pt>
                <c:pt idx="120">
                  <c:v>11844.5</c:v>
                </c:pt>
                <c:pt idx="121">
                  <c:v>11827.7</c:v>
                </c:pt>
                <c:pt idx="122">
                  <c:v>11744.4</c:v>
                </c:pt>
                <c:pt idx="123">
                  <c:v>11644.2</c:v>
                </c:pt>
                <c:pt idx="124">
                  <c:v>11543.2</c:v>
                </c:pt>
                <c:pt idx="125">
                  <c:v>11441.9</c:v>
                </c:pt>
                <c:pt idx="126">
                  <c:v>11341.6</c:v>
                </c:pt>
                <c:pt idx="127">
                  <c:v>11239.2</c:v>
                </c:pt>
                <c:pt idx="128">
                  <c:v>11137.9</c:v>
                </c:pt>
                <c:pt idx="129">
                  <c:v>11036.5</c:v>
                </c:pt>
                <c:pt idx="130">
                  <c:v>10935</c:v>
                </c:pt>
                <c:pt idx="131">
                  <c:v>10834.8</c:v>
                </c:pt>
                <c:pt idx="132">
                  <c:v>10732.9</c:v>
                </c:pt>
                <c:pt idx="133">
                  <c:v>10631.5</c:v>
                </c:pt>
                <c:pt idx="134">
                  <c:v>10530.8</c:v>
                </c:pt>
                <c:pt idx="135">
                  <c:v>10430</c:v>
                </c:pt>
                <c:pt idx="136">
                  <c:v>10329.299999999987</c:v>
                </c:pt>
                <c:pt idx="137">
                  <c:v>10230</c:v>
                </c:pt>
                <c:pt idx="138">
                  <c:v>10128.200000000004</c:v>
                </c:pt>
                <c:pt idx="139">
                  <c:v>10027.700000000004</c:v>
                </c:pt>
                <c:pt idx="140">
                  <c:v>9927.1200000000008</c:v>
                </c:pt>
                <c:pt idx="141">
                  <c:v>9826.61</c:v>
                </c:pt>
                <c:pt idx="142">
                  <c:v>9726.9499999998006</c:v>
                </c:pt>
                <c:pt idx="143">
                  <c:v>9626.2000000000007</c:v>
                </c:pt>
                <c:pt idx="144">
                  <c:v>9525.32</c:v>
                </c:pt>
                <c:pt idx="145">
                  <c:v>9424.89</c:v>
                </c:pt>
                <c:pt idx="146">
                  <c:v>9324.52</c:v>
                </c:pt>
                <c:pt idx="147">
                  <c:v>9224.16</c:v>
                </c:pt>
                <c:pt idx="148">
                  <c:v>9125.0499999999811</c:v>
                </c:pt>
                <c:pt idx="149">
                  <c:v>9023.51</c:v>
                </c:pt>
                <c:pt idx="150">
                  <c:v>8923.27</c:v>
                </c:pt>
                <c:pt idx="151">
                  <c:v>8822.99</c:v>
                </c:pt>
                <c:pt idx="152">
                  <c:v>8722.67</c:v>
                </c:pt>
                <c:pt idx="153">
                  <c:v>8623.5499999999811</c:v>
                </c:pt>
                <c:pt idx="154">
                  <c:v>8522.07</c:v>
                </c:pt>
                <c:pt idx="155">
                  <c:v>8421.719999999983</c:v>
                </c:pt>
                <c:pt idx="156">
                  <c:v>8321.44</c:v>
                </c:pt>
                <c:pt idx="157">
                  <c:v>8221.06</c:v>
                </c:pt>
                <c:pt idx="158">
                  <c:v>8120.9</c:v>
                </c:pt>
                <c:pt idx="159">
                  <c:v>8021.91</c:v>
                </c:pt>
                <c:pt idx="160">
                  <c:v>7920.33</c:v>
                </c:pt>
                <c:pt idx="161">
                  <c:v>7820.06</c:v>
                </c:pt>
                <c:pt idx="162">
                  <c:v>7719.83</c:v>
                </c:pt>
                <c:pt idx="163">
                  <c:v>7619.71</c:v>
                </c:pt>
                <c:pt idx="164">
                  <c:v>7519.7699999999995</c:v>
                </c:pt>
                <c:pt idx="165">
                  <c:v>7420.35</c:v>
                </c:pt>
                <c:pt idx="166">
                  <c:v>7319.2</c:v>
                </c:pt>
                <c:pt idx="167">
                  <c:v>7219.1100000000024</c:v>
                </c:pt>
                <c:pt idx="168">
                  <c:v>7119.1100000000024</c:v>
                </c:pt>
                <c:pt idx="169">
                  <c:v>7018.98</c:v>
                </c:pt>
                <c:pt idx="170">
                  <c:v>6919.94</c:v>
                </c:pt>
                <c:pt idx="171">
                  <c:v>6818.9</c:v>
                </c:pt>
                <c:pt idx="172">
                  <c:v>6718.78</c:v>
                </c:pt>
                <c:pt idx="173">
                  <c:v>6618.78</c:v>
                </c:pt>
                <c:pt idx="174">
                  <c:v>6518.85</c:v>
                </c:pt>
                <c:pt idx="175">
                  <c:v>6420.02</c:v>
                </c:pt>
                <c:pt idx="176">
                  <c:v>6318.75</c:v>
                </c:pt>
                <c:pt idx="177">
                  <c:v>6218.79</c:v>
                </c:pt>
                <c:pt idx="178">
                  <c:v>6118.72</c:v>
                </c:pt>
                <c:pt idx="179">
                  <c:v>6018.74</c:v>
                </c:pt>
                <c:pt idx="180">
                  <c:v>5918.84</c:v>
                </c:pt>
                <c:pt idx="181">
                  <c:v>5820.05</c:v>
                </c:pt>
                <c:pt idx="182">
                  <c:v>5718.83</c:v>
                </c:pt>
                <c:pt idx="183">
                  <c:v>5618.81</c:v>
                </c:pt>
                <c:pt idx="184">
                  <c:v>5518.78</c:v>
                </c:pt>
                <c:pt idx="185">
                  <c:v>5418.74</c:v>
                </c:pt>
                <c:pt idx="186">
                  <c:v>5319.25</c:v>
                </c:pt>
                <c:pt idx="187">
                  <c:v>5219.53</c:v>
                </c:pt>
                <c:pt idx="188">
                  <c:v>5118.72</c:v>
                </c:pt>
                <c:pt idx="189">
                  <c:v>5018.76</c:v>
                </c:pt>
                <c:pt idx="190">
                  <c:v>4918.72</c:v>
                </c:pt>
                <c:pt idx="191">
                  <c:v>4818.7</c:v>
                </c:pt>
                <c:pt idx="192">
                  <c:v>4719.8900000000003</c:v>
                </c:pt>
                <c:pt idx="193">
                  <c:v>4618.71</c:v>
                </c:pt>
                <c:pt idx="194">
                  <c:v>4518.7</c:v>
                </c:pt>
                <c:pt idx="195">
                  <c:v>4418.78</c:v>
                </c:pt>
                <c:pt idx="196">
                  <c:v>4318.6400000000003</c:v>
                </c:pt>
                <c:pt idx="197">
                  <c:v>4219.22</c:v>
                </c:pt>
                <c:pt idx="198">
                  <c:v>4119.46</c:v>
                </c:pt>
                <c:pt idx="199">
                  <c:v>4018.72</c:v>
                </c:pt>
                <c:pt idx="200">
                  <c:v>3918.69</c:v>
                </c:pt>
                <c:pt idx="201">
                  <c:v>3818.69</c:v>
                </c:pt>
                <c:pt idx="202">
                  <c:v>3718.68</c:v>
                </c:pt>
                <c:pt idx="203">
                  <c:v>3619.86</c:v>
                </c:pt>
                <c:pt idx="204">
                  <c:v>3518.73</c:v>
                </c:pt>
                <c:pt idx="205">
                  <c:v>3418.7</c:v>
                </c:pt>
                <c:pt idx="206">
                  <c:v>3318.63</c:v>
                </c:pt>
                <c:pt idx="207">
                  <c:v>3218.67</c:v>
                </c:pt>
                <c:pt idx="208">
                  <c:v>3119.9</c:v>
                </c:pt>
                <c:pt idx="209">
                  <c:v>3018.67</c:v>
                </c:pt>
                <c:pt idx="210">
                  <c:v>2918.57</c:v>
                </c:pt>
                <c:pt idx="211">
                  <c:v>2818.56</c:v>
                </c:pt>
                <c:pt idx="212">
                  <c:v>2718.56</c:v>
                </c:pt>
                <c:pt idx="213">
                  <c:v>2618.6999999999998</c:v>
                </c:pt>
                <c:pt idx="214">
                  <c:v>2519.92</c:v>
                </c:pt>
                <c:pt idx="215">
                  <c:v>2418.8100000000022</c:v>
                </c:pt>
                <c:pt idx="216">
                  <c:v>2318.6</c:v>
                </c:pt>
                <c:pt idx="217">
                  <c:v>2218.64</c:v>
                </c:pt>
                <c:pt idx="218">
                  <c:v>2118.71</c:v>
                </c:pt>
                <c:pt idx="219">
                  <c:v>2019.36</c:v>
                </c:pt>
                <c:pt idx="220">
                  <c:v>1919.1899999999998</c:v>
                </c:pt>
                <c:pt idx="221">
                  <c:v>1818.6299999999999</c:v>
                </c:pt>
                <c:pt idx="222">
                  <c:v>1718.75</c:v>
                </c:pt>
                <c:pt idx="223">
                  <c:v>1618.6699999999998</c:v>
                </c:pt>
                <c:pt idx="224">
                  <c:v>1518.7</c:v>
                </c:pt>
                <c:pt idx="225">
                  <c:v>1419.97</c:v>
                </c:pt>
                <c:pt idx="226">
                  <c:v>1318.6899999999998</c:v>
                </c:pt>
                <c:pt idx="227">
                  <c:v>1218.75</c:v>
                </c:pt>
                <c:pt idx="228">
                  <c:v>1118.6699999999998</c:v>
                </c:pt>
                <c:pt idx="229">
                  <c:v>1018.71</c:v>
                </c:pt>
                <c:pt idx="230">
                  <c:v>919.19100000000003</c:v>
                </c:pt>
                <c:pt idx="231">
                  <c:v>819.35799999998517</c:v>
                </c:pt>
                <c:pt idx="232">
                  <c:v>718.69799999999998</c:v>
                </c:pt>
                <c:pt idx="233">
                  <c:v>618.63800000000003</c:v>
                </c:pt>
                <c:pt idx="234">
                  <c:v>518.649</c:v>
                </c:pt>
                <c:pt idx="235">
                  <c:v>418.67899999999969</c:v>
                </c:pt>
                <c:pt idx="236">
                  <c:v>319.73699999999184</c:v>
                </c:pt>
                <c:pt idx="237">
                  <c:v>218.642</c:v>
                </c:pt>
                <c:pt idx="238">
                  <c:v>118.72199999999999</c:v>
                </c:pt>
                <c:pt idx="239">
                  <c:v>18.6877</c:v>
                </c:pt>
                <c:pt idx="240">
                  <c:v>-81.316599999999994</c:v>
                </c:pt>
                <c:pt idx="241">
                  <c:v>-180.285</c:v>
                </c:pt>
                <c:pt idx="242">
                  <c:v>-281.04700000000008</c:v>
                </c:pt>
                <c:pt idx="243">
                  <c:v>-381.37700000000001</c:v>
                </c:pt>
                <c:pt idx="244">
                  <c:v>-481.334</c:v>
                </c:pt>
                <c:pt idx="245">
                  <c:v>-581.32999999999947</c:v>
                </c:pt>
                <c:pt idx="246">
                  <c:v>-681.28800000000354</c:v>
                </c:pt>
                <c:pt idx="247">
                  <c:v>-780.13300000000004</c:v>
                </c:pt>
                <c:pt idx="248">
                  <c:v>-881.22400000000005</c:v>
                </c:pt>
                <c:pt idx="249">
                  <c:v>-981.31499999999949</c:v>
                </c:pt>
                <c:pt idx="250">
                  <c:v>-1081.26</c:v>
                </c:pt>
                <c:pt idx="251">
                  <c:v>-1181.32</c:v>
                </c:pt>
                <c:pt idx="252">
                  <c:v>-1280.5899999999999</c:v>
                </c:pt>
                <c:pt idx="253">
                  <c:v>-1380.79</c:v>
                </c:pt>
                <c:pt idx="254">
                  <c:v>-1481.31</c:v>
                </c:pt>
                <c:pt idx="255">
                  <c:v>-1581.29</c:v>
                </c:pt>
                <c:pt idx="256">
                  <c:v>-1681.22</c:v>
                </c:pt>
                <c:pt idx="257">
                  <c:v>-1781.32</c:v>
                </c:pt>
                <c:pt idx="258">
                  <c:v>-1880.08</c:v>
                </c:pt>
                <c:pt idx="259">
                  <c:v>-1981.35</c:v>
                </c:pt>
                <c:pt idx="260">
                  <c:v>-2081.2799999999997</c:v>
                </c:pt>
                <c:pt idx="261">
                  <c:v>-2181.3200000000002</c:v>
                </c:pt>
                <c:pt idx="262">
                  <c:v>-2281.3000000000002</c:v>
                </c:pt>
                <c:pt idx="263">
                  <c:v>-2379.9899999999998</c:v>
                </c:pt>
                <c:pt idx="264">
                  <c:v>-2481.27</c:v>
                </c:pt>
                <c:pt idx="265">
                  <c:v>-2581.29</c:v>
                </c:pt>
                <c:pt idx="266">
                  <c:v>-2681.27</c:v>
                </c:pt>
                <c:pt idx="267">
                  <c:v>-2781.3</c:v>
                </c:pt>
                <c:pt idx="268">
                  <c:v>-2881.34</c:v>
                </c:pt>
                <c:pt idx="269">
                  <c:v>-2980.07</c:v>
                </c:pt>
                <c:pt idx="270">
                  <c:v>-3081.29</c:v>
                </c:pt>
                <c:pt idx="271">
                  <c:v>-3181.3700000000022</c:v>
                </c:pt>
                <c:pt idx="272">
                  <c:v>-3281.36</c:v>
                </c:pt>
                <c:pt idx="273">
                  <c:v>-3381.2</c:v>
                </c:pt>
                <c:pt idx="274">
                  <c:v>-3480.54</c:v>
                </c:pt>
                <c:pt idx="275">
                  <c:v>-3580.72</c:v>
                </c:pt>
                <c:pt idx="276">
                  <c:v>-3681.29</c:v>
                </c:pt>
                <c:pt idx="277">
                  <c:v>-3781.27</c:v>
                </c:pt>
                <c:pt idx="278">
                  <c:v>-3881.22</c:v>
                </c:pt>
                <c:pt idx="279">
                  <c:v>-3981.22</c:v>
                </c:pt>
                <c:pt idx="280">
                  <c:v>-4080.02</c:v>
                </c:pt>
                <c:pt idx="281">
                  <c:v>-4181.13</c:v>
                </c:pt>
                <c:pt idx="282">
                  <c:v>-4281.2</c:v>
                </c:pt>
                <c:pt idx="283">
                  <c:v>-4381.2699999999995</c:v>
                </c:pt>
                <c:pt idx="284">
                  <c:v>-4481.1900000000014</c:v>
                </c:pt>
                <c:pt idx="285">
                  <c:v>-4580.95</c:v>
                </c:pt>
                <c:pt idx="286">
                  <c:v>-4680.25</c:v>
                </c:pt>
                <c:pt idx="287">
                  <c:v>-4781.18</c:v>
                </c:pt>
                <c:pt idx="288">
                  <c:v>-4881.2</c:v>
                </c:pt>
                <c:pt idx="289">
                  <c:v>-4981.1900000000014</c:v>
                </c:pt>
                <c:pt idx="290">
                  <c:v>-5081.1100000000024</c:v>
                </c:pt>
                <c:pt idx="291">
                  <c:v>-5179.9399999999996</c:v>
                </c:pt>
                <c:pt idx="292">
                  <c:v>-5281.17</c:v>
                </c:pt>
                <c:pt idx="293">
                  <c:v>-5381.1200000000044</c:v>
                </c:pt>
                <c:pt idx="294">
                  <c:v>-5481.04</c:v>
                </c:pt>
                <c:pt idx="295">
                  <c:v>-5581.1600000000044</c:v>
                </c:pt>
                <c:pt idx="296">
                  <c:v>-5680.13</c:v>
                </c:pt>
                <c:pt idx="297">
                  <c:v>-5780.78</c:v>
                </c:pt>
                <c:pt idx="298">
                  <c:v>-5881.05</c:v>
                </c:pt>
                <c:pt idx="299">
                  <c:v>-5981.03</c:v>
                </c:pt>
                <c:pt idx="300">
                  <c:v>-6081.05</c:v>
                </c:pt>
                <c:pt idx="301">
                  <c:v>-6181.05</c:v>
                </c:pt>
                <c:pt idx="302">
                  <c:v>-6279.6900000000014</c:v>
                </c:pt>
                <c:pt idx="303">
                  <c:v>-6380.98</c:v>
                </c:pt>
                <c:pt idx="304">
                  <c:v>-6480.9699999999993</c:v>
                </c:pt>
                <c:pt idx="305">
                  <c:v>-6580.92</c:v>
                </c:pt>
                <c:pt idx="306">
                  <c:v>-6680.94</c:v>
                </c:pt>
                <c:pt idx="307">
                  <c:v>-6780.3600000000024</c:v>
                </c:pt>
                <c:pt idx="308">
                  <c:v>-6880.03</c:v>
                </c:pt>
                <c:pt idx="309">
                  <c:v>-6980.8</c:v>
                </c:pt>
                <c:pt idx="310">
                  <c:v>-7080.6200000000044</c:v>
                </c:pt>
                <c:pt idx="311">
                  <c:v>-7180.56</c:v>
                </c:pt>
                <c:pt idx="312">
                  <c:v>-7280.53</c:v>
                </c:pt>
                <c:pt idx="313">
                  <c:v>-7379.3200000000024</c:v>
                </c:pt>
                <c:pt idx="314">
                  <c:v>-7480.42</c:v>
                </c:pt>
                <c:pt idx="315">
                  <c:v>-7580.2699999999995</c:v>
                </c:pt>
                <c:pt idx="316">
                  <c:v>-7680.1500000000024</c:v>
                </c:pt>
                <c:pt idx="317">
                  <c:v>-7779.98</c:v>
                </c:pt>
                <c:pt idx="318">
                  <c:v>-7878.48</c:v>
                </c:pt>
                <c:pt idx="319">
                  <c:v>-7979.67</c:v>
                </c:pt>
                <c:pt idx="320">
                  <c:v>-8079.54</c:v>
                </c:pt>
                <c:pt idx="321">
                  <c:v>-8179.2699999999995</c:v>
                </c:pt>
                <c:pt idx="322">
                  <c:v>-8279</c:v>
                </c:pt>
                <c:pt idx="323">
                  <c:v>-8378.7800000000007</c:v>
                </c:pt>
                <c:pt idx="324">
                  <c:v>-8477.19</c:v>
                </c:pt>
                <c:pt idx="325">
                  <c:v>-8578.18</c:v>
                </c:pt>
                <c:pt idx="326">
                  <c:v>-8677.91</c:v>
                </c:pt>
                <c:pt idx="327">
                  <c:v>-8777.6200000000008</c:v>
                </c:pt>
                <c:pt idx="328">
                  <c:v>-8877.3599999996022</c:v>
                </c:pt>
                <c:pt idx="329">
                  <c:v>-8975.94</c:v>
                </c:pt>
                <c:pt idx="330">
                  <c:v>-9076.4499999998006</c:v>
                </c:pt>
                <c:pt idx="331">
                  <c:v>-9176.32</c:v>
                </c:pt>
                <c:pt idx="332">
                  <c:v>-9276.06</c:v>
                </c:pt>
                <c:pt idx="333">
                  <c:v>-9375.75</c:v>
                </c:pt>
                <c:pt idx="334">
                  <c:v>-9475.26</c:v>
                </c:pt>
                <c:pt idx="335">
                  <c:v>-9573.66</c:v>
                </c:pt>
                <c:pt idx="336">
                  <c:v>-9674.58</c:v>
                </c:pt>
                <c:pt idx="337">
                  <c:v>-9774.1200000000008</c:v>
                </c:pt>
                <c:pt idx="338">
                  <c:v>-9873.66</c:v>
                </c:pt>
                <c:pt idx="339">
                  <c:v>-9973.25</c:v>
                </c:pt>
                <c:pt idx="340">
                  <c:v>-10072.6</c:v>
                </c:pt>
                <c:pt idx="341">
                  <c:v>-10171.200000000004</c:v>
                </c:pt>
                <c:pt idx="342">
                  <c:v>-10271.799999999987</c:v>
                </c:pt>
                <c:pt idx="343">
                  <c:v>-10371.1</c:v>
                </c:pt>
                <c:pt idx="344">
                  <c:v>-10470.5</c:v>
                </c:pt>
                <c:pt idx="345">
                  <c:v>-10569.8</c:v>
                </c:pt>
                <c:pt idx="346">
                  <c:v>-10667.7</c:v>
                </c:pt>
                <c:pt idx="347">
                  <c:v>-10768.1</c:v>
                </c:pt>
                <c:pt idx="348">
                  <c:v>-10867.1</c:v>
                </c:pt>
                <c:pt idx="349">
                  <c:v>-10965.9</c:v>
                </c:pt>
                <c:pt idx="350">
                  <c:v>-11064.5</c:v>
                </c:pt>
                <c:pt idx="351">
                  <c:v>-11163.1</c:v>
                </c:pt>
                <c:pt idx="352">
                  <c:v>-11261.1</c:v>
                </c:pt>
                <c:pt idx="353">
                  <c:v>-11360.8</c:v>
                </c:pt>
                <c:pt idx="354">
                  <c:v>-11459.8</c:v>
                </c:pt>
                <c:pt idx="355">
                  <c:v>-11558.8</c:v>
                </c:pt>
                <c:pt idx="356">
                  <c:v>-11657.8</c:v>
                </c:pt>
                <c:pt idx="357">
                  <c:v>-11755.5</c:v>
                </c:pt>
                <c:pt idx="358">
                  <c:v>-11835.3</c:v>
                </c:pt>
                <c:pt idx="359">
                  <c:v>-11841.6</c:v>
                </c:pt>
                <c:pt idx="360">
                  <c:v>-11841.6</c:v>
                </c:pt>
                <c:pt idx="361">
                  <c:v>-11817.9</c:v>
                </c:pt>
                <c:pt idx="362">
                  <c:v>-11737</c:v>
                </c:pt>
                <c:pt idx="363">
                  <c:v>-11636.9</c:v>
                </c:pt>
                <c:pt idx="364">
                  <c:v>-11535.2</c:v>
                </c:pt>
                <c:pt idx="365">
                  <c:v>-11434.1</c:v>
                </c:pt>
                <c:pt idx="366">
                  <c:v>-11332.7</c:v>
                </c:pt>
                <c:pt idx="367">
                  <c:v>-11231.4</c:v>
                </c:pt>
                <c:pt idx="368">
                  <c:v>-11131.3</c:v>
                </c:pt>
                <c:pt idx="369">
                  <c:v>-11028.6</c:v>
                </c:pt>
                <c:pt idx="370">
                  <c:v>-10927.1</c:v>
                </c:pt>
                <c:pt idx="371">
                  <c:v>-10825.8</c:v>
                </c:pt>
                <c:pt idx="372">
                  <c:v>-10724.7</c:v>
                </c:pt>
                <c:pt idx="373">
                  <c:v>-10624</c:v>
                </c:pt>
                <c:pt idx="374">
                  <c:v>-10523.8</c:v>
                </c:pt>
                <c:pt idx="375">
                  <c:v>-10422.1</c:v>
                </c:pt>
                <c:pt idx="376">
                  <c:v>-10321.5</c:v>
                </c:pt>
                <c:pt idx="377">
                  <c:v>-10220.9</c:v>
                </c:pt>
                <c:pt idx="378">
                  <c:v>-10120.4</c:v>
                </c:pt>
                <c:pt idx="379">
                  <c:v>-10021</c:v>
                </c:pt>
                <c:pt idx="380">
                  <c:v>-9919.2300000000068</c:v>
                </c:pt>
                <c:pt idx="381">
                  <c:v>-9818.7999999999811</c:v>
                </c:pt>
                <c:pt idx="382">
                  <c:v>-9718.3499999997784</c:v>
                </c:pt>
                <c:pt idx="383">
                  <c:v>-9617.8799999996481</c:v>
                </c:pt>
                <c:pt idx="384">
                  <c:v>-9518.44</c:v>
                </c:pt>
                <c:pt idx="385">
                  <c:v>-9417.3599999996022</c:v>
                </c:pt>
                <c:pt idx="386">
                  <c:v>-9316.7300000000068</c:v>
                </c:pt>
                <c:pt idx="387">
                  <c:v>-9216.2900000000009</c:v>
                </c:pt>
                <c:pt idx="388">
                  <c:v>-9115.99</c:v>
                </c:pt>
                <c:pt idx="389">
                  <c:v>-9015.5499999999811</c:v>
                </c:pt>
                <c:pt idx="390">
                  <c:v>-8916.52</c:v>
                </c:pt>
                <c:pt idx="391">
                  <c:v>-8814.99</c:v>
                </c:pt>
                <c:pt idx="392">
                  <c:v>-8714.65</c:v>
                </c:pt>
                <c:pt idx="393">
                  <c:v>-8614.33</c:v>
                </c:pt>
                <c:pt idx="394">
                  <c:v>-8514.09</c:v>
                </c:pt>
                <c:pt idx="395">
                  <c:v>-8414.01</c:v>
                </c:pt>
                <c:pt idx="396">
                  <c:v>-8314.4499999998006</c:v>
                </c:pt>
                <c:pt idx="397">
                  <c:v>-8213.16</c:v>
                </c:pt>
                <c:pt idx="398">
                  <c:v>-8112.9299999999994</c:v>
                </c:pt>
                <c:pt idx="399">
                  <c:v>-8012.6100000000024</c:v>
                </c:pt>
                <c:pt idx="400">
                  <c:v>-7912.52</c:v>
                </c:pt>
                <c:pt idx="401">
                  <c:v>-7813.44</c:v>
                </c:pt>
                <c:pt idx="402">
                  <c:v>-7712.05</c:v>
                </c:pt>
                <c:pt idx="403">
                  <c:v>-7611.7699999999995</c:v>
                </c:pt>
                <c:pt idx="404">
                  <c:v>-7511.7</c:v>
                </c:pt>
                <c:pt idx="405">
                  <c:v>-7411.51</c:v>
                </c:pt>
                <c:pt idx="406">
                  <c:v>-7312.39</c:v>
                </c:pt>
                <c:pt idx="407">
                  <c:v>-7211.54</c:v>
                </c:pt>
                <c:pt idx="408">
                  <c:v>-7111.28</c:v>
                </c:pt>
                <c:pt idx="409">
                  <c:v>-7011.1100000000024</c:v>
                </c:pt>
                <c:pt idx="410">
                  <c:v>-6911.13</c:v>
                </c:pt>
                <c:pt idx="411">
                  <c:v>-6811</c:v>
                </c:pt>
                <c:pt idx="412">
                  <c:v>-6712.22</c:v>
                </c:pt>
                <c:pt idx="413">
                  <c:v>-6610.95</c:v>
                </c:pt>
                <c:pt idx="414">
                  <c:v>-6510.94</c:v>
                </c:pt>
                <c:pt idx="415">
                  <c:v>-6410.94</c:v>
                </c:pt>
                <c:pt idx="416">
                  <c:v>-6310.99</c:v>
                </c:pt>
                <c:pt idx="417">
                  <c:v>-6211.67</c:v>
                </c:pt>
                <c:pt idx="418">
                  <c:v>-6111.4</c:v>
                </c:pt>
                <c:pt idx="419">
                  <c:v>-6010.98</c:v>
                </c:pt>
                <c:pt idx="420">
                  <c:v>-5910.96</c:v>
                </c:pt>
                <c:pt idx="421">
                  <c:v>-5810.95</c:v>
                </c:pt>
                <c:pt idx="422">
                  <c:v>-5710.95</c:v>
                </c:pt>
                <c:pt idx="423">
                  <c:v>-5612.14</c:v>
                </c:pt>
                <c:pt idx="424">
                  <c:v>-5510.98</c:v>
                </c:pt>
                <c:pt idx="425">
                  <c:v>-5410.84</c:v>
                </c:pt>
                <c:pt idx="426">
                  <c:v>-5310.92</c:v>
                </c:pt>
                <c:pt idx="427">
                  <c:v>-5210.91</c:v>
                </c:pt>
                <c:pt idx="428">
                  <c:v>-5112.18</c:v>
                </c:pt>
                <c:pt idx="429">
                  <c:v>-5010.87</c:v>
                </c:pt>
                <c:pt idx="430">
                  <c:v>-4910.9299999999994</c:v>
                </c:pt>
                <c:pt idx="431">
                  <c:v>-4810.8100000000004</c:v>
                </c:pt>
                <c:pt idx="432">
                  <c:v>-4710.87</c:v>
                </c:pt>
                <c:pt idx="433">
                  <c:v>-4610.8</c:v>
                </c:pt>
                <c:pt idx="434">
                  <c:v>-4512.13</c:v>
                </c:pt>
                <c:pt idx="435">
                  <c:v>-4410.92</c:v>
                </c:pt>
                <c:pt idx="436">
                  <c:v>-4310.83</c:v>
                </c:pt>
                <c:pt idx="437">
                  <c:v>-4210.9000000000005</c:v>
                </c:pt>
                <c:pt idx="438">
                  <c:v>-4110.83</c:v>
                </c:pt>
                <c:pt idx="439">
                  <c:v>-4011.8100000000022</c:v>
                </c:pt>
                <c:pt idx="440">
                  <c:v>-3911.07</c:v>
                </c:pt>
                <c:pt idx="441">
                  <c:v>-3810.9100000000012</c:v>
                </c:pt>
                <c:pt idx="442">
                  <c:v>-3710.8300000000022</c:v>
                </c:pt>
                <c:pt idx="443">
                  <c:v>-3610.8900000000012</c:v>
                </c:pt>
                <c:pt idx="444">
                  <c:v>-3510.77</c:v>
                </c:pt>
                <c:pt idx="445">
                  <c:v>-3412.11</c:v>
                </c:pt>
                <c:pt idx="446">
                  <c:v>-3310.79</c:v>
                </c:pt>
                <c:pt idx="447">
                  <c:v>-3210.77</c:v>
                </c:pt>
                <c:pt idx="448">
                  <c:v>-3110.71</c:v>
                </c:pt>
                <c:pt idx="449">
                  <c:v>-3010.7799999999997</c:v>
                </c:pt>
                <c:pt idx="450">
                  <c:v>-2911.32</c:v>
                </c:pt>
                <c:pt idx="451">
                  <c:v>-2811.5</c:v>
                </c:pt>
                <c:pt idx="452">
                  <c:v>-2710.75</c:v>
                </c:pt>
                <c:pt idx="453">
                  <c:v>-2610.8500000000022</c:v>
                </c:pt>
                <c:pt idx="454">
                  <c:v>-2510.86</c:v>
                </c:pt>
                <c:pt idx="455">
                  <c:v>-2410.8300000000022</c:v>
                </c:pt>
                <c:pt idx="456">
                  <c:v>-2312.09</c:v>
                </c:pt>
                <c:pt idx="457">
                  <c:v>-2210.8100000000022</c:v>
                </c:pt>
                <c:pt idx="458">
                  <c:v>-2110.79</c:v>
                </c:pt>
                <c:pt idx="459">
                  <c:v>-2010.86</c:v>
                </c:pt>
                <c:pt idx="460">
                  <c:v>-1910.8799999999999</c:v>
                </c:pt>
                <c:pt idx="461">
                  <c:v>-1812.1299999999999</c:v>
                </c:pt>
                <c:pt idx="462">
                  <c:v>-1710.81</c:v>
                </c:pt>
                <c:pt idx="463">
                  <c:v>-1610.81</c:v>
                </c:pt>
                <c:pt idx="464">
                  <c:v>-1510.83</c:v>
                </c:pt>
                <c:pt idx="465">
                  <c:v>-1410.76</c:v>
                </c:pt>
                <c:pt idx="466">
                  <c:v>-1310.82</c:v>
                </c:pt>
                <c:pt idx="467">
                  <c:v>-1212.05</c:v>
                </c:pt>
                <c:pt idx="468">
                  <c:v>-1110.8699999999999</c:v>
                </c:pt>
                <c:pt idx="469">
                  <c:v>-1010.7900000000005</c:v>
                </c:pt>
                <c:pt idx="470">
                  <c:v>-910.78300000000354</c:v>
                </c:pt>
                <c:pt idx="471">
                  <c:v>-810.87900000000002</c:v>
                </c:pt>
                <c:pt idx="472">
                  <c:v>-711.37900000000002</c:v>
                </c:pt>
                <c:pt idx="473">
                  <c:v>-611.62800000000004</c:v>
                </c:pt>
                <c:pt idx="474">
                  <c:v>-510.8</c:v>
                </c:pt>
                <c:pt idx="475">
                  <c:v>-410.87799999999999</c:v>
                </c:pt>
                <c:pt idx="476">
                  <c:v>-310.851</c:v>
                </c:pt>
                <c:pt idx="477">
                  <c:v>-210.80800000000067</c:v>
                </c:pt>
                <c:pt idx="478">
                  <c:v>-112.12899999999998</c:v>
                </c:pt>
                <c:pt idx="479">
                  <c:v>-10.7746</c:v>
                </c:pt>
                <c:pt idx="480">
                  <c:v>89.109899999999982</c:v>
                </c:pt>
                <c:pt idx="481">
                  <c:v>189.11399999999998</c:v>
                </c:pt>
                <c:pt idx="482">
                  <c:v>289.14100000000002</c:v>
                </c:pt>
                <c:pt idx="483">
                  <c:v>387.90699999999669</c:v>
                </c:pt>
                <c:pt idx="484">
                  <c:v>489.19799999999969</c:v>
                </c:pt>
                <c:pt idx="485">
                  <c:v>589.125</c:v>
                </c:pt>
                <c:pt idx="486">
                  <c:v>689.14199999999948</c:v>
                </c:pt>
                <c:pt idx="487">
                  <c:v>789.09500000000003</c:v>
                </c:pt>
                <c:pt idx="488">
                  <c:v>889.17300000000353</c:v>
                </c:pt>
                <c:pt idx="489">
                  <c:v>987.90800000000002</c:v>
                </c:pt>
                <c:pt idx="490">
                  <c:v>1089.0999999999999</c:v>
                </c:pt>
                <c:pt idx="491">
                  <c:v>1189.0999999999999</c:v>
                </c:pt>
                <c:pt idx="492">
                  <c:v>1289.1399999999999</c:v>
                </c:pt>
                <c:pt idx="493">
                  <c:v>1389.12</c:v>
                </c:pt>
                <c:pt idx="494">
                  <c:v>1488.11</c:v>
                </c:pt>
                <c:pt idx="495">
                  <c:v>1588.81</c:v>
                </c:pt>
                <c:pt idx="496">
                  <c:v>1689.1399999999999</c:v>
                </c:pt>
                <c:pt idx="497">
                  <c:v>1789.1</c:v>
                </c:pt>
                <c:pt idx="498">
                  <c:v>1889.08</c:v>
                </c:pt>
                <c:pt idx="499">
                  <c:v>1989.06</c:v>
                </c:pt>
                <c:pt idx="500">
                  <c:v>2087.8300000000022</c:v>
                </c:pt>
                <c:pt idx="501">
                  <c:v>2189.0300000000002</c:v>
                </c:pt>
                <c:pt idx="502">
                  <c:v>2289.21</c:v>
                </c:pt>
                <c:pt idx="503">
                  <c:v>2389.0500000000002</c:v>
                </c:pt>
                <c:pt idx="504">
                  <c:v>2489.16</c:v>
                </c:pt>
                <c:pt idx="505">
                  <c:v>2588.8000000000002</c:v>
                </c:pt>
                <c:pt idx="506">
                  <c:v>2688.05</c:v>
                </c:pt>
                <c:pt idx="507">
                  <c:v>2789.19</c:v>
                </c:pt>
                <c:pt idx="508">
                  <c:v>2889.17</c:v>
                </c:pt>
                <c:pt idx="509">
                  <c:v>2989.13</c:v>
                </c:pt>
                <c:pt idx="510">
                  <c:v>3089.16</c:v>
                </c:pt>
                <c:pt idx="511">
                  <c:v>3187.9100000000012</c:v>
                </c:pt>
                <c:pt idx="512">
                  <c:v>3289.15</c:v>
                </c:pt>
                <c:pt idx="513">
                  <c:v>3389.08</c:v>
                </c:pt>
                <c:pt idx="514">
                  <c:v>3489.05</c:v>
                </c:pt>
                <c:pt idx="515">
                  <c:v>3589.13</c:v>
                </c:pt>
                <c:pt idx="516">
                  <c:v>3687.79</c:v>
                </c:pt>
                <c:pt idx="517">
                  <c:v>3789.11</c:v>
                </c:pt>
                <c:pt idx="518">
                  <c:v>3889.01</c:v>
                </c:pt>
                <c:pt idx="519">
                  <c:v>3989.08</c:v>
                </c:pt>
                <c:pt idx="520">
                  <c:v>4089.02</c:v>
                </c:pt>
                <c:pt idx="521">
                  <c:v>4189.04</c:v>
                </c:pt>
                <c:pt idx="522">
                  <c:v>4287.75</c:v>
                </c:pt>
                <c:pt idx="523">
                  <c:v>4389.08</c:v>
                </c:pt>
                <c:pt idx="524">
                  <c:v>4488.95</c:v>
                </c:pt>
                <c:pt idx="525">
                  <c:v>4589.0600000000004</c:v>
                </c:pt>
                <c:pt idx="526">
                  <c:v>4689.01</c:v>
                </c:pt>
                <c:pt idx="527">
                  <c:v>4788.1900000000014</c:v>
                </c:pt>
                <c:pt idx="528">
                  <c:v>4888.55</c:v>
                </c:pt>
                <c:pt idx="529">
                  <c:v>4988.9800000000005</c:v>
                </c:pt>
                <c:pt idx="530">
                  <c:v>5088.9299999999994</c:v>
                </c:pt>
                <c:pt idx="531">
                  <c:v>5188.9699999999993</c:v>
                </c:pt>
                <c:pt idx="532">
                  <c:v>5288.87</c:v>
                </c:pt>
                <c:pt idx="533">
                  <c:v>5387.95</c:v>
                </c:pt>
                <c:pt idx="534">
                  <c:v>5488.91</c:v>
                </c:pt>
                <c:pt idx="535">
                  <c:v>5588.9</c:v>
                </c:pt>
                <c:pt idx="536">
                  <c:v>5688.88</c:v>
                </c:pt>
                <c:pt idx="537">
                  <c:v>5788.87</c:v>
                </c:pt>
                <c:pt idx="538">
                  <c:v>5888.63</c:v>
                </c:pt>
                <c:pt idx="539">
                  <c:v>5987.87</c:v>
                </c:pt>
                <c:pt idx="540">
                  <c:v>6088.89</c:v>
                </c:pt>
                <c:pt idx="541">
                  <c:v>6188.83</c:v>
                </c:pt>
                <c:pt idx="542">
                  <c:v>6288.84</c:v>
                </c:pt>
                <c:pt idx="543">
                  <c:v>6388.8200000000024</c:v>
                </c:pt>
                <c:pt idx="544">
                  <c:v>6487.81</c:v>
                </c:pt>
                <c:pt idx="545">
                  <c:v>6588.79</c:v>
                </c:pt>
                <c:pt idx="546">
                  <c:v>6688.7699999999995</c:v>
                </c:pt>
                <c:pt idx="547">
                  <c:v>6788.74</c:v>
                </c:pt>
                <c:pt idx="548">
                  <c:v>6888.6900000000014</c:v>
                </c:pt>
                <c:pt idx="549">
                  <c:v>6987.33</c:v>
                </c:pt>
                <c:pt idx="550">
                  <c:v>7088.52</c:v>
                </c:pt>
                <c:pt idx="551">
                  <c:v>7188.46</c:v>
                </c:pt>
                <c:pt idx="552">
                  <c:v>7288.3600000000024</c:v>
                </c:pt>
                <c:pt idx="553">
                  <c:v>7388.2699999999995</c:v>
                </c:pt>
                <c:pt idx="554">
                  <c:v>7488.18</c:v>
                </c:pt>
                <c:pt idx="555">
                  <c:v>7586.87</c:v>
                </c:pt>
                <c:pt idx="556">
                  <c:v>7688</c:v>
                </c:pt>
                <c:pt idx="557">
                  <c:v>7787.76</c:v>
                </c:pt>
                <c:pt idx="558">
                  <c:v>7887.63</c:v>
                </c:pt>
                <c:pt idx="559">
                  <c:v>7987.46</c:v>
                </c:pt>
                <c:pt idx="560">
                  <c:v>8086.21</c:v>
                </c:pt>
                <c:pt idx="561">
                  <c:v>8186.7699999999995</c:v>
                </c:pt>
                <c:pt idx="562">
                  <c:v>8286.7400000000089</c:v>
                </c:pt>
                <c:pt idx="563">
                  <c:v>8386.5300000000007</c:v>
                </c:pt>
                <c:pt idx="564">
                  <c:v>8486.16</c:v>
                </c:pt>
                <c:pt idx="565">
                  <c:v>8585.9</c:v>
                </c:pt>
                <c:pt idx="566">
                  <c:v>8684.26</c:v>
                </c:pt>
                <c:pt idx="567">
                  <c:v>8785.3599999996022</c:v>
                </c:pt>
                <c:pt idx="568">
                  <c:v>8885.0300000000007</c:v>
                </c:pt>
                <c:pt idx="569">
                  <c:v>8984.7099999998172</c:v>
                </c:pt>
                <c:pt idx="570">
                  <c:v>9084.5300000000007</c:v>
                </c:pt>
                <c:pt idx="571">
                  <c:v>9183.99</c:v>
                </c:pt>
                <c:pt idx="572">
                  <c:v>9283.2300000000068</c:v>
                </c:pt>
                <c:pt idx="573">
                  <c:v>9383.5300000000007</c:v>
                </c:pt>
                <c:pt idx="574">
                  <c:v>9483.19</c:v>
                </c:pt>
                <c:pt idx="575">
                  <c:v>9582.75</c:v>
                </c:pt>
                <c:pt idx="576">
                  <c:v>9682.42</c:v>
                </c:pt>
                <c:pt idx="577">
                  <c:v>9780.81</c:v>
                </c:pt>
                <c:pt idx="578">
                  <c:v>9881.629999999981</c:v>
                </c:pt>
                <c:pt idx="579">
                  <c:v>9981.2000000000007</c:v>
                </c:pt>
                <c:pt idx="580">
                  <c:v>10080.5</c:v>
                </c:pt>
                <c:pt idx="581">
                  <c:v>10180.1</c:v>
                </c:pt>
                <c:pt idx="582">
                  <c:v>10278.5</c:v>
                </c:pt>
                <c:pt idx="583">
                  <c:v>10378.700000000004</c:v>
                </c:pt>
                <c:pt idx="584">
                  <c:v>10478.4</c:v>
                </c:pt>
                <c:pt idx="585">
                  <c:v>10577.6</c:v>
                </c:pt>
                <c:pt idx="586">
                  <c:v>10676.8</c:v>
                </c:pt>
                <c:pt idx="587">
                  <c:v>10775.8</c:v>
                </c:pt>
                <c:pt idx="588">
                  <c:v>10873.5</c:v>
                </c:pt>
                <c:pt idx="589">
                  <c:v>10973.6</c:v>
                </c:pt>
                <c:pt idx="590">
                  <c:v>11072.3</c:v>
                </c:pt>
                <c:pt idx="591">
                  <c:v>11171</c:v>
                </c:pt>
                <c:pt idx="592">
                  <c:v>11269.9</c:v>
                </c:pt>
                <c:pt idx="593">
                  <c:v>11368</c:v>
                </c:pt>
                <c:pt idx="594">
                  <c:v>11467</c:v>
                </c:pt>
                <c:pt idx="595">
                  <c:v>11566.6</c:v>
                </c:pt>
                <c:pt idx="596">
                  <c:v>11665.5</c:v>
                </c:pt>
                <c:pt idx="597">
                  <c:v>11764.5</c:v>
                </c:pt>
                <c:pt idx="598">
                  <c:v>11839.7</c:v>
                </c:pt>
                <c:pt idx="599">
                  <c:v>11844.4</c:v>
                </c:pt>
                <c:pt idx="600">
                  <c:v>11844.4</c:v>
                </c:pt>
              </c:numCache>
            </c:numRef>
          </c:xVal>
          <c:yVal>
            <c:numRef>
              <c:f>Sheet1!$C$3:$C$603</c:f>
              <c:numCache>
                <c:formatCode>General</c:formatCode>
                <c:ptCount val="601"/>
                <c:pt idx="0">
                  <c:v>1.2907299999999777</c:v>
                </c:pt>
                <c:pt idx="1">
                  <c:v>7.5478899999999856</c:v>
                </c:pt>
                <c:pt idx="2">
                  <c:v>14.956700000000026</c:v>
                </c:pt>
                <c:pt idx="3">
                  <c:v>22.026599999999789</c:v>
                </c:pt>
                <c:pt idx="4">
                  <c:v>28.276800000000001</c:v>
                </c:pt>
                <c:pt idx="5">
                  <c:v>33.4437</c:v>
                </c:pt>
                <c:pt idx="6">
                  <c:v>37.735100000000863</c:v>
                </c:pt>
                <c:pt idx="7">
                  <c:v>41.083600000000004</c:v>
                </c:pt>
                <c:pt idx="8">
                  <c:v>43.729600000000012</c:v>
                </c:pt>
                <c:pt idx="9">
                  <c:v>45.845200000000006</c:v>
                </c:pt>
                <c:pt idx="10">
                  <c:v>47.553800000000003</c:v>
                </c:pt>
                <c:pt idx="11">
                  <c:v>49.003800000000005</c:v>
                </c:pt>
                <c:pt idx="12">
                  <c:v>50.201500000000003</c:v>
                </c:pt>
                <c:pt idx="13">
                  <c:v>51.220300000000513</c:v>
                </c:pt>
                <c:pt idx="14">
                  <c:v>52.086600000000004</c:v>
                </c:pt>
                <c:pt idx="15">
                  <c:v>52.836300000000001</c:v>
                </c:pt>
                <c:pt idx="16">
                  <c:v>53.477400000000003</c:v>
                </c:pt>
                <c:pt idx="17">
                  <c:v>54.053000000000004</c:v>
                </c:pt>
                <c:pt idx="18">
                  <c:v>54.5505</c:v>
                </c:pt>
                <c:pt idx="19">
                  <c:v>54.989899999999999</c:v>
                </c:pt>
                <c:pt idx="20">
                  <c:v>55.3825</c:v>
                </c:pt>
                <c:pt idx="21">
                  <c:v>55.731200000000001</c:v>
                </c:pt>
                <c:pt idx="22">
                  <c:v>56.047400000000003</c:v>
                </c:pt>
                <c:pt idx="23">
                  <c:v>56.3367</c:v>
                </c:pt>
                <c:pt idx="24">
                  <c:v>56.5944</c:v>
                </c:pt>
                <c:pt idx="25">
                  <c:v>56.827800000000003</c:v>
                </c:pt>
                <c:pt idx="26">
                  <c:v>57.041600000000003</c:v>
                </c:pt>
                <c:pt idx="27">
                  <c:v>57.234700000000011</c:v>
                </c:pt>
                <c:pt idx="28">
                  <c:v>57.414899999999996</c:v>
                </c:pt>
                <c:pt idx="29">
                  <c:v>57.578900000000012</c:v>
                </c:pt>
                <c:pt idx="30">
                  <c:v>57.731000000000002</c:v>
                </c:pt>
                <c:pt idx="31">
                  <c:v>57.873800000000003</c:v>
                </c:pt>
                <c:pt idx="32">
                  <c:v>58.003800000000005</c:v>
                </c:pt>
                <c:pt idx="33">
                  <c:v>58.125500000000613</c:v>
                </c:pt>
                <c:pt idx="34">
                  <c:v>58.2408</c:v>
                </c:pt>
                <c:pt idx="35">
                  <c:v>58.348400000000005</c:v>
                </c:pt>
                <c:pt idx="36">
                  <c:v>58.448900000000002</c:v>
                </c:pt>
                <c:pt idx="37">
                  <c:v>58.543600000000005</c:v>
                </c:pt>
                <c:pt idx="38">
                  <c:v>58.634</c:v>
                </c:pt>
                <c:pt idx="39">
                  <c:v>58.718500000000013</c:v>
                </c:pt>
                <c:pt idx="40">
                  <c:v>58.797300000000163</c:v>
                </c:pt>
                <c:pt idx="41">
                  <c:v>58.871099999999998</c:v>
                </c:pt>
                <c:pt idx="42">
                  <c:v>58.943300000000001</c:v>
                </c:pt>
                <c:pt idx="43">
                  <c:v>59.007899999999999</c:v>
                </c:pt>
                <c:pt idx="44">
                  <c:v>59.070300000000003</c:v>
                </c:pt>
                <c:pt idx="45">
                  <c:v>59.129600000000003</c:v>
                </c:pt>
                <c:pt idx="46">
                  <c:v>59.185200000000002</c:v>
                </c:pt>
                <c:pt idx="47">
                  <c:v>59.238600000000012</c:v>
                </c:pt>
                <c:pt idx="48">
                  <c:v>59.291500000000013</c:v>
                </c:pt>
                <c:pt idx="49">
                  <c:v>59.340800000000002</c:v>
                </c:pt>
                <c:pt idx="50">
                  <c:v>59.389000000000003</c:v>
                </c:pt>
                <c:pt idx="51">
                  <c:v>59.433400000000006</c:v>
                </c:pt>
                <c:pt idx="52">
                  <c:v>59.4773</c:v>
                </c:pt>
                <c:pt idx="53">
                  <c:v>59.519500000000001</c:v>
                </c:pt>
                <c:pt idx="54">
                  <c:v>59.559200000000004</c:v>
                </c:pt>
                <c:pt idx="55">
                  <c:v>59.596800000000002</c:v>
                </c:pt>
                <c:pt idx="56">
                  <c:v>59.633000000000003</c:v>
                </c:pt>
                <c:pt idx="57">
                  <c:v>59.667900000000003</c:v>
                </c:pt>
                <c:pt idx="58">
                  <c:v>59.705900000000113</c:v>
                </c:pt>
                <c:pt idx="59">
                  <c:v>59.738600000000012</c:v>
                </c:pt>
                <c:pt idx="60">
                  <c:v>59.770100000000063</c:v>
                </c:pt>
                <c:pt idx="61">
                  <c:v>59.801200000000001</c:v>
                </c:pt>
                <c:pt idx="62">
                  <c:v>59.829600000000006</c:v>
                </c:pt>
                <c:pt idx="63">
                  <c:v>59.859599999999993</c:v>
                </c:pt>
                <c:pt idx="64">
                  <c:v>59.889000000000003</c:v>
                </c:pt>
                <c:pt idx="65">
                  <c:v>59.916699999999999</c:v>
                </c:pt>
                <c:pt idx="66">
                  <c:v>59.9422</c:v>
                </c:pt>
                <c:pt idx="67">
                  <c:v>59.970100000000002</c:v>
                </c:pt>
                <c:pt idx="68">
                  <c:v>59.993300000000012</c:v>
                </c:pt>
                <c:pt idx="69">
                  <c:v>60.018100000000011</c:v>
                </c:pt>
                <c:pt idx="70">
                  <c:v>60.041000000000004</c:v>
                </c:pt>
                <c:pt idx="71">
                  <c:v>60.065500000000213</c:v>
                </c:pt>
                <c:pt idx="72">
                  <c:v>60.086200000000005</c:v>
                </c:pt>
                <c:pt idx="73">
                  <c:v>60.110500000000002</c:v>
                </c:pt>
                <c:pt idx="74">
                  <c:v>60.133800000000001</c:v>
                </c:pt>
                <c:pt idx="75">
                  <c:v>60.156000000000006</c:v>
                </c:pt>
                <c:pt idx="76">
                  <c:v>60.176600000000001</c:v>
                </c:pt>
                <c:pt idx="77">
                  <c:v>60.196600000000011</c:v>
                </c:pt>
                <c:pt idx="78">
                  <c:v>60.217000000000006</c:v>
                </c:pt>
                <c:pt idx="79">
                  <c:v>60.239200000000011</c:v>
                </c:pt>
                <c:pt idx="80">
                  <c:v>60.258800000000001</c:v>
                </c:pt>
                <c:pt idx="81">
                  <c:v>60.279000000000003</c:v>
                </c:pt>
                <c:pt idx="82">
                  <c:v>60.298200000000413</c:v>
                </c:pt>
                <c:pt idx="83">
                  <c:v>60.315899999999999</c:v>
                </c:pt>
                <c:pt idx="84">
                  <c:v>60.334499999999998</c:v>
                </c:pt>
                <c:pt idx="85">
                  <c:v>60.353999999999999</c:v>
                </c:pt>
                <c:pt idx="86">
                  <c:v>60.373699999999999</c:v>
                </c:pt>
                <c:pt idx="87">
                  <c:v>60.39</c:v>
                </c:pt>
                <c:pt idx="88">
                  <c:v>60.405900000000003</c:v>
                </c:pt>
                <c:pt idx="89">
                  <c:v>60.422900000000013</c:v>
                </c:pt>
                <c:pt idx="90">
                  <c:v>60.437899999999999</c:v>
                </c:pt>
                <c:pt idx="91">
                  <c:v>60.454000000000001</c:v>
                </c:pt>
                <c:pt idx="92">
                  <c:v>60.469200000000001</c:v>
                </c:pt>
                <c:pt idx="93">
                  <c:v>60.482600000000005</c:v>
                </c:pt>
                <c:pt idx="94">
                  <c:v>60.495900000000013</c:v>
                </c:pt>
                <c:pt idx="95">
                  <c:v>60.511899999999997</c:v>
                </c:pt>
                <c:pt idx="96">
                  <c:v>60.524900000000002</c:v>
                </c:pt>
                <c:pt idx="97">
                  <c:v>60.539300000000011</c:v>
                </c:pt>
                <c:pt idx="98">
                  <c:v>60.5533</c:v>
                </c:pt>
                <c:pt idx="99">
                  <c:v>60.572100000000013</c:v>
                </c:pt>
                <c:pt idx="100">
                  <c:v>60.591900000000003</c:v>
                </c:pt>
                <c:pt idx="101">
                  <c:v>60.604000000000006</c:v>
                </c:pt>
                <c:pt idx="102">
                  <c:v>60.618600000000001</c:v>
                </c:pt>
                <c:pt idx="103">
                  <c:v>60.630300000000013</c:v>
                </c:pt>
                <c:pt idx="104">
                  <c:v>60.645100000000063</c:v>
                </c:pt>
                <c:pt idx="105">
                  <c:v>60.655100000000012</c:v>
                </c:pt>
                <c:pt idx="106">
                  <c:v>60.671200000000006</c:v>
                </c:pt>
                <c:pt idx="107">
                  <c:v>60.681400000000004</c:v>
                </c:pt>
                <c:pt idx="108">
                  <c:v>60.696300000000313</c:v>
                </c:pt>
                <c:pt idx="109">
                  <c:v>60.711600000000004</c:v>
                </c:pt>
                <c:pt idx="110">
                  <c:v>60.722300000001034</c:v>
                </c:pt>
                <c:pt idx="111">
                  <c:v>60.737000000000002</c:v>
                </c:pt>
                <c:pt idx="112">
                  <c:v>60.755500000000012</c:v>
                </c:pt>
                <c:pt idx="113">
                  <c:v>60.764200000000002</c:v>
                </c:pt>
                <c:pt idx="114">
                  <c:v>60.778600000000012</c:v>
                </c:pt>
                <c:pt idx="115">
                  <c:v>60.789000000000001</c:v>
                </c:pt>
                <c:pt idx="116">
                  <c:v>60.811899999999994</c:v>
                </c:pt>
                <c:pt idx="117">
                  <c:v>60.825300000000013</c:v>
                </c:pt>
                <c:pt idx="118">
                  <c:v>60.836400000000005</c:v>
                </c:pt>
                <c:pt idx="119">
                  <c:v>60.854799999999997</c:v>
                </c:pt>
                <c:pt idx="120">
                  <c:v>60.823700000000002</c:v>
                </c:pt>
                <c:pt idx="121">
                  <c:v>60.831200000000003</c:v>
                </c:pt>
                <c:pt idx="122">
                  <c:v>60.851099999999995</c:v>
                </c:pt>
                <c:pt idx="123">
                  <c:v>60.8489</c:v>
                </c:pt>
                <c:pt idx="124">
                  <c:v>60.851399999999998</c:v>
                </c:pt>
                <c:pt idx="125">
                  <c:v>60.845500000000001</c:v>
                </c:pt>
                <c:pt idx="126">
                  <c:v>60.836000000000006</c:v>
                </c:pt>
                <c:pt idx="127">
                  <c:v>60.828500000000012</c:v>
                </c:pt>
                <c:pt idx="128">
                  <c:v>60.813999999999993</c:v>
                </c:pt>
                <c:pt idx="129">
                  <c:v>60.8063</c:v>
                </c:pt>
                <c:pt idx="130">
                  <c:v>60.793400000000013</c:v>
                </c:pt>
                <c:pt idx="131">
                  <c:v>60.788500000000013</c:v>
                </c:pt>
                <c:pt idx="132">
                  <c:v>60.781800000000004</c:v>
                </c:pt>
                <c:pt idx="133">
                  <c:v>60.7742</c:v>
                </c:pt>
                <c:pt idx="134">
                  <c:v>60.756</c:v>
                </c:pt>
                <c:pt idx="135">
                  <c:v>60.745200000000011</c:v>
                </c:pt>
                <c:pt idx="136">
                  <c:v>60.735900000000363</c:v>
                </c:pt>
                <c:pt idx="137">
                  <c:v>60.729000000000013</c:v>
                </c:pt>
                <c:pt idx="138">
                  <c:v>60.711200000000005</c:v>
                </c:pt>
                <c:pt idx="139">
                  <c:v>60.701600000000006</c:v>
                </c:pt>
                <c:pt idx="140">
                  <c:v>60.692100000000949</c:v>
                </c:pt>
                <c:pt idx="141">
                  <c:v>60.678500000000113</c:v>
                </c:pt>
                <c:pt idx="142">
                  <c:v>60.667300000000012</c:v>
                </c:pt>
                <c:pt idx="143">
                  <c:v>60.656200000000005</c:v>
                </c:pt>
                <c:pt idx="144">
                  <c:v>60.657699999999998</c:v>
                </c:pt>
                <c:pt idx="145">
                  <c:v>60.646300000000011</c:v>
                </c:pt>
                <c:pt idx="146">
                  <c:v>60.628400000000013</c:v>
                </c:pt>
                <c:pt idx="147">
                  <c:v>60.618600000000001</c:v>
                </c:pt>
                <c:pt idx="148">
                  <c:v>60.599900000000012</c:v>
                </c:pt>
                <c:pt idx="149">
                  <c:v>60.584400000000002</c:v>
                </c:pt>
                <c:pt idx="150">
                  <c:v>60.5764</c:v>
                </c:pt>
                <c:pt idx="151">
                  <c:v>60.563200000000002</c:v>
                </c:pt>
                <c:pt idx="152">
                  <c:v>60.549200000000006</c:v>
                </c:pt>
                <c:pt idx="153">
                  <c:v>60.534700000000001</c:v>
                </c:pt>
                <c:pt idx="154">
                  <c:v>60.525800000000011</c:v>
                </c:pt>
                <c:pt idx="155">
                  <c:v>60.5242</c:v>
                </c:pt>
                <c:pt idx="156">
                  <c:v>60.5092</c:v>
                </c:pt>
                <c:pt idx="157">
                  <c:v>60.494700000000002</c:v>
                </c:pt>
                <c:pt idx="158">
                  <c:v>60.474699999999999</c:v>
                </c:pt>
                <c:pt idx="159">
                  <c:v>60.462300000000013</c:v>
                </c:pt>
                <c:pt idx="160">
                  <c:v>60.4437</c:v>
                </c:pt>
                <c:pt idx="161">
                  <c:v>60.420300000000012</c:v>
                </c:pt>
                <c:pt idx="162">
                  <c:v>60.403400000000005</c:v>
                </c:pt>
                <c:pt idx="163">
                  <c:v>60.384199999999993</c:v>
                </c:pt>
                <c:pt idx="164">
                  <c:v>60.3658</c:v>
                </c:pt>
                <c:pt idx="165">
                  <c:v>60.344200000000001</c:v>
                </c:pt>
                <c:pt idx="166">
                  <c:v>60.320800000000006</c:v>
                </c:pt>
                <c:pt idx="167">
                  <c:v>60.298400000000363</c:v>
                </c:pt>
                <c:pt idx="168">
                  <c:v>60.277900000000002</c:v>
                </c:pt>
                <c:pt idx="169">
                  <c:v>60.255500000000012</c:v>
                </c:pt>
                <c:pt idx="170">
                  <c:v>60.231000000000002</c:v>
                </c:pt>
                <c:pt idx="171">
                  <c:v>60.204900000000002</c:v>
                </c:pt>
                <c:pt idx="172">
                  <c:v>60.179200000000002</c:v>
                </c:pt>
                <c:pt idx="173">
                  <c:v>60.152700000000003</c:v>
                </c:pt>
                <c:pt idx="174">
                  <c:v>60.126200000000011</c:v>
                </c:pt>
                <c:pt idx="175">
                  <c:v>60.097700000000003</c:v>
                </c:pt>
                <c:pt idx="176">
                  <c:v>60.0745</c:v>
                </c:pt>
                <c:pt idx="177">
                  <c:v>60.044400000000003</c:v>
                </c:pt>
                <c:pt idx="178">
                  <c:v>60.012700000000002</c:v>
                </c:pt>
                <c:pt idx="179">
                  <c:v>59.9833</c:v>
                </c:pt>
                <c:pt idx="180">
                  <c:v>59.950999999999993</c:v>
                </c:pt>
                <c:pt idx="181">
                  <c:v>59.916600000000003</c:v>
                </c:pt>
                <c:pt idx="182">
                  <c:v>59.877699999999997</c:v>
                </c:pt>
                <c:pt idx="183">
                  <c:v>59.841099999999997</c:v>
                </c:pt>
                <c:pt idx="184">
                  <c:v>59.802100000000003</c:v>
                </c:pt>
                <c:pt idx="185">
                  <c:v>59.760000000000012</c:v>
                </c:pt>
                <c:pt idx="186">
                  <c:v>59.720000000000013</c:v>
                </c:pt>
                <c:pt idx="187">
                  <c:v>59.677300000000002</c:v>
                </c:pt>
                <c:pt idx="188">
                  <c:v>59.629500000000213</c:v>
                </c:pt>
                <c:pt idx="189">
                  <c:v>59.587899999999998</c:v>
                </c:pt>
                <c:pt idx="190">
                  <c:v>59.542100000000012</c:v>
                </c:pt>
                <c:pt idx="191">
                  <c:v>59.492100000000313</c:v>
                </c:pt>
                <c:pt idx="192">
                  <c:v>59.4377</c:v>
                </c:pt>
                <c:pt idx="193">
                  <c:v>59.3797</c:v>
                </c:pt>
                <c:pt idx="194">
                  <c:v>59.320800000000006</c:v>
                </c:pt>
                <c:pt idx="195">
                  <c:v>59.263700000000163</c:v>
                </c:pt>
                <c:pt idx="196">
                  <c:v>59.196600000000011</c:v>
                </c:pt>
                <c:pt idx="197">
                  <c:v>59.134800000000006</c:v>
                </c:pt>
                <c:pt idx="198">
                  <c:v>59.063800000000001</c:v>
                </c:pt>
                <c:pt idx="199">
                  <c:v>58.992100000000313</c:v>
                </c:pt>
                <c:pt idx="200">
                  <c:v>58.917499999999997</c:v>
                </c:pt>
                <c:pt idx="201">
                  <c:v>58.833800000000004</c:v>
                </c:pt>
                <c:pt idx="202">
                  <c:v>58.741500000000002</c:v>
                </c:pt>
                <c:pt idx="203">
                  <c:v>58.645900000000012</c:v>
                </c:pt>
                <c:pt idx="204">
                  <c:v>58.542500000000011</c:v>
                </c:pt>
                <c:pt idx="205">
                  <c:v>58.433800000000005</c:v>
                </c:pt>
                <c:pt idx="206">
                  <c:v>58.320800000000006</c:v>
                </c:pt>
                <c:pt idx="207">
                  <c:v>58.194100000000013</c:v>
                </c:pt>
                <c:pt idx="208">
                  <c:v>58.070800000000006</c:v>
                </c:pt>
                <c:pt idx="209">
                  <c:v>57.930300000000003</c:v>
                </c:pt>
                <c:pt idx="210">
                  <c:v>57.778100000000563</c:v>
                </c:pt>
                <c:pt idx="211">
                  <c:v>57.616400000000006</c:v>
                </c:pt>
                <c:pt idx="212">
                  <c:v>57.441800000000001</c:v>
                </c:pt>
                <c:pt idx="213">
                  <c:v>57.250700000000002</c:v>
                </c:pt>
                <c:pt idx="214">
                  <c:v>57.043000000000006</c:v>
                </c:pt>
                <c:pt idx="215">
                  <c:v>56.813699999999997</c:v>
                </c:pt>
                <c:pt idx="216">
                  <c:v>56.564100000000003</c:v>
                </c:pt>
                <c:pt idx="217">
                  <c:v>56.287700000000001</c:v>
                </c:pt>
                <c:pt idx="218">
                  <c:v>55.983000000000004</c:v>
                </c:pt>
                <c:pt idx="219">
                  <c:v>55.652200000000001</c:v>
                </c:pt>
                <c:pt idx="220">
                  <c:v>55.274100000000011</c:v>
                </c:pt>
                <c:pt idx="221">
                  <c:v>54.845100000000002</c:v>
                </c:pt>
                <c:pt idx="222">
                  <c:v>54.369700000000002</c:v>
                </c:pt>
                <c:pt idx="223">
                  <c:v>53.831400000000002</c:v>
                </c:pt>
                <c:pt idx="224">
                  <c:v>53.2149</c:v>
                </c:pt>
                <c:pt idx="225">
                  <c:v>52.519500000000001</c:v>
                </c:pt>
                <c:pt idx="226">
                  <c:v>51.697000000000003</c:v>
                </c:pt>
                <c:pt idx="227">
                  <c:v>50.752600000000001</c:v>
                </c:pt>
                <c:pt idx="228">
                  <c:v>49.649900000000002</c:v>
                </c:pt>
                <c:pt idx="229">
                  <c:v>48.355800000000002</c:v>
                </c:pt>
                <c:pt idx="230">
                  <c:v>46.836600000000004</c:v>
                </c:pt>
                <c:pt idx="231">
                  <c:v>45.013600000000004</c:v>
                </c:pt>
                <c:pt idx="232">
                  <c:v>42.819600000000001</c:v>
                </c:pt>
                <c:pt idx="233">
                  <c:v>40.166300000000113</c:v>
                </c:pt>
                <c:pt idx="234">
                  <c:v>36.929600000000001</c:v>
                </c:pt>
                <c:pt idx="235">
                  <c:v>32.986699999999999</c:v>
                </c:pt>
                <c:pt idx="236">
                  <c:v>28.206600000000002</c:v>
                </c:pt>
                <c:pt idx="237">
                  <c:v>22.303599999999989</c:v>
                </c:pt>
                <c:pt idx="238">
                  <c:v>15.379900000000006</c:v>
                </c:pt>
                <c:pt idx="239">
                  <c:v>7.4661600000000004</c:v>
                </c:pt>
                <c:pt idx="240">
                  <c:v>-1.1675599999999999</c:v>
                </c:pt>
                <c:pt idx="241">
                  <c:v>-9.660260000000001</c:v>
                </c:pt>
                <c:pt idx="242">
                  <c:v>-17.621600000000001</c:v>
                </c:pt>
                <c:pt idx="243">
                  <c:v>-24.645299999999889</c:v>
                </c:pt>
                <c:pt idx="244">
                  <c:v>-30.597100000000001</c:v>
                </c:pt>
                <c:pt idx="245">
                  <c:v>-35.467400000000005</c:v>
                </c:pt>
                <c:pt idx="246">
                  <c:v>-39.356200000000001</c:v>
                </c:pt>
                <c:pt idx="247">
                  <c:v>-42.369700000000002</c:v>
                </c:pt>
                <c:pt idx="248">
                  <c:v>-44.820300000000003</c:v>
                </c:pt>
                <c:pt idx="249">
                  <c:v>-46.768400000000113</c:v>
                </c:pt>
                <c:pt idx="250">
                  <c:v>-48.361499999999999</c:v>
                </c:pt>
                <c:pt idx="251">
                  <c:v>-49.686700000000002</c:v>
                </c:pt>
                <c:pt idx="252">
                  <c:v>-50.7896</c:v>
                </c:pt>
                <c:pt idx="253">
                  <c:v>-51.739000000000011</c:v>
                </c:pt>
                <c:pt idx="254">
                  <c:v>-52.557699999999997</c:v>
                </c:pt>
                <c:pt idx="255">
                  <c:v>-53.258800000000001</c:v>
                </c:pt>
                <c:pt idx="256">
                  <c:v>-53.869300000000003</c:v>
                </c:pt>
                <c:pt idx="257">
                  <c:v>-54.405500000000011</c:v>
                </c:pt>
                <c:pt idx="258">
                  <c:v>-54.872100000000003</c:v>
                </c:pt>
                <c:pt idx="259">
                  <c:v>-55.292500000000999</c:v>
                </c:pt>
                <c:pt idx="260">
                  <c:v>-55.668200000000013</c:v>
                </c:pt>
                <c:pt idx="261">
                  <c:v>-56.001200000000004</c:v>
                </c:pt>
                <c:pt idx="262">
                  <c:v>-56.299000000000063</c:v>
                </c:pt>
                <c:pt idx="263">
                  <c:v>-56.561500000000002</c:v>
                </c:pt>
                <c:pt idx="264">
                  <c:v>-56.811099999999996</c:v>
                </c:pt>
                <c:pt idx="265">
                  <c:v>-57.032900000000012</c:v>
                </c:pt>
                <c:pt idx="266">
                  <c:v>-57.239000000000011</c:v>
                </c:pt>
                <c:pt idx="267">
                  <c:v>-57.427800000000005</c:v>
                </c:pt>
                <c:pt idx="268">
                  <c:v>-57.598600000000012</c:v>
                </c:pt>
                <c:pt idx="269">
                  <c:v>-57.756800000000005</c:v>
                </c:pt>
                <c:pt idx="270">
                  <c:v>-57.907000000000004</c:v>
                </c:pt>
                <c:pt idx="271">
                  <c:v>-58.041800000000002</c:v>
                </c:pt>
                <c:pt idx="272">
                  <c:v>-58.169500000000063</c:v>
                </c:pt>
                <c:pt idx="273">
                  <c:v>-58.285300000000063</c:v>
                </c:pt>
                <c:pt idx="274">
                  <c:v>-58.394500000000001</c:v>
                </c:pt>
                <c:pt idx="275">
                  <c:v>-58.498500000000163</c:v>
                </c:pt>
                <c:pt idx="276">
                  <c:v>-58.594800000000006</c:v>
                </c:pt>
                <c:pt idx="277">
                  <c:v>-58.6815</c:v>
                </c:pt>
                <c:pt idx="278">
                  <c:v>-58.761400000000002</c:v>
                </c:pt>
                <c:pt idx="279">
                  <c:v>-58.840299999999999</c:v>
                </c:pt>
                <c:pt idx="280">
                  <c:v>-58.921400000000006</c:v>
                </c:pt>
                <c:pt idx="281">
                  <c:v>-58.993700000000011</c:v>
                </c:pt>
                <c:pt idx="282">
                  <c:v>-59.061900000000001</c:v>
                </c:pt>
                <c:pt idx="283">
                  <c:v>-59.126700000000113</c:v>
                </c:pt>
                <c:pt idx="284">
                  <c:v>-59.1877</c:v>
                </c:pt>
                <c:pt idx="285">
                  <c:v>-59.246200000000002</c:v>
                </c:pt>
                <c:pt idx="286">
                  <c:v>-59.301400000000001</c:v>
                </c:pt>
                <c:pt idx="287">
                  <c:v>-59.358499999999999</c:v>
                </c:pt>
                <c:pt idx="288">
                  <c:v>-59.407000000000004</c:v>
                </c:pt>
                <c:pt idx="289">
                  <c:v>-59.455200000000005</c:v>
                </c:pt>
                <c:pt idx="290">
                  <c:v>-59.502600000000001</c:v>
                </c:pt>
                <c:pt idx="291">
                  <c:v>-59.547800000000002</c:v>
                </c:pt>
                <c:pt idx="292">
                  <c:v>-59.589700000000001</c:v>
                </c:pt>
                <c:pt idx="293">
                  <c:v>-59.627700000000011</c:v>
                </c:pt>
                <c:pt idx="294">
                  <c:v>-59.666300000000113</c:v>
                </c:pt>
                <c:pt idx="295">
                  <c:v>-59.704000000000001</c:v>
                </c:pt>
                <c:pt idx="296">
                  <c:v>-59.739000000000011</c:v>
                </c:pt>
                <c:pt idx="297">
                  <c:v>-59.772700000000263</c:v>
                </c:pt>
                <c:pt idx="298">
                  <c:v>-59.8093</c:v>
                </c:pt>
                <c:pt idx="299">
                  <c:v>-59.842500000000001</c:v>
                </c:pt>
                <c:pt idx="300">
                  <c:v>-59.873200000000004</c:v>
                </c:pt>
                <c:pt idx="301">
                  <c:v>-59.9026</c:v>
                </c:pt>
                <c:pt idx="302">
                  <c:v>-59.928100000000263</c:v>
                </c:pt>
                <c:pt idx="303">
                  <c:v>-59.9529</c:v>
                </c:pt>
                <c:pt idx="304">
                  <c:v>-59.981000000000002</c:v>
                </c:pt>
                <c:pt idx="305">
                  <c:v>-60.007300000000001</c:v>
                </c:pt>
                <c:pt idx="306">
                  <c:v>-60.033700000000003</c:v>
                </c:pt>
                <c:pt idx="307">
                  <c:v>-60.058200000000006</c:v>
                </c:pt>
                <c:pt idx="308">
                  <c:v>-60.083000000000006</c:v>
                </c:pt>
                <c:pt idx="309">
                  <c:v>-60.107100000000003</c:v>
                </c:pt>
                <c:pt idx="310">
                  <c:v>-60.130300000000013</c:v>
                </c:pt>
                <c:pt idx="311">
                  <c:v>-60.149500000000003</c:v>
                </c:pt>
                <c:pt idx="312">
                  <c:v>-60.171000000000006</c:v>
                </c:pt>
                <c:pt idx="313">
                  <c:v>-60.192200000000113</c:v>
                </c:pt>
                <c:pt idx="314">
                  <c:v>-60.217800000000004</c:v>
                </c:pt>
                <c:pt idx="315">
                  <c:v>-60.243000000000002</c:v>
                </c:pt>
                <c:pt idx="316">
                  <c:v>-60.265100000000984</c:v>
                </c:pt>
                <c:pt idx="317">
                  <c:v>-60.285200000000003</c:v>
                </c:pt>
                <c:pt idx="318">
                  <c:v>-60.3033</c:v>
                </c:pt>
                <c:pt idx="319">
                  <c:v>-60.3247</c:v>
                </c:pt>
                <c:pt idx="320">
                  <c:v>-60.350499999999997</c:v>
                </c:pt>
                <c:pt idx="321">
                  <c:v>-60.369500000000002</c:v>
                </c:pt>
                <c:pt idx="322">
                  <c:v>-60.386600000000001</c:v>
                </c:pt>
                <c:pt idx="323">
                  <c:v>-60.403400000000005</c:v>
                </c:pt>
                <c:pt idx="324">
                  <c:v>-60.421100000000003</c:v>
                </c:pt>
                <c:pt idx="325">
                  <c:v>-60.440400000000004</c:v>
                </c:pt>
                <c:pt idx="326">
                  <c:v>-60.452600000000004</c:v>
                </c:pt>
                <c:pt idx="327">
                  <c:v>-60.466300000000011</c:v>
                </c:pt>
                <c:pt idx="328">
                  <c:v>-60.483699999999999</c:v>
                </c:pt>
                <c:pt idx="329">
                  <c:v>-60.497900000000001</c:v>
                </c:pt>
                <c:pt idx="330">
                  <c:v>-60.514000000000003</c:v>
                </c:pt>
                <c:pt idx="331">
                  <c:v>-60.530700000000003</c:v>
                </c:pt>
                <c:pt idx="332">
                  <c:v>-60.546300000000002</c:v>
                </c:pt>
                <c:pt idx="333">
                  <c:v>-60.559699999999999</c:v>
                </c:pt>
                <c:pt idx="334">
                  <c:v>-60.5745</c:v>
                </c:pt>
                <c:pt idx="335">
                  <c:v>-60.586000000000006</c:v>
                </c:pt>
                <c:pt idx="336">
                  <c:v>-60.601100000000002</c:v>
                </c:pt>
                <c:pt idx="337">
                  <c:v>-60.614699999999999</c:v>
                </c:pt>
                <c:pt idx="338">
                  <c:v>-60.628600000000013</c:v>
                </c:pt>
                <c:pt idx="339">
                  <c:v>-60.643000000000001</c:v>
                </c:pt>
                <c:pt idx="340">
                  <c:v>-60.655300000000011</c:v>
                </c:pt>
                <c:pt idx="341">
                  <c:v>-60.670500000000011</c:v>
                </c:pt>
                <c:pt idx="342">
                  <c:v>-60.686300000000003</c:v>
                </c:pt>
                <c:pt idx="343">
                  <c:v>-60.698500000000863</c:v>
                </c:pt>
                <c:pt idx="344">
                  <c:v>-60.710800000000006</c:v>
                </c:pt>
                <c:pt idx="345">
                  <c:v>-60.724500000000013</c:v>
                </c:pt>
                <c:pt idx="346">
                  <c:v>-60.738800000000012</c:v>
                </c:pt>
                <c:pt idx="347">
                  <c:v>-60.754200000000004</c:v>
                </c:pt>
                <c:pt idx="348">
                  <c:v>-60.770100000000063</c:v>
                </c:pt>
                <c:pt idx="349">
                  <c:v>-60.782900000000012</c:v>
                </c:pt>
                <c:pt idx="350">
                  <c:v>-60.794200000000011</c:v>
                </c:pt>
                <c:pt idx="351">
                  <c:v>-60.810299999999998</c:v>
                </c:pt>
                <c:pt idx="352">
                  <c:v>-60.826600000000006</c:v>
                </c:pt>
                <c:pt idx="353">
                  <c:v>-60.841499999999996</c:v>
                </c:pt>
                <c:pt idx="354">
                  <c:v>-60.857799999999997</c:v>
                </c:pt>
                <c:pt idx="355">
                  <c:v>-60.872700000000002</c:v>
                </c:pt>
                <c:pt idx="356">
                  <c:v>-60.890100000000011</c:v>
                </c:pt>
                <c:pt idx="357">
                  <c:v>-60.906000000000006</c:v>
                </c:pt>
                <c:pt idx="358">
                  <c:v>-60.906300000000002</c:v>
                </c:pt>
                <c:pt idx="359">
                  <c:v>-60.890500000000003</c:v>
                </c:pt>
                <c:pt idx="360">
                  <c:v>-60.891200000000005</c:v>
                </c:pt>
                <c:pt idx="361">
                  <c:v>-60.901400000000002</c:v>
                </c:pt>
                <c:pt idx="362">
                  <c:v>-60.920300000000012</c:v>
                </c:pt>
                <c:pt idx="363">
                  <c:v>-60.9193</c:v>
                </c:pt>
                <c:pt idx="364">
                  <c:v>-60.922600000000003</c:v>
                </c:pt>
                <c:pt idx="365">
                  <c:v>-60.914200000000001</c:v>
                </c:pt>
                <c:pt idx="366">
                  <c:v>-60.902500000000003</c:v>
                </c:pt>
                <c:pt idx="367">
                  <c:v>-60.895500000000013</c:v>
                </c:pt>
                <c:pt idx="368">
                  <c:v>-60.884699999999995</c:v>
                </c:pt>
                <c:pt idx="369">
                  <c:v>-60.874000000000002</c:v>
                </c:pt>
                <c:pt idx="370">
                  <c:v>-60.865300000000012</c:v>
                </c:pt>
                <c:pt idx="371">
                  <c:v>-60.853000000000002</c:v>
                </c:pt>
                <c:pt idx="372">
                  <c:v>-60.837800000000001</c:v>
                </c:pt>
                <c:pt idx="373">
                  <c:v>-60.827800000000003</c:v>
                </c:pt>
                <c:pt idx="374">
                  <c:v>-60.817799999999998</c:v>
                </c:pt>
                <c:pt idx="375">
                  <c:v>-60.808500000000002</c:v>
                </c:pt>
                <c:pt idx="376">
                  <c:v>-60.796000000000063</c:v>
                </c:pt>
                <c:pt idx="377">
                  <c:v>-60.782900000000012</c:v>
                </c:pt>
                <c:pt idx="378">
                  <c:v>-60.771500000000003</c:v>
                </c:pt>
                <c:pt idx="379">
                  <c:v>-60.763200000000012</c:v>
                </c:pt>
                <c:pt idx="380">
                  <c:v>-60.749500000000012</c:v>
                </c:pt>
                <c:pt idx="381">
                  <c:v>-60.738900000000363</c:v>
                </c:pt>
                <c:pt idx="382">
                  <c:v>-60.726200000000013</c:v>
                </c:pt>
                <c:pt idx="383">
                  <c:v>-60.713000000000001</c:v>
                </c:pt>
                <c:pt idx="384">
                  <c:v>-60.702200000000012</c:v>
                </c:pt>
                <c:pt idx="385">
                  <c:v>-60.692100000000949</c:v>
                </c:pt>
                <c:pt idx="386">
                  <c:v>-60.679500000000012</c:v>
                </c:pt>
                <c:pt idx="387">
                  <c:v>-60.665100000000663</c:v>
                </c:pt>
                <c:pt idx="388">
                  <c:v>-60.651800000000001</c:v>
                </c:pt>
                <c:pt idx="389">
                  <c:v>-60.638900000000113</c:v>
                </c:pt>
                <c:pt idx="390">
                  <c:v>-60.624000000000002</c:v>
                </c:pt>
                <c:pt idx="391">
                  <c:v>-60.608200000000011</c:v>
                </c:pt>
                <c:pt idx="392">
                  <c:v>-60.593200000000003</c:v>
                </c:pt>
                <c:pt idx="393">
                  <c:v>-60.573400000000007</c:v>
                </c:pt>
                <c:pt idx="394">
                  <c:v>-60.554699999999997</c:v>
                </c:pt>
                <c:pt idx="395">
                  <c:v>-60.537100000000002</c:v>
                </c:pt>
                <c:pt idx="396">
                  <c:v>-60.519000000000005</c:v>
                </c:pt>
                <c:pt idx="397">
                  <c:v>-60.498800000000003</c:v>
                </c:pt>
                <c:pt idx="398">
                  <c:v>-60.481599999999993</c:v>
                </c:pt>
                <c:pt idx="399">
                  <c:v>-60.465100000000113</c:v>
                </c:pt>
                <c:pt idx="400">
                  <c:v>-60.446300000000001</c:v>
                </c:pt>
                <c:pt idx="401">
                  <c:v>-60.425300000000163</c:v>
                </c:pt>
                <c:pt idx="402">
                  <c:v>-60.406300000000002</c:v>
                </c:pt>
                <c:pt idx="403">
                  <c:v>-60.386600000000001</c:v>
                </c:pt>
                <c:pt idx="404">
                  <c:v>-60.368500000000012</c:v>
                </c:pt>
                <c:pt idx="405">
                  <c:v>-60.3459</c:v>
                </c:pt>
                <c:pt idx="406">
                  <c:v>-60.324100000000001</c:v>
                </c:pt>
                <c:pt idx="407">
                  <c:v>-60.3005</c:v>
                </c:pt>
                <c:pt idx="408">
                  <c:v>-60.277300000000011</c:v>
                </c:pt>
                <c:pt idx="409">
                  <c:v>-60.253300000000003</c:v>
                </c:pt>
                <c:pt idx="410">
                  <c:v>-60.230400000000003</c:v>
                </c:pt>
                <c:pt idx="411">
                  <c:v>-60.206300000000013</c:v>
                </c:pt>
                <c:pt idx="412">
                  <c:v>-60.180300000000003</c:v>
                </c:pt>
                <c:pt idx="413">
                  <c:v>-60.152300000000011</c:v>
                </c:pt>
                <c:pt idx="414">
                  <c:v>-60.123400000000011</c:v>
                </c:pt>
                <c:pt idx="415">
                  <c:v>-60.094100000000012</c:v>
                </c:pt>
                <c:pt idx="416">
                  <c:v>-60.067400000000006</c:v>
                </c:pt>
                <c:pt idx="417">
                  <c:v>-60.038800000000002</c:v>
                </c:pt>
                <c:pt idx="418">
                  <c:v>-60.009600000000006</c:v>
                </c:pt>
                <c:pt idx="419">
                  <c:v>-59.9773</c:v>
                </c:pt>
                <c:pt idx="420">
                  <c:v>-59.943800000000003</c:v>
                </c:pt>
                <c:pt idx="421">
                  <c:v>-59.910699999999999</c:v>
                </c:pt>
                <c:pt idx="422">
                  <c:v>-59.872300000000003</c:v>
                </c:pt>
                <c:pt idx="423">
                  <c:v>-59.834200000000003</c:v>
                </c:pt>
                <c:pt idx="424">
                  <c:v>-59.796000000000063</c:v>
                </c:pt>
                <c:pt idx="425">
                  <c:v>-59.755600000000001</c:v>
                </c:pt>
                <c:pt idx="426">
                  <c:v>-59.713800000000006</c:v>
                </c:pt>
                <c:pt idx="427">
                  <c:v>-59.672100000000263</c:v>
                </c:pt>
                <c:pt idx="428">
                  <c:v>-59.626400000000011</c:v>
                </c:pt>
                <c:pt idx="429">
                  <c:v>-59.5792</c:v>
                </c:pt>
                <c:pt idx="430">
                  <c:v>-59.528800000000011</c:v>
                </c:pt>
                <c:pt idx="431">
                  <c:v>-59.468200000000003</c:v>
                </c:pt>
                <c:pt idx="432">
                  <c:v>-59.422900000000013</c:v>
                </c:pt>
                <c:pt idx="433">
                  <c:v>-59.368600000000001</c:v>
                </c:pt>
                <c:pt idx="434">
                  <c:v>-59.306600000000003</c:v>
                </c:pt>
                <c:pt idx="435">
                  <c:v>-59.249000000000002</c:v>
                </c:pt>
                <c:pt idx="436">
                  <c:v>-59.183800000000005</c:v>
                </c:pt>
                <c:pt idx="437">
                  <c:v>-59.116200000000006</c:v>
                </c:pt>
                <c:pt idx="438">
                  <c:v>-59.049200000000006</c:v>
                </c:pt>
                <c:pt idx="439">
                  <c:v>-58.9786</c:v>
                </c:pt>
                <c:pt idx="440">
                  <c:v>-58.898100000000063</c:v>
                </c:pt>
                <c:pt idx="441">
                  <c:v>-58.809600000000003</c:v>
                </c:pt>
                <c:pt idx="442">
                  <c:v>-58.719900000000003</c:v>
                </c:pt>
                <c:pt idx="443">
                  <c:v>-58.625300000000863</c:v>
                </c:pt>
                <c:pt idx="444">
                  <c:v>-58.529300000000013</c:v>
                </c:pt>
                <c:pt idx="445">
                  <c:v>-58.422300000000163</c:v>
                </c:pt>
                <c:pt idx="446">
                  <c:v>-58.301799999999993</c:v>
                </c:pt>
                <c:pt idx="447">
                  <c:v>-58.174900000000001</c:v>
                </c:pt>
                <c:pt idx="448">
                  <c:v>-58.043200000000006</c:v>
                </c:pt>
                <c:pt idx="449">
                  <c:v>-57.904699999999998</c:v>
                </c:pt>
                <c:pt idx="450">
                  <c:v>-57.753800000000005</c:v>
                </c:pt>
                <c:pt idx="451">
                  <c:v>-57.590400000000002</c:v>
                </c:pt>
                <c:pt idx="452">
                  <c:v>-57.413200000000003</c:v>
                </c:pt>
                <c:pt idx="453">
                  <c:v>-57.222100000001099</c:v>
                </c:pt>
                <c:pt idx="454">
                  <c:v>-57.012900000000002</c:v>
                </c:pt>
                <c:pt idx="455">
                  <c:v>-56.783700000000003</c:v>
                </c:pt>
                <c:pt idx="456">
                  <c:v>-56.534700000000001</c:v>
                </c:pt>
                <c:pt idx="457">
                  <c:v>-56.254100000000001</c:v>
                </c:pt>
                <c:pt idx="458">
                  <c:v>-55.950400000000002</c:v>
                </c:pt>
                <c:pt idx="459">
                  <c:v>-55.605100000000213</c:v>
                </c:pt>
                <c:pt idx="460">
                  <c:v>-55.222100000001099</c:v>
                </c:pt>
                <c:pt idx="461">
                  <c:v>-54.8003</c:v>
                </c:pt>
                <c:pt idx="462">
                  <c:v>-54.316800000000001</c:v>
                </c:pt>
                <c:pt idx="463">
                  <c:v>-53.771500000000003</c:v>
                </c:pt>
                <c:pt idx="464">
                  <c:v>-53.1479</c:v>
                </c:pt>
                <c:pt idx="465">
                  <c:v>-52.432900000000011</c:v>
                </c:pt>
                <c:pt idx="466">
                  <c:v>-51.612100000000012</c:v>
                </c:pt>
                <c:pt idx="467">
                  <c:v>-50.668100000000663</c:v>
                </c:pt>
                <c:pt idx="468">
                  <c:v>-49.540700000000001</c:v>
                </c:pt>
                <c:pt idx="469">
                  <c:v>-48.225800000000113</c:v>
                </c:pt>
                <c:pt idx="470">
                  <c:v>-46.674000000000007</c:v>
                </c:pt>
                <c:pt idx="471">
                  <c:v>-44.819699999999997</c:v>
                </c:pt>
                <c:pt idx="472">
                  <c:v>-42.609900000000003</c:v>
                </c:pt>
                <c:pt idx="473">
                  <c:v>-39.915300000000002</c:v>
                </c:pt>
                <c:pt idx="474">
                  <c:v>-36.595500000000413</c:v>
                </c:pt>
                <c:pt idx="475">
                  <c:v>-32.549300000000002</c:v>
                </c:pt>
                <c:pt idx="476">
                  <c:v>-27.600999999999999</c:v>
                </c:pt>
                <c:pt idx="477">
                  <c:v>-21.623200000000001</c:v>
                </c:pt>
                <c:pt idx="478">
                  <c:v>-14.659000000000002</c:v>
                </c:pt>
                <c:pt idx="479">
                  <c:v>-6.5194200000000002</c:v>
                </c:pt>
                <c:pt idx="480">
                  <c:v>2.14263</c:v>
                </c:pt>
                <c:pt idx="481">
                  <c:v>10.674000000000001</c:v>
                </c:pt>
                <c:pt idx="482">
                  <c:v>18.468099999999485</c:v>
                </c:pt>
                <c:pt idx="483">
                  <c:v>25.255099999999889</c:v>
                </c:pt>
                <c:pt idx="484">
                  <c:v>31.182699999999549</c:v>
                </c:pt>
                <c:pt idx="485">
                  <c:v>35.932900000000011</c:v>
                </c:pt>
                <c:pt idx="486">
                  <c:v>39.720300000000513</c:v>
                </c:pt>
                <c:pt idx="487">
                  <c:v>42.694200000000002</c:v>
                </c:pt>
                <c:pt idx="488">
                  <c:v>45.045300000000012</c:v>
                </c:pt>
                <c:pt idx="489">
                  <c:v>46.921600000000005</c:v>
                </c:pt>
                <c:pt idx="490">
                  <c:v>48.500100000000003</c:v>
                </c:pt>
                <c:pt idx="491">
                  <c:v>49.800800000000002</c:v>
                </c:pt>
                <c:pt idx="492">
                  <c:v>50.898500000000013</c:v>
                </c:pt>
                <c:pt idx="493">
                  <c:v>51.832700000000003</c:v>
                </c:pt>
                <c:pt idx="494">
                  <c:v>52.622500000000613</c:v>
                </c:pt>
                <c:pt idx="495">
                  <c:v>53.317399999999999</c:v>
                </c:pt>
                <c:pt idx="496">
                  <c:v>53.919899999999998</c:v>
                </c:pt>
                <c:pt idx="497">
                  <c:v>54.447099999999999</c:v>
                </c:pt>
                <c:pt idx="498">
                  <c:v>54.910699999999999</c:v>
                </c:pt>
                <c:pt idx="499">
                  <c:v>55.330400000000004</c:v>
                </c:pt>
                <c:pt idx="500">
                  <c:v>55.709500000000013</c:v>
                </c:pt>
                <c:pt idx="501">
                  <c:v>56.0456</c:v>
                </c:pt>
                <c:pt idx="502">
                  <c:v>56.343000000000004</c:v>
                </c:pt>
                <c:pt idx="503">
                  <c:v>56.610100000000003</c:v>
                </c:pt>
                <c:pt idx="504">
                  <c:v>56.854099999999995</c:v>
                </c:pt>
                <c:pt idx="505">
                  <c:v>57.076000000000001</c:v>
                </c:pt>
                <c:pt idx="506">
                  <c:v>57.277000000000001</c:v>
                </c:pt>
                <c:pt idx="507">
                  <c:v>57.4634</c:v>
                </c:pt>
                <c:pt idx="508">
                  <c:v>57.633700000000012</c:v>
                </c:pt>
                <c:pt idx="509">
                  <c:v>57.792100000001135</c:v>
                </c:pt>
                <c:pt idx="510">
                  <c:v>57.936800000000005</c:v>
                </c:pt>
                <c:pt idx="511">
                  <c:v>58.07</c:v>
                </c:pt>
                <c:pt idx="512">
                  <c:v>58.196700000000163</c:v>
                </c:pt>
                <c:pt idx="513">
                  <c:v>58.314099999999996</c:v>
                </c:pt>
                <c:pt idx="514">
                  <c:v>58.422300000000163</c:v>
                </c:pt>
                <c:pt idx="515">
                  <c:v>58.524700000000003</c:v>
                </c:pt>
                <c:pt idx="516">
                  <c:v>58.620700000000063</c:v>
                </c:pt>
                <c:pt idx="517">
                  <c:v>58.712700000000012</c:v>
                </c:pt>
                <c:pt idx="518">
                  <c:v>58.797700000000013</c:v>
                </c:pt>
                <c:pt idx="519">
                  <c:v>58.8795</c:v>
                </c:pt>
                <c:pt idx="520">
                  <c:v>58.956600000000002</c:v>
                </c:pt>
                <c:pt idx="521">
                  <c:v>59.027700000000003</c:v>
                </c:pt>
                <c:pt idx="522">
                  <c:v>59.094800000000006</c:v>
                </c:pt>
                <c:pt idx="523">
                  <c:v>59.1586</c:v>
                </c:pt>
                <c:pt idx="524">
                  <c:v>59.219900000000003</c:v>
                </c:pt>
                <c:pt idx="525">
                  <c:v>59.278400000000012</c:v>
                </c:pt>
                <c:pt idx="526">
                  <c:v>59.334099999999999</c:v>
                </c:pt>
                <c:pt idx="527">
                  <c:v>59.387799999999999</c:v>
                </c:pt>
                <c:pt idx="528">
                  <c:v>59.436400000000006</c:v>
                </c:pt>
                <c:pt idx="529">
                  <c:v>59.481899999999996</c:v>
                </c:pt>
                <c:pt idx="530">
                  <c:v>59.527700000000003</c:v>
                </c:pt>
                <c:pt idx="531">
                  <c:v>59.571800000000003</c:v>
                </c:pt>
                <c:pt idx="532">
                  <c:v>59.614200000000004</c:v>
                </c:pt>
                <c:pt idx="533">
                  <c:v>59.656200000000005</c:v>
                </c:pt>
                <c:pt idx="534">
                  <c:v>59.694400000000002</c:v>
                </c:pt>
                <c:pt idx="535">
                  <c:v>59.730700000000013</c:v>
                </c:pt>
                <c:pt idx="536">
                  <c:v>59.767400000000002</c:v>
                </c:pt>
                <c:pt idx="537">
                  <c:v>59.801599999999993</c:v>
                </c:pt>
                <c:pt idx="538">
                  <c:v>59.835100000000011</c:v>
                </c:pt>
                <c:pt idx="539">
                  <c:v>59.865200000000002</c:v>
                </c:pt>
                <c:pt idx="540">
                  <c:v>59.895800000000001</c:v>
                </c:pt>
                <c:pt idx="541">
                  <c:v>59.926200000000001</c:v>
                </c:pt>
                <c:pt idx="542">
                  <c:v>59.955300000000001</c:v>
                </c:pt>
                <c:pt idx="543">
                  <c:v>59.983400000000003</c:v>
                </c:pt>
                <c:pt idx="544">
                  <c:v>60.010300000000001</c:v>
                </c:pt>
                <c:pt idx="545">
                  <c:v>60.037000000000006</c:v>
                </c:pt>
                <c:pt idx="546">
                  <c:v>60.062700000000063</c:v>
                </c:pt>
                <c:pt idx="547">
                  <c:v>60.087800000000001</c:v>
                </c:pt>
                <c:pt idx="548">
                  <c:v>60.11</c:v>
                </c:pt>
                <c:pt idx="549">
                  <c:v>60.133300000000013</c:v>
                </c:pt>
                <c:pt idx="550">
                  <c:v>60.155300000000011</c:v>
                </c:pt>
                <c:pt idx="551">
                  <c:v>60.178400000000003</c:v>
                </c:pt>
                <c:pt idx="552">
                  <c:v>60.218200000000003</c:v>
                </c:pt>
                <c:pt idx="553">
                  <c:v>60.250400000000006</c:v>
                </c:pt>
                <c:pt idx="554">
                  <c:v>60.2468</c:v>
                </c:pt>
                <c:pt idx="555">
                  <c:v>60.264800000000001</c:v>
                </c:pt>
                <c:pt idx="556">
                  <c:v>60.299500000000513</c:v>
                </c:pt>
                <c:pt idx="557">
                  <c:v>60.332600000000006</c:v>
                </c:pt>
                <c:pt idx="558">
                  <c:v>60.327500000000001</c:v>
                </c:pt>
                <c:pt idx="559">
                  <c:v>60.3459</c:v>
                </c:pt>
                <c:pt idx="560">
                  <c:v>60.361800000000002</c:v>
                </c:pt>
                <c:pt idx="561">
                  <c:v>60.383999999999993</c:v>
                </c:pt>
                <c:pt idx="562">
                  <c:v>60.407699999999998</c:v>
                </c:pt>
                <c:pt idx="563">
                  <c:v>60.430500000000002</c:v>
                </c:pt>
                <c:pt idx="564">
                  <c:v>60.45</c:v>
                </c:pt>
                <c:pt idx="565">
                  <c:v>60.465900000000012</c:v>
                </c:pt>
                <c:pt idx="566">
                  <c:v>60.482500000000002</c:v>
                </c:pt>
                <c:pt idx="567">
                  <c:v>60.499200000000002</c:v>
                </c:pt>
                <c:pt idx="568">
                  <c:v>60.509900000000002</c:v>
                </c:pt>
                <c:pt idx="569">
                  <c:v>60.526400000000002</c:v>
                </c:pt>
                <c:pt idx="570">
                  <c:v>60.536800000000007</c:v>
                </c:pt>
                <c:pt idx="571">
                  <c:v>60.553000000000004</c:v>
                </c:pt>
                <c:pt idx="572">
                  <c:v>60.569300000000013</c:v>
                </c:pt>
                <c:pt idx="573">
                  <c:v>60.587499999999999</c:v>
                </c:pt>
                <c:pt idx="574">
                  <c:v>60.603200000000001</c:v>
                </c:pt>
                <c:pt idx="575">
                  <c:v>60.618900000000011</c:v>
                </c:pt>
                <c:pt idx="576">
                  <c:v>60.632600000000011</c:v>
                </c:pt>
                <c:pt idx="577">
                  <c:v>60.643700000000003</c:v>
                </c:pt>
                <c:pt idx="578">
                  <c:v>60.656200000000005</c:v>
                </c:pt>
                <c:pt idx="579">
                  <c:v>60.674800000000005</c:v>
                </c:pt>
                <c:pt idx="580">
                  <c:v>60.690500000000213</c:v>
                </c:pt>
                <c:pt idx="581">
                  <c:v>60.703000000000003</c:v>
                </c:pt>
                <c:pt idx="582">
                  <c:v>60.7149</c:v>
                </c:pt>
                <c:pt idx="583">
                  <c:v>60.725900000000863</c:v>
                </c:pt>
                <c:pt idx="584">
                  <c:v>60.741900000000001</c:v>
                </c:pt>
                <c:pt idx="585">
                  <c:v>60.750800000000005</c:v>
                </c:pt>
                <c:pt idx="586">
                  <c:v>60.764200000000002</c:v>
                </c:pt>
                <c:pt idx="587">
                  <c:v>60.777800000000006</c:v>
                </c:pt>
                <c:pt idx="588">
                  <c:v>60.792600000000213</c:v>
                </c:pt>
                <c:pt idx="589">
                  <c:v>60.803600000000003</c:v>
                </c:pt>
                <c:pt idx="590">
                  <c:v>60.819299999999998</c:v>
                </c:pt>
                <c:pt idx="591">
                  <c:v>60.836800000000004</c:v>
                </c:pt>
                <c:pt idx="592">
                  <c:v>60.853399999999993</c:v>
                </c:pt>
                <c:pt idx="593">
                  <c:v>60.868900000000011</c:v>
                </c:pt>
                <c:pt idx="594">
                  <c:v>60.881899999999995</c:v>
                </c:pt>
                <c:pt idx="595">
                  <c:v>60.896300000000011</c:v>
                </c:pt>
                <c:pt idx="596">
                  <c:v>60.914200000000001</c:v>
                </c:pt>
                <c:pt idx="597">
                  <c:v>60.929500000000012</c:v>
                </c:pt>
                <c:pt idx="598">
                  <c:v>60.9236</c:v>
                </c:pt>
                <c:pt idx="599">
                  <c:v>60.906200000000005</c:v>
                </c:pt>
                <c:pt idx="600">
                  <c:v>60.910800000000002</c:v>
                </c:pt>
              </c:numCache>
            </c:numRef>
          </c:yVal>
          <c:smooth val="1"/>
        </c:ser>
        <c:axId val="53647232"/>
        <c:axId val="55480320"/>
      </c:scatterChart>
      <c:valAx>
        <c:axId val="53647232"/>
        <c:scaling>
          <c:orientation val="minMax"/>
          <c:max val="12000"/>
          <c:min val="-1200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Applied Field (G)</a:t>
                </a:r>
              </a:p>
            </c:rich>
          </c:tx>
          <c:layout>
            <c:manualLayout>
              <c:xMode val="edge"/>
              <c:yMode val="edge"/>
              <c:x val="0.43126256338013436"/>
              <c:y val="0.90046499851932849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txPr>
          <a:bodyPr rot="0" vert="horz"/>
          <a:lstStyle/>
          <a:p>
            <a:pPr>
              <a:defRPr lang="en-US"/>
            </a:pPr>
            <a:endParaRPr lang="en-US"/>
          </a:p>
        </c:txPr>
        <c:crossAx val="55480320"/>
        <c:crosses val="autoZero"/>
        <c:crossBetween val="midCat"/>
        <c:majorUnit val="4000"/>
        <c:minorUnit val="2000"/>
      </c:valAx>
      <c:valAx>
        <c:axId val="55480320"/>
        <c:scaling>
          <c:orientation val="minMax"/>
          <c:max val="70"/>
          <c:min val="-70"/>
        </c:scaling>
        <c:axPos val="l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Magnetisation (emu/g)</a:t>
                </a:r>
              </a:p>
            </c:rich>
          </c:tx>
          <c:layout>
            <c:manualLayout>
              <c:xMode val="edge"/>
              <c:yMode val="edge"/>
              <c:x val="2.8248639522715852E-2"/>
              <c:y val="0.2685191255224734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txPr>
          <a:bodyPr rot="0" vert="horz"/>
          <a:lstStyle/>
          <a:p>
            <a:pPr>
              <a:defRPr lang="en-US"/>
            </a:pPr>
            <a:endParaRPr lang="en-US"/>
          </a:p>
        </c:txPr>
        <c:crossAx val="53647232"/>
        <c:crosses val="autoZero"/>
        <c:crossBetween val="midCat"/>
        <c:majorUnit val="20"/>
        <c:minorUnit val="10"/>
      </c:valAx>
      <c:spPr>
        <a:solidFill>
          <a:schemeClr val="accent1"/>
        </a:solidFill>
        <a:ln w="25400" cmpd="sng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46536276715411168"/>
          <c:y val="0.62037182852144079"/>
          <c:w val="0.42985001874766138"/>
          <c:h val="0.25462817147856531"/>
        </c:manualLayout>
      </c:layout>
      <c:txPr>
        <a:bodyPr/>
        <a:lstStyle/>
        <a:p>
          <a:pPr>
            <a:defRPr lang="en-US" sz="6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C52E2-1EF8-40CA-8F38-475E3413BED4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6BCF4C-85F9-4228-A5AB-D80F08EE5B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36CCE7-A24A-4C44-90C8-731284F87C20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66F33-6F12-4667-B819-C50D85CF258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15.jpeg"/><Relationship Id="rId4" Type="http://schemas.openxmlformats.org/officeDocument/2006/relationships/image" Target="../media/image10.jpeg"/><Relationship Id="rId9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57200" y="2057400"/>
            <a:ext cx="8001000" cy="2971800"/>
            <a:chOff x="457200" y="2057400"/>
            <a:chExt cx="8001000" cy="2971800"/>
          </a:xfrm>
        </p:grpSpPr>
        <p:sp>
          <p:nvSpPr>
            <p:cNvPr id="5" name="Rounded Rectangle 4"/>
            <p:cNvSpPr/>
            <p:nvPr/>
          </p:nvSpPr>
          <p:spPr>
            <a:xfrm>
              <a:off x="457200" y="2057400"/>
              <a:ext cx="8001000" cy="2971800"/>
            </a:xfrm>
            <a:prstGeom prst="roundRect">
              <a:avLst>
                <a:gd name="adj" fmla="val 50000"/>
              </a:avLst>
            </a:prstGeom>
            <a:solidFill>
              <a:srgbClr val="C2D69A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 descr="14_4_orig.jp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6800" y="2362200"/>
              <a:ext cx="2944415" cy="251256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133600" y="2514600"/>
              <a:ext cx="5410200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4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Processing of Secondaries </a:t>
              </a:r>
            </a:p>
            <a:p>
              <a:pPr algn="r"/>
              <a:r>
                <a:rPr lang="en-US" sz="4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&amp; Waste</a:t>
              </a:r>
              <a:endPara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85800" y="152400"/>
            <a:ext cx="8153399" cy="6477000"/>
            <a:chOff x="838201" y="0"/>
            <a:chExt cx="8153399" cy="6477000"/>
          </a:xfrm>
        </p:grpSpPr>
        <p:grpSp>
          <p:nvGrpSpPr>
            <p:cNvPr id="13" name="Group 12"/>
            <p:cNvGrpSpPr/>
            <p:nvPr/>
          </p:nvGrpSpPr>
          <p:grpSpPr>
            <a:xfrm>
              <a:off x="1143001" y="286870"/>
              <a:ext cx="7203140" cy="6020594"/>
              <a:chOff x="1143001" y="286870"/>
              <a:chExt cx="7203140" cy="6020594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1685365" y="286870"/>
                <a:ext cx="6096000" cy="59436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" name="Chart 3"/>
              <p:cNvGraphicFramePr/>
              <p:nvPr/>
            </p:nvGraphicFramePr>
            <p:xfrm>
              <a:off x="1143001" y="528918"/>
              <a:ext cx="7203140" cy="5414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cxnSp>
            <p:nvCxnSpPr>
              <p:cNvPr id="6" name="Straight Connector 5"/>
              <p:cNvCxnSpPr>
                <a:stCxn id="9" idx="0"/>
              </p:cNvCxnSpPr>
              <p:nvPr/>
            </p:nvCxnSpPr>
            <p:spPr>
              <a:xfrm rot="16200000" flipH="1">
                <a:off x="1723465" y="3296770"/>
                <a:ext cx="6020594" cy="794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Chord 6"/>
              <p:cNvSpPr>
                <a:spLocks noChangeAspect="1"/>
              </p:cNvSpPr>
              <p:nvPr/>
            </p:nvSpPr>
            <p:spPr>
              <a:xfrm>
                <a:off x="4025155" y="2541495"/>
                <a:ext cx="1371600" cy="1371600"/>
              </a:xfrm>
              <a:prstGeom prst="chord">
                <a:avLst>
                  <a:gd name="adj1" fmla="val 5494952"/>
                  <a:gd name="adj2" fmla="val 1620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Chord 7"/>
              <p:cNvSpPr>
                <a:spLocks noChangeAspect="1"/>
              </p:cNvSpPr>
              <p:nvPr/>
            </p:nvSpPr>
            <p:spPr>
              <a:xfrm rot="10800000">
                <a:off x="4065495" y="2545970"/>
                <a:ext cx="1371600" cy="1371600"/>
              </a:xfrm>
              <a:prstGeom prst="chord">
                <a:avLst>
                  <a:gd name="adj1" fmla="val 5494952"/>
                  <a:gd name="adj2" fmla="val 16200000"/>
                </a:avLst>
              </a:prstGeom>
              <a:solidFill>
                <a:srgbClr val="295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 rot="5400000">
              <a:off x="4617440" y="3019487"/>
              <a:ext cx="7356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Arial Narrow" pitchFamily="34" charset="0"/>
                </a:rPr>
                <a:t>Waste</a:t>
              </a:r>
              <a:endParaRPr lang="en-US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3785434" y="3043500"/>
              <a:ext cx="1332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Arial Narrow" pitchFamily="34" charset="0"/>
                </a:rPr>
                <a:t>Secondaries</a:t>
              </a:r>
              <a:endParaRPr lang="en-US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81200" y="0"/>
              <a:ext cx="7010400" cy="6400800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8589026"/>
                </a:avLst>
              </a:prstTxWarp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Recovering metal values from 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secondaries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0800000">
              <a:off x="838201" y="76200"/>
              <a:ext cx="6629399" cy="6400800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8472537"/>
                </a:avLst>
              </a:prstTxWarp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Converting waste into value added products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13486714">
              <a:off x="2902474" y="1918834"/>
              <a:ext cx="1444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 from scrap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1734550">
              <a:off x="2256533" y="2441540"/>
              <a:ext cx="14941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High purity Fe</a:t>
              </a:r>
            </a:p>
            <a:p>
              <a:r>
                <a:rPr lang="en-US" dirty="0" smtClean="0"/>
                <a:t> from waste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5170776">
              <a:off x="3487035" y="1223096"/>
              <a:ext cx="15130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Ni from </a:t>
              </a:r>
            </a:p>
            <a:p>
              <a:r>
                <a:rPr lang="en-US" dirty="0" smtClean="0"/>
                <a:t>Spent Catalyst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 rot="9888000">
              <a:off x="2154392" y="3408861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Precious metals from E-waste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 rot="8238996">
              <a:off x="2725427" y="4145503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Rare earth  extraction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 rot="6282269">
              <a:off x="3745843" y="4462453"/>
              <a:ext cx="11838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And many </a:t>
              </a:r>
            </a:p>
            <a:p>
              <a:r>
                <a:rPr lang="en-US" dirty="0" smtClean="0"/>
                <a:t>more…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 rot="20599510">
              <a:off x="5568550" y="2449762"/>
              <a:ext cx="17672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Program on</a:t>
              </a:r>
            </a:p>
            <a:p>
              <a:r>
                <a:rPr lang="en-US" dirty="0" smtClean="0"/>
                <a:t>fly ash utilization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 rot="17541687">
              <a:off x="4409761" y="1210767"/>
              <a:ext cx="17533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Nonferrous slag </a:t>
              </a:r>
            </a:p>
            <a:p>
              <a:r>
                <a:rPr lang="en-US" dirty="0" smtClean="0"/>
                <a:t>e.g. Cu, Zn, SiMn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 rot="2398503">
              <a:off x="5224976" y="4092218"/>
              <a:ext cx="1466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Red mud utilization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 rot="18959749">
              <a:off x="4983841" y="1491807"/>
              <a:ext cx="236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Ferrous slag e.g. </a:t>
              </a:r>
            </a:p>
            <a:p>
              <a:r>
                <a:rPr lang="en-US" dirty="0" smtClean="0"/>
                <a:t>steel slag, GBFS 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 rot="828899">
              <a:off x="5608143" y="3452093"/>
              <a:ext cx="21863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Program on geopolymer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 rot="4290699">
              <a:off x="4375502" y="4774680"/>
              <a:ext cx="16962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And many more…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0" y="2057400"/>
            <a:ext cx="304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Recovering Metal Values from Secondaries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482" name="Picture 2" descr="http://www.umicore.com/en/cleanTechnologies/recyclage/recycling_chart.gif"/>
          <p:cNvPicPr>
            <a:picLocks noChangeAspect="1" noChangeArrowheads="1"/>
          </p:cNvPicPr>
          <p:nvPr/>
        </p:nvPicPr>
        <p:blipFill>
          <a:blip r:embed="rId2"/>
          <a:srcRect l="2564" r="5128"/>
          <a:stretch>
            <a:fillRect/>
          </a:stretch>
        </p:blipFill>
        <p:spPr bwMode="auto">
          <a:xfrm>
            <a:off x="0" y="152400"/>
            <a:ext cx="6400800" cy="533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685800"/>
            <a:ext cx="883920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Current Indian Scenario </a:t>
            </a:r>
          </a:p>
          <a:p>
            <a:pPr marL="358775" indent="-358775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High presence of Monazite  in Indian beach 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sand  (resource: 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10.2 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million tons)</a:t>
            </a:r>
          </a:p>
          <a:p>
            <a:pPr marL="358775" indent="-358775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Production of REs from monazite obtained from beach sand: 2700 tons/year</a:t>
            </a:r>
          </a:p>
          <a:p>
            <a:pPr marL="358775" indent="-358775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Current 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production by Indian Rare Earths Ltd. (IREL) : 7700 tons/year 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(2012 )</a:t>
            </a:r>
            <a:endParaRPr lang="en-US" sz="19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358775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Composite chloride of REs (IREL) by hydrometallurgical route</a:t>
            </a:r>
          </a:p>
          <a:p>
            <a:pPr marL="358775" indent="-358775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IREL, </a:t>
            </a:r>
            <a:r>
              <a:rPr lang="en-US" sz="19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Alwaye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produces </a:t>
            </a:r>
            <a:r>
              <a:rPr lang="en-US" sz="19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Misch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metal &amp; 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individual REs by SX/IX: Oxides of Y, La, </a:t>
            </a:r>
            <a:r>
              <a:rPr lang="en-US" sz="19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9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&amp; Pr</a:t>
            </a:r>
          </a:p>
          <a:p>
            <a:pPr marL="358775" indent="-358775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India is the second largest supplier of yttrium in the world</a:t>
            </a:r>
          </a:p>
          <a:p>
            <a:pPr marL="358775" indent="-358775"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Some separation process of other REs -heavy REs developed  in India</a:t>
            </a:r>
          </a:p>
        </p:txBody>
      </p:sp>
      <p:grpSp>
        <p:nvGrpSpPr>
          <p:cNvPr id="2" name="Group 11"/>
          <p:cNvGrpSpPr/>
          <p:nvPr/>
        </p:nvGrpSpPr>
        <p:grpSpPr>
          <a:xfrm>
            <a:off x="228600" y="4038600"/>
            <a:ext cx="8686800" cy="2819400"/>
            <a:chOff x="152400" y="3962400"/>
            <a:chExt cx="8686800" cy="2819400"/>
          </a:xfrm>
        </p:grpSpPr>
        <p:sp>
          <p:nvSpPr>
            <p:cNvPr id="11" name="Rounded Rectangle 10"/>
            <p:cNvSpPr/>
            <p:nvPr/>
          </p:nvSpPr>
          <p:spPr>
            <a:xfrm>
              <a:off x="152400" y="3962400"/>
              <a:ext cx="8686800" cy="281940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81000" y="4038600"/>
              <a:ext cx="8458200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000" b="1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Scope &amp; Prospects of  further R&amp;D</a:t>
              </a:r>
            </a:p>
            <a:p>
              <a:pPr marL="358775" indent="-358775" algn="just">
                <a:spcAft>
                  <a:spcPts val="600"/>
                </a:spcAft>
                <a:buFont typeface="Wingdings" pitchFamily="2" charset="2"/>
                <a:buChar char="v"/>
              </a:pP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Embargo </a:t>
              </a: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on supply  of REs from China – Provides opportunity for India</a:t>
              </a:r>
            </a:p>
            <a:p>
              <a:pPr marL="358775" indent="-358775" algn="just">
                <a:spcAft>
                  <a:spcPts val="600"/>
                </a:spcAft>
                <a:buFont typeface="Wingdings" pitchFamily="2" charset="2"/>
                <a:buChar char="v"/>
              </a:pP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Indian Monazite is rich in REs (La, </a:t>
              </a:r>
              <a:r>
                <a:rPr lang="en-US" sz="1900" dirty="0" err="1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Ce</a:t>
              </a: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, Pr, </a:t>
              </a:r>
              <a:r>
                <a:rPr lang="en-US" sz="1900" dirty="0" err="1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Nd</a:t>
              </a: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, </a:t>
              </a:r>
              <a:r>
                <a:rPr lang="en-US" sz="1900" dirty="0" err="1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Sm</a:t>
              </a: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) with small </a:t>
              </a:r>
              <a:r>
                <a:rPr lang="en-US" sz="1900" dirty="0" err="1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Gd</a:t>
              </a: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 (1%) &amp; Y (0.1%)</a:t>
              </a:r>
            </a:p>
            <a:p>
              <a:pPr marL="358775" indent="-358775" algn="just">
                <a:spcAft>
                  <a:spcPts val="600"/>
                </a:spcAft>
                <a:buFont typeface="Wingdings" pitchFamily="2" charset="2"/>
                <a:buChar char="v"/>
              </a:pP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Besides monazite, small </a:t>
              </a:r>
              <a:r>
                <a:rPr lang="en-US" sz="1900" dirty="0" err="1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Bastnaesite</a:t>
              </a: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 and </a:t>
              </a:r>
              <a:r>
                <a:rPr lang="en-US" sz="1900" dirty="0" err="1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Xenotime</a:t>
              </a: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  (rich in Y and heavy REs)  deposits located  in India &amp; needs to be harnessed</a:t>
              </a:r>
            </a:p>
            <a:p>
              <a:pPr marL="358775" indent="-358775" algn="just">
                <a:spcAft>
                  <a:spcPts val="600"/>
                </a:spcAft>
                <a:buFont typeface="Wingdings" pitchFamily="2" charset="2"/>
                <a:buChar char="v"/>
              </a:pPr>
              <a:r>
                <a:rPr lang="en-US" sz="1900" dirty="0" smtClean="0">
                  <a:solidFill>
                    <a:srgbClr val="008000"/>
                  </a:solidFill>
                  <a:latin typeface="Arial Narrow" pitchFamily="34" charset="0"/>
                  <a:cs typeface="Times New Roman" pitchFamily="18" charset="0"/>
                </a:rPr>
                <a:t>Waste / secondary resources -  spent catalysts, waste magnets, wind turbines are rich sources of REs and no proven extraction technology exists.</a:t>
              </a:r>
              <a:endParaRPr lang="en-IN" sz="1900" dirty="0">
                <a:solidFill>
                  <a:srgbClr val="008000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6" name="Flowchart: Process 5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Rare Earth Extraction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252516" y="990600"/>
            <a:ext cx="82409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2000" dirty="0">
                <a:solidFill>
                  <a:srgbClr val="FF0000"/>
                </a:solidFill>
                <a:latin typeface="Arial Narrow" pitchFamily="34" charset="0"/>
              </a:rPr>
              <a:t>Only about 1% of the total RE’s </a:t>
            </a:r>
            <a:r>
              <a:rPr lang="en-US" sz="2000" dirty="0" smtClean="0">
                <a:solidFill>
                  <a:srgbClr val="FF0000"/>
                </a:solidFill>
                <a:latin typeface="Arial Narrow" pitchFamily="34" charset="0"/>
              </a:rPr>
              <a:t>is reused </a:t>
            </a:r>
            <a:r>
              <a:rPr lang="en-US" sz="2000" dirty="0">
                <a:solidFill>
                  <a:srgbClr val="FF0000"/>
                </a:solidFill>
                <a:latin typeface="Arial Narrow" pitchFamily="34" charset="0"/>
              </a:rPr>
              <a:t>and obsolete components are </a:t>
            </a:r>
            <a:r>
              <a:rPr lang="en-US" sz="2000" dirty="0" smtClean="0">
                <a:solidFill>
                  <a:srgbClr val="FF0000"/>
                </a:solidFill>
                <a:latin typeface="Arial Narrow" pitchFamily="34" charset="0"/>
              </a:rPr>
              <a:t> only </a:t>
            </a:r>
            <a:r>
              <a:rPr lang="en-US" sz="2000" dirty="0">
                <a:solidFill>
                  <a:srgbClr val="FF0000"/>
                </a:solidFill>
                <a:latin typeface="Arial Narrow" pitchFamily="34" charset="0"/>
              </a:rPr>
              <a:t>recycled </a:t>
            </a:r>
          </a:p>
        </p:txBody>
      </p:sp>
      <p:graphicFrame>
        <p:nvGraphicFramePr>
          <p:cNvPr id="17702" name="Group 294"/>
          <p:cNvGraphicFramePr>
            <a:graphicFrameLocks noGrp="1"/>
          </p:cNvGraphicFramePr>
          <p:nvPr/>
        </p:nvGraphicFramePr>
        <p:xfrm>
          <a:off x="152399" y="1371600"/>
          <a:ext cx="8839201" cy="5293975"/>
        </p:xfrm>
        <a:graphic>
          <a:graphicData uri="http://schemas.openxmlformats.org/drawingml/2006/table">
            <a:tbl>
              <a:tblPr bandCol="1">
                <a:tableStyleId>{35758FB7-9AC5-4552-8A53-C91805E547FA}</a:tableStyleId>
              </a:tblPr>
              <a:tblGrid>
                <a:gridCol w="457201"/>
                <a:gridCol w="2971800"/>
                <a:gridCol w="2743200"/>
                <a:gridCol w="2667000"/>
              </a:tblGrid>
              <a:tr h="478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Sl. No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Secondary material/ source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Metal values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Processing approach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478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Super alloys of Ni and others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Nb, Ta,  Re, Ni etc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Leaching- metal separation &amp; recovery by SX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478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Spent Li batteries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Rare earths, Li, Co &amp; other metals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Leaching –metal separation &amp; recovery by SX/IX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287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3.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Electronic wastes/ scraps- PCBs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Rare metals, Rare earths, PGMs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Hydrometallurgical processing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287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Bayers’ liquor of alumina plants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Ga &amp; other rare metals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Hydrometallurgy-SX/ IX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478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Anode slime of copper electrolytic plants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Se, Te, PGMs, Ni etc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Pyrometallurgy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 / Leaching- Precipitation / SX/ IX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287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Fly ash of gasification plants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Ga, Ge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Hydrometallurgy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478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7.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End-of life magnets from electronic equipments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Rare earths- Gd, Sm, Pd, Nd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Hydrometallurgy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478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Monitors &amp; Screens / LCDs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In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Hydrometallurgy- precipitation/ IX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287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9.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Sludge of alumina plant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V, Ga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Hydrometallurgy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  <a:tr h="478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Spent petroleum catalysts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Mo, Co, V, PGMs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Hydrometallurgy- leaching- metal separation &amp; recovery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grpSp>
        <p:nvGrpSpPr>
          <p:cNvPr id="2" name="Group 11"/>
          <p:cNvGrpSpPr/>
          <p:nvPr/>
        </p:nvGrpSpPr>
        <p:grpSpPr>
          <a:xfrm>
            <a:off x="0" y="0"/>
            <a:ext cx="9144000" cy="959822"/>
            <a:chOff x="0" y="381001"/>
            <a:chExt cx="9144000" cy="959822"/>
          </a:xfrm>
        </p:grpSpPr>
        <p:sp>
          <p:nvSpPr>
            <p:cNvPr id="6" name="Flowchart: Process 5"/>
            <p:cNvSpPr/>
            <p:nvPr/>
          </p:nvSpPr>
          <p:spPr bwMode="auto">
            <a:xfrm>
              <a:off x="6400800" y="457201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38100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6324600" y="404919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0" y="381001"/>
              <a:ext cx="91440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GB" sz="30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Secondaries</a:t>
              </a:r>
              <a:r>
                <a:rPr lang="en-GB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for Recycling RE &amp;</a:t>
              </a:r>
              <a:endParaRPr lang="en-GB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0" y="12938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0" y="786825"/>
              <a:ext cx="91440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Rare Metals/ Energy Critical Elements</a:t>
              </a:r>
              <a:endParaRPr lang="en-GB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/>
          <p:nvPr/>
        </p:nvGrpSpPr>
        <p:grpSpPr>
          <a:xfrm>
            <a:off x="0" y="1"/>
            <a:ext cx="9144000" cy="685799"/>
            <a:chOff x="0" y="0"/>
            <a:chExt cx="9144000" cy="685799"/>
          </a:xfrm>
        </p:grpSpPr>
        <p:sp>
          <p:nvSpPr>
            <p:cNvPr id="22" name="Flowchart: Process 21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23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5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Activities under 12</a:t>
              </a:r>
              <a:r>
                <a:rPr lang="en-GB" sz="3000" baseline="30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th</a:t>
              </a:r>
              <a:r>
                <a:rPr lang="en-GB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Five Year Plan</a:t>
              </a:r>
              <a:endParaRPr lang="en-GB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" name="Group 49"/>
          <p:cNvGrpSpPr/>
          <p:nvPr/>
        </p:nvGrpSpPr>
        <p:grpSpPr>
          <a:xfrm>
            <a:off x="76201" y="838200"/>
            <a:ext cx="8991599" cy="5943600"/>
            <a:chOff x="76201" y="838200"/>
            <a:chExt cx="8991599" cy="5943600"/>
          </a:xfrm>
        </p:grpSpPr>
        <p:cxnSp>
          <p:nvCxnSpPr>
            <p:cNvPr id="49" name="Straight Arrow Connector 48"/>
            <p:cNvCxnSpPr/>
            <p:nvPr/>
          </p:nvCxnSpPr>
          <p:spPr>
            <a:xfrm rot="5400000">
              <a:off x="6514306" y="5295106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rot="5400000">
              <a:off x="1777205" y="5218906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ounded Rectangle 43"/>
            <p:cNvSpPr/>
            <p:nvPr/>
          </p:nvSpPr>
          <p:spPr>
            <a:xfrm>
              <a:off x="4800600" y="3657600"/>
              <a:ext cx="4114800" cy="14478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228600" y="3657600"/>
              <a:ext cx="4114800" cy="14478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800600" y="5562600"/>
              <a:ext cx="4114800" cy="12192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28600" y="5486400"/>
              <a:ext cx="4114800" cy="12192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5410200" y="2209800"/>
              <a:ext cx="2819400" cy="9144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609600" y="2209800"/>
              <a:ext cx="2819400" cy="9144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133600" y="838200"/>
              <a:ext cx="47244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7868" y="2278765"/>
              <a:ext cx="2362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Primary Resources (Indian Monazite)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00698" y="2325366"/>
              <a:ext cx="2743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Secondary Resources (Spent Catalyst)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0" y="3784937"/>
              <a:ext cx="3733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Develop Novel Recovery process for Light REs (La, </a:t>
              </a:r>
              <a:r>
                <a:rPr lang="en-US" sz="2000" dirty="0" err="1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Ce</a:t>
              </a: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, Pr, </a:t>
              </a:r>
              <a:r>
                <a:rPr lang="en-US" sz="2000" dirty="0" err="1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Nd</a:t>
              </a: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, </a:t>
              </a:r>
              <a:r>
                <a:rPr lang="en-US" sz="2000" dirty="0" err="1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Sm</a:t>
              </a: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) by SX using synergistic systems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00600" y="5638800"/>
              <a:ext cx="4267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 b="1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Process package for leaching  &amp; separation of REs and other metals from waste catalysts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6201" y="5613737"/>
              <a:ext cx="438396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 b="1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Process package for separation  and recovery of  individual light REs from Indian resources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00600" y="3705761"/>
              <a:ext cx="42266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Develop eco-friendly process (leaching-SX) to exploit spent catalyst for augmenting  resource base of REs (La, </a:t>
              </a:r>
              <a:r>
                <a:rPr lang="en-US" sz="2000" dirty="0" err="1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Ce</a:t>
              </a: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 etc.) &amp; base metals </a:t>
              </a:r>
              <a:r>
                <a:rPr lang="en-GB" sz="2000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(Ni, Mo, Co)</a:t>
              </a:r>
              <a:endParaRPr lang="en-US" sz="20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400" y="971490"/>
              <a:ext cx="4953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Primary/Secondary RE resources</a:t>
              </a:r>
              <a:endParaRPr lang="en-IN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3" name="Elbow Connector 32"/>
            <p:cNvCxnSpPr>
              <a:stCxn id="27" idx="2"/>
              <a:endCxn id="28" idx="0"/>
            </p:cNvCxnSpPr>
            <p:nvPr/>
          </p:nvCxnSpPr>
          <p:spPr>
            <a:xfrm rot="5400000">
              <a:off x="2952750" y="666750"/>
              <a:ext cx="609600" cy="24765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38"/>
            <p:cNvCxnSpPr>
              <a:stCxn id="27" idx="2"/>
              <a:endCxn id="29" idx="0"/>
            </p:cNvCxnSpPr>
            <p:nvPr/>
          </p:nvCxnSpPr>
          <p:spPr>
            <a:xfrm rot="16200000" flipH="1">
              <a:off x="5353050" y="742950"/>
              <a:ext cx="609600" cy="23241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5400000">
              <a:off x="1740694" y="3390900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rot="5400000">
              <a:off x="6514306" y="3390106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5"/>
          <p:cNvSpPr>
            <a:spLocks noChangeArrowheads="1"/>
          </p:cNvSpPr>
          <p:nvPr/>
        </p:nvSpPr>
        <p:spPr bwMode="auto">
          <a:xfrm>
            <a:off x="152400" y="990600"/>
            <a:ext cx="838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400" dirty="0" smtClean="0">
                <a:solidFill>
                  <a:srgbClr val="0000FF"/>
                </a:solidFill>
                <a:latin typeface="Arial Narrow" pitchFamily="34" charset="0"/>
              </a:rPr>
              <a:t>Rare earth separation and recovery from Korean Monazite/ REO’s. 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31" name="Flowchart: Process 30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3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34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Indo- Korean Cooperation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381000" y="1828800"/>
            <a:ext cx="7696200" cy="4343400"/>
            <a:chOff x="381000" y="1828800"/>
            <a:chExt cx="7696200" cy="4343400"/>
          </a:xfrm>
        </p:grpSpPr>
        <p:grpSp>
          <p:nvGrpSpPr>
            <p:cNvPr id="4" name="Group 88"/>
            <p:cNvGrpSpPr/>
            <p:nvPr/>
          </p:nvGrpSpPr>
          <p:grpSpPr>
            <a:xfrm>
              <a:off x="381000" y="1828800"/>
              <a:ext cx="1502571" cy="1539240"/>
              <a:chOff x="228600" y="3352800"/>
              <a:chExt cx="1083733" cy="1158240"/>
            </a:xfrm>
          </p:grpSpPr>
          <p:pic>
            <p:nvPicPr>
              <p:cNvPr id="28" name="Picture 4" descr="http://theodoregray.com/periodictabledisplay/Samples/063.3/s8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28600" y="3962400"/>
                <a:ext cx="1066800" cy="54864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9" name="Picture 2" descr="I:\Images\Camera\201204\201204A0\040420121024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0714" t="15179" r="14286" b="28571"/>
              <a:stretch>
                <a:fillRect/>
              </a:stretch>
            </p:blipFill>
            <p:spPr bwMode="auto">
              <a:xfrm>
                <a:off x="228600" y="3352800"/>
                <a:ext cx="1083733" cy="6096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1940740" y="2362200"/>
              <a:ext cx="202166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r>
                <a:rPr lang="en-US" sz="1600" b="1" dirty="0" smtClean="0">
                  <a:latin typeface="Times New Roman" pitchFamily="18" charset="0"/>
                  <a:cs typeface="Arial" pitchFamily="34" charset="0"/>
                </a:rPr>
                <a:t>De-</a:t>
              </a:r>
              <a:r>
                <a:rPr lang="en-US" sz="1600" b="1" dirty="0" err="1" smtClean="0">
                  <a:latin typeface="Times New Roman" pitchFamily="18" charset="0"/>
                  <a:cs typeface="Arial" pitchFamily="34" charset="0"/>
                </a:rPr>
                <a:t>phosphotisation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" name="Rectangle 13"/>
            <p:cNvSpPr>
              <a:spLocks noChangeArrowheads="1"/>
            </p:cNvSpPr>
            <p:nvPr/>
          </p:nvSpPr>
          <p:spPr bwMode="auto">
            <a:xfrm>
              <a:off x="2743200" y="3505200"/>
              <a:ext cx="1905000" cy="322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en-US" sz="1400" b="1" dirty="0" smtClean="0">
                  <a:latin typeface="Times New Roman" pitchFamily="18" charset="0"/>
                  <a:cs typeface="Arial" pitchFamily="34" charset="0"/>
                </a:rPr>
                <a:t>Acid Leaching</a:t>
              </a:r>
              <a:endParaRPr lang="en-US" sz="1400" dirty="0">
                <a:cs typeface="Arial" pitchFamily="34" charset="0"/>
              </a:endParaRPr>
            </a:p>
          </p:txBody>
        </p:sp>
        <p:pic>
          <p:nvPicPr>
            <p:cNvPr id="9" name="Picture 12" descr="Mixer Settler Unit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40939" y="4572000"/>
              <a:ext cx="1793061" cy="1239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AutoShape 14"/>
            <p:cNvCxnSpPr>
              <a:cxnSpLocks noChangeShapeType="1"/>
            </p:cNvCxnSpPr>
            <p:nvPr/>
          </p:nvCxnSpPr>
          <p:spPr bwMode="auto">
            <a:xfrm flipV="1">
              <a:off x="5426384" y="5181600"/>
              <a:ext cx="441016" cy="1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6369307" y="4514076"/>
              <a:ext cx="149412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rgbClr val="0000FF"/>
                  </a:solidFill>
                  <a:latin typeface="Arial Narrow" pitchFamily="34" charset="0"/>
                  <a:cs typeface="Arial" pitchFamily="34" charset="0"/>
                </a:rPr>
                <a:t>Lanthanum</a:t>
              </a:r>
              <a:endParaRPr lang="en-US" sz="1600" b="1" dirty="0">
                <a:solidFill>
                  <a:srgbClr val="0000FF"/>
                </a:solidFill>
                <a:latin typeface="Arial Narrow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369306" y="5590401"/>
              <a:ext cx="170789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rgbClr val="0000FF"/>
                  </a:solidFill>
                  <a:latin typeface="Arial Narrow" pitchFamily="34" charset="0"/>
                  <a:cs typeface="Arial" pitchFamily="34" charset="0"/>
                </a:rPr>
                <a:t>Praseodymium</a:t>
              </a:r>
              <a:endParaRPr lang="en-US" sz="1600" b="1" dirty="0">
                <a:solidFill>
                  <a:srgbClr val="0000FF"/>
                </a:solidFill>
                <a:latin typeface="Arial Narrow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rot="5400000">
              <a:off x="5313357" y="5172030"/>
              <a:ext cx="1083630" cy="767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369306" y="4895076"/>
              <a:ext cx="117572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rgbClr val="0000FF"/>
                  </a:solidFill>
                  <a:latin typeface="Arial Narrow" pitchFamily="34" charset="0"/>
                  <a:cs typeface="Arial" pitchFamily="34" charset="0"/>
                </a:rPr>
                <a:t>Cerium</a:t>
              </a:r>
              <a:endParaRPr lang="en-US" sz="1600" b="1" dirty="0">
                <a:solidFill>
                  <a:srgbClr val="0000FF"/>
                </a:solidFill>
                <a:latin typeface="Arial Narrow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369307" y="5239405"/>
              <a:ext cx="149412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rgbClr val="0000FF"/>
                  </a:solidFill>
                  <a:latin typeface="Arial Narrow" pitchFamily="34" charset="0"/>
                  <a:cs typeface="Arial" pitchFamily="34" charset="0"/>
                </a:rPr>
                <a:t>Neodymium</a:t>
              </a:r>
              <a:endParaRPr lang="en-US" sz="1600" b="1" dirty="0">
                <a:solidFill>
                  <a:srgbClr val="0000FF"/>
                </a:solidFill>
                <a:latin typeface="Arial Narrow" pitchFamily="34" charset="0"/>
              </a:endParaRPr>
            </a:p>
          </p:txBody>
        </p: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3581400" y="5826125"/>
              <a:ext cx="1828800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  <a:defRPr/>
              </a:pPr>
              <a:r>
                <a:rPr lang="en-US" sz="16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Solvent Extraction</a:t>
              </a:r>
              <a:endParaRPr lang="en-US" sz="1600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  <p:sp>
          <p:nvSpPr>
            <p:cNvPr id="17" name="Flowchart: Magnetic Disk 16"/>
            <p:cNvSpPr/>
            <p:nvPr/>
          </p:nvSpPr>
          <p:spPr>
            <a:xfrm>
              <a:off x="1981200" y="4419600"/>
              <a:ext cx="1058507" cy="1294626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Leach Liquor</a:t>
              </a:r>
              <a:endParaRPr lang="en-US" sz="1600" b="1" dirty="0"/>
            </a:p>
          </p:txBody>
        </p:sp>
        <p:cxnSp>
          <p:nvCxnSpPr>
            <p:cNvPr id="18" name="AutoShape 14"/>
            <p:cNvCxnSpPr>
              <a:cxnSpLocks noChangeShapeType="1"/>
            </p:cNvCxnSpPr>
            <p:nvPr/>
          </p:nvCxnSpPr>
          <p:spPr bwMode="auto">
            <a:xfrm flipV="1">
              <a:off x="3023724" y="5181600"/>
              <a:ext cx="441016" cy="2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AutoShape 14"/>
            <p:cNvCxnSpPr>
              <a:cxnSpLocks noChangeShapeType="1"/>
            </p:cNvCxnSpPr>
            <p:nvPr/>
          </p:nvCxnSpPr>
          <p:spPr bwMode="auto">
            <a:xfrm flipV="1">
              <a:off x="5854788" y="4999851"/>
              <a:ext cx="441016" cy="1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AutoShape 14"/>
            <p:cNvCxnSpPr>
              <a:cxnSpLocks noChangeShapeType="1"/>
            </p:cNvCxnSpPr>
            <p:nvPr/>
          </p:nvCxnSpPr>
          <p:spPr bwMode="auto">
            <a:xfrm flipV="1">
              <a:off x="5854788" y="5352276"/>
              <a:ext cx="441016" cy="1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AutoShape 14"/>
            <p:cNvCxnSpPr>
              <a:cxnSpLocks noChangeShapeType="1"/>
            </p:cNvCxnSpPr>
            <p:nvPr/>
          </p:nvCxnSpPr>
          <p:spPr bwMode="auto">
            <a:xfrm flipV="1">
              <a:off x="5854788" y="5714226"/>
              <a:ext cx="441016" cy="1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AutoShape 14"/>
            <p:cNvCxnSpPr>
              <a:cxnSpLocks noChangeShapeType="1"/>
            </p:cNvCxnSpPr>
            <p:nvPr/>
          </p:nvCxnSpPr>
          <p:spPr bwMode="auto">
            <a:xfrm flipV="1">
              <a:off x="5854788" y="4647426"/>
              <a:ext cx="441016" cy="1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27" name="Picture 2" descr="I:\Images\Camera\201204\201204A0\040420121024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10714" t="15179" r="14286" b="28571"/>
            <a:stretch>
              <a:fillRect/>
            </a:stretch>
          </p:blipFill>
          <p:spPr bwMode="auto">
            <a:xfrm>
              <a:off x="4129818" y="2133600"/>
              <a:ext cx="1508982" cy="103012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38" name="AutoShape 14"/>
            <p:cNvCxnSpPr>
              <a:cxnSpLocks noChangeShapeType="1"/>
            </p:cNvCxnSpPr>
            <p:nvPr/>
          </p:nvCxnSpPr>
          <p:spPr bwMode="auto">
            <a:xfrm flipV="1">
              <a:off x="1855773" y="2667000"/>
              <a:ext cx="2259027" cy="2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Elbow Connector 40"/>
            <p:cNvCxnSpPr>
              <a:stCxn id="27" idx="2"/>
              <a:endCxn id="17" idx="1"/>
            </p:cNvCxnSpPr>
            <p:nvPr/>
          </p:nvCxnSpPr>
          <p:spPr>
            <a:xfrm rot="5400000">
              <a:off x="3069447" y="2604737"/>
              <a:ext cx="1255871" cy="2373855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562600" y="2895600"/>
          <a:ext cx="1409700" cy="1143000"/>
        </p:xfrm>
        <a:graphic>
          <a:graphicData uri="http://schemas.openxmlformats.org/presentationml/2006/ole">
            <p:oleObj spid="_x0000_s1026" name="Photo Editor Photo" r:id="rId3" imgW="2971429" imgH="2819794" progId="">
              <p:embed/>
            </p:oleObj>
          </a:graphicData>
        </a:graphic>
      </p:graphicFrame>
      <p:pic>
        <p:nvPicPr>
          <p:cNvPr id="1040" name="Picture 20" descr="kks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4683125"/>
            <a:ext cx="14478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://t1.gstatic.com/images?q=tbn:ANd9GcS3glHCZsM9F0B3RLDeGYr3rd5slrO7iTynZ5DeCb6zB3WTbWHO3qzL05Vb8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762000"/>
            <a:ext cx="761999" cy="939295"/>
          </a:xfrm>
          <a:prstGeom prst="rect">
            <a:avLst/>
          </a:prstGeom>
          <a:noFill/>
        </p:spPr>
      </p:pic>
      <p:pic>
        <p:nvPicPr>
          <p:cNvPr id="1030" name="Picture 24" descr="DSC00074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15200" y="2895600"/>
            <a:ext cx="144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562600" y="990600"/>
            <a:ext cx="3200400" cy="1600200"/>
            <a:chOff x="748" y="981"/>
            <a:chExt cx="1678" cy="792"/>
          </a:xfrm>
        </p:grpSpPr>
        <p:pic>
          <p:nvPicPr>
            <p:cNvPr id="1052" name="Picture 4" descr="sahu1"/>
            <p:cNvPicPr>
              <a:picLocks noChangeAspect="1" noChangeArrowheads="1"/>
            </p:cNvPicPr>
            <p:nvPr/>
          </p:nvPicPr>
          <p:blipFill>
            <a:blip r:embed="rId7">
              <a:lum bright="-28000"/>
            </a:blip>
            <a:srcRect t="22247"/>
            <a:stretch>
              <a:fillRect/>
            </a:stretch>
          </p:blipFill>
          <p:spPr bwMode="auto">
            <a:xfrm>
              <a:off x="748" y="981"/>
              <a:ext cx="1678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3" name="Rectangle 5"/>
            <p:cNvSpPr>
              <a:spLocks noChangeArrowheads="1"/>
            </p:cNvSpPr>
            <p:nvPr/>
          </p:nvSpPr>
          <p:spPr bwMode="auto">
            <a:xfrm>
              <a:off x="839" y="995"/>
              <a:ext cx="137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>
                  <a:solidFill>
                    <a:srgbClr val="CCFFFF"/>
                  </a:solidFill>
                </a:rPr>
                <a:t>Ni : 9 - 21%, Al</a:t>
              </a:r>
              <a:r>
                <a:rPr lang="en-US" sz="1200" b="1" baseline="-25000">
                  <a:solidFill>
                    <a:srgbClr val="CCFFFF"/>
                  </a:solidFill>
                </a:rPr>
                <a:t>2</a:t>
              </a:r>
              <a:r>
                <a:rPr lang="en-US" sz="1200" b="1">
                  <a:solidFill>
                    <a:srgbClr val="CCFFFF"/>
                  </a:solidFill>
                </a:rPr>
                <a:t>O</a:t>
              </a:r>
              <a:r>
                <a:rPr lang="en-US" sz="1200" b="1" baseline="-25000">
                  <a:solidFill>
                    <a:srgbClr val="CCFFFF"/>
                  </a:solidFill>
                </a:rPr>
                <a:t>3</a:t>
              </a:r>
              <a:r>
                <a:rPr lang="en-US" sz="1200" b="1">
                  <a:solidFill>
                    <a:srgbClr val="CCFFFF"/>
                  </a:solidFill>
                </a:rPr>
                <a:t>: 40 - 85%</a:t>
              </a:r>
            </a:p>
          </p:txBody>
        </p:sp>
      </p:grpSp>
      <p:pic>
        <p:nvPicPr>
          <p:cNvPr id="1034" name="Picture 7"/>
          <p:cNvPicPr>
            <a:picLocks noChangeAspect="1" noChangeArrowheads="1"/>
          </p:cNvPicPr>
          <p:nvPr/>
        </p:nvPicPr>
        <p:blipFill>
          <a:blip r:embed="rId8">
            <a:lum bright="-14000"/>
          </a:blip>
          <a:srcRect/>
          <a:stretch>
            <a:fillRect/>
          </a:stretch>
        </p:blipFill>
        <p:spPr bwMode="auto">
          <a:xfrm>
            <a:off x="5562600" y="4724400"/>
            <a:ext cx="1419225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14"/>
          <p:cNvSpPr txBox="1">
            <a:spLocks noChangeArrowheads="1"/>
          </p:cNvSpPr>
          <p:nvPr/>
        </p:nvSpPr>
        <p:spPr bwMode="auto">
          <a:xfrm>
            <a:off x="7543800" y="4648200"/>
            <a:ext cx="10699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 err="1"/>
              <a:t>Nanosize</a:t>
            </a:r>
            <a:r>
              <a:rPr lang="en-US" sz="1200" dirty="0"/>
              <a:t> </a:t>
            </a:r>
          </a:p>
          <a:p>
            <a:pPr algn="ctr"/>
            <a:r>
              <a:rPr lang="en-US" sz="1200" dirty="0"/>
              <a:t>Ni-Zn ferrite</a:t>
            </a:r>
          </a:p>
        </p:txBody>
      </p:sp>
      <p:sp>
        <p:nvSpPr>
          <p:cNvPr id="1039" name="Rectangle 18"/>
          <p:cNvSpPr>
            <a:spLocks noChangeArrowheads="1"/>
          </p:cNvSpPr>
          <p:nvPr/>
        </p:nvSpPr>
        <p:spPr bwMode="auto">
          <a:xfrm>
            <a:off x="7315200" y="5943600"/>
            <a:ext cx="152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dirty="0">
                <a:solidFill>
                  <a:srgbClr val="0000FF"/>
                </a:solidFill>
                <a:latin typeface="Calibri" pitchFamily="34" charset="0"/>
              </a:rPr>
              <a:t>NiZnFe</a:t>
            </a:r>
            <a:r>
              <a:rPr lang="en-US" sz="1400" b="1" baseline="-25000" dirty="0">
                <a:solidFill>
                  <a:srgbClr val="0000FF"/>
                </a:solidFill>
                <a:latin typeface="Calibri" pitchFamily="34" charset="0"/>
              </a:rPr>
              <a:t>2</a:t>
            </a:r>
            <a:r>
              <a:rPr lang="en-US" sz="1400" b="1" dirty="0">
                <a:solidFill>
                  <a:srgbClr val="0000FF"/>
                </a:solidFill>
                <a:latin typeface="Calibri" pitchFamily="34" charset="0"/>
              </a:rPr>
              <a:t>O</a:t>
            </a:r>
            <a:r>
              <a:rPr lang="en-US" sz="1400" b="1" baseline="-25000" dirty="0">
                <a:solidFill>
                  <a:srgbClr val="0000FF"/>
                </a:solidFill>
                <a:latin typeface="Calibri" pitchFamily="34" charset="0"/>
              </a:rPr>
              <a:t>4</a:t>
            </a:r>
            <a:r>
              <a:rPr lang="en-US" sz="1400" b="1" dirty="0">
                <a:solidFill>
                  <a:srgbClr val="0000FF"/>
                </a:solidFill>
                <a:latin typeface="Calibri" pitchFamily="34" charset="0"/>
              </a:rPr>
              <a:t>, 30 nm</a:t>
            </a:r>
          </a:p>
        </p:txBody>
      </p:sp>
      <p:graphicFrame>
        <p:nvGraphicFramePr>
          <p:cNvPr id="61442" name="Object 4"/>
          <p:cNvGraphicFramePr>
            <a:graphicFrameLocks noChangeAspect="1"/>
          </p:cNvGraphicFramePr>
          <p:nvPr/>
        </p:nvGraphicFramePr>
        <p:xfrm>
          <a:off x="533400" y="3557588"/>
          <a:ext cx="3281363" cy="2843212"/>
        </p:xfrm>
        <a:graphic>
          <a:graphicData uri="http://schemas.openxmlformats.org/presentationml/2006/ole">
            <p:oleObj spid="_x0000_s1027" name="Chart" r:id="rId9" imgW="3286167" imgH="2971890" progId="MSGraph.Chart.8">
              <p:embed followColorScheme="full"/>
            </p:oleObj>
          </a:graphicData>
        </a:graphic>
      </p:graphicFrame>
      <p:sp>
        <p:nvSpPr>
          <p:cNvPr id="1041" name="Rectangle 18"/>
          <p:cNvSpPr>
            <a:spLocks noChangeArrowheads="1"/>
          </p:cNvSpPr>
          <p:nvPr/>
        </p:nvSpPr>
        <p:spPr bwMode="auto">
          <a:xfrm>
            <a:off x="5562600" y="59436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dirty="0">
                <a:solidFill>
                  <a:srgbClr val="0000FF"/>
                </a:solidFill>
                <a:latin typeface="Calibri" pitchFamily="34" charset="0"/>
              </a:rPr>
              <a:t>Nickel </a:t>
            </a:r>
            <a:r>
              <a:rPr lang="en-US" sz="1400" b="1" dirty="0" err="1">
                <a:solidFill>
                  <a:srgbClr val="0000FF"/>
                </a:solidFill>
                <a:latin typeface="Calibri" pitchFamily="34" charset="0"/>
              </a:rPr>
              <a:t>sulphate</a:t>
            </a:r>
            <a:endParaRPr lang="en-US" sz="14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042" name="Text Box 1044"/>
          <p:cNvSpPr txBox="1">
            <a:spLocks noChangeArrowheads="1"/>
          </p:cNvSpPr>
          <p:nvPr/>
        </p:nvSpPr>
        <p:spPr bwMode="auto">
          <a:xfrm>
            <a:off x="1143000" y="838200"/>
            <a:ext cx="4114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600" dirty="0">
                <a:latin typeface="Century Gothic" pitchFamily="34" charset="0"/>
              </a:rPr>
              <a:t>Direct dissolution of Nickel </a:t>
            </a:r>
            <a:r>
              <a:rPr lang="en-US" sz="1600" dirty="0" smtClean="0">
                <a:latin typeface="Century Gothic" pitchFamily="34" charset="0"/>
              </a:rPr>
              <a:t>from </a:t>
            </a:r>
            <a:r>
              <a:rPr lang="en-US" sz="1600" dirty="0">
                <a:latin typeface="Century Gothic" pitchFamily="34" charset="0"/>
              </a:rPr>
              <a:t>spent catalyst is difficult even with high strength acid and higher </a:t>
            </a:r>
            <a:r>
              <a:rPr lang="en-US" sz="1600" dirty="0" smtClean="0">
                <a:latin typeface="Century Gothic" pitchFamily="34" charset="0"/>
              </a:rPr>
              <a:t>temperature</a:t>
            </a:r>
          </a:p>
        </p:txBody>
      </p:sp>
      <p:sp>
        <p:nvSpPr>
          <p:cNvPr id="1043" name="Text Box 10"/>
          <p:cNvSpPr txBox="1">
            <a:spLocks noChangeArrowheads="1"/>
          </p:cNvSpPr>
          <p:nvPr/>
        </p:nvSpPr>
        <p:spPr bwMode="auto">
          <a:xfrm>
            <a:off x="7239000" y="3802062"/>
            <a:ext cx="1447800" cy="1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900" b="1" dirty="0">
                <a:solidFill>
                  <a:srgbClr val="FFFF00"/>
                </a:solidFill>
              </a:rPr>
              <a:t>Ni : 20 - 75% Fe : 22 - 78% </a:t>
            </a:r>
            <a:endParaRPr lang="en-GB" sz="900" dirty="0">
              <a:solidFill>
                <a:srgbClr val="FFFF00"/>
              </a:solidFill>
            </a:endParaRPr>
          </a:p>
        </p:txBody>
      </p:sp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657600" y="3733800"/>
            <a:ext cx="1295400" cy="254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cxnSp>
        <p:nvCxnSpPr>
          <p:cNvPr id="30" name="Straight Arrow Connector 29"/>
          <p:cNvCxnSpPr/>
          <p:nvPr/>
        </p:nvCxnSpPr>
        <p:spPr>
          <a:xfrm flipV="1">
            <a:off x="3429000" y="4495800"/>
            <a:ext cx="533400" cy="228600"/>
          </a:xfrm>
          <a:prstGeom prst="straightConnector1">
            <a:avLst/>
          </a:prstGeom>
          <a:ln w="3175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124200" y="5638800"/>
            <a:ext cx="838200" cy="304800"/>
          </a:xfrm>
          <a:prstGeom prst="straightConnector1">
            <a:avLst/>
          </a:prstGeom>
          <a:ln w="3175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" name="Rectangle 37"/>
          <p:cNvSpPr>
            <a:spLocks noChangeArrowheads="1"/>
          </p:cNvSpPr>
          <p:nvPr/>
        </p:nvSpPr>
        <p:spPr bwMode="auto">
          <a:xfrm>
            <a:off x="3581400" y="6248400"/>
            <a:ext cx="1371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rgbClr val="0000FF"/>
                </a:solidFill>
                <a:latin typeface="Calibri" pitchFamily="34" charset="0"/>
              </a:rPr>
              <a:t>Acid-3%, T -70 C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051" name="Rectangle 38"/>
          <p:cNvSpPr>
            <a:spLocks noChangeArrowheads="1"/>
          </p:cNvSpPr>
          <p:nvPr/>
        </p:nvSpPr>
        <p:spPr bwMode="auto">
          <a:xfrm>
            <a:off x="3733800" y="4724400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b="1" dirty="0">
                <a:solidFill>
                  <a:srgbClr val="0000FF"/>
                </a:solidFill>
                <a:latin typeface="Calibri" pitchFamily="34" charset="0"/>
              </a:rPr>
              <a:t>High pure alumina</a:t>
            </a:r>
            <a:endParaRPr lang="en-US" sz="900" dirty="0">
              <a:latin typeface="Calibri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33" name="Flowchart: Process 32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36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49858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Nickel from Spent catalyst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43" name="Rectangle 42"/>
          <p:cNvSpPr/>
          <p:nvPr/>
        </p:nvSpPr>
        <p:spPr>
          <a:xfrm>
            <a:off x="381000" y="213360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1600" dirty="0" smtClean="0">
                <a:latin typeface="Century Gothic" pitchFamily="34" charset="0"/>
              </a:rPr>
              <a:t>A simple direct leaching method in presence of a promoter was developed with  &gt; 99% nickel recovery at low acid concentration </a:t>
            </a:r>
            <a:endParaRPr lang="en-US" sz="1600" dirty="0"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" descr="MWH-3-9000-1-ag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9906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8" descr="MWHS3-5000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9906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33" descr="MWHP3-5000-4 (bottom settled bigger particles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819400"/>
            <a:ext cx="21336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34" descr="MWHP3-10000-4 (bottom settled bigger particles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4724400"/>
            <a:ext cx="213360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6" descr="MWHTE1-9000-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1800" y="2819400"/>
            <a:ext cx="20574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Rectangle 11"/>
          <p:cNvSpPr>
            <a:spLocks noChangeArrowheads="1"/>
          </p:cNvSpPr>
          <p:nvPr/>
        </p:nvSpPr>
        <p:spPr bwMode="auto">
          <a:xfrm>
            <a:off x="2438400" y="3352800"/>
            <a:ext cx="4495800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>
              <a:buFontTx/>
              <a:buBlip>
                <a:blip r:embed="rId8"/>
              </a:buBlip>
            </a:pPr>
            <a:r>
              <a:rPr lang="en-US" sz="1600" dirty="0">
                <a:solidFill>
                  <a:srgbClr val="00B050"/>
                </a:solidFill>
                <a:latin typeface="Arial Narrow" pitchFamily="34" charset="0"/>
              </a:rPr>
              <a:t>Produce various shapes and sizes of hematite (200 – 4000 nm) from </a:t>
            </a:r>
          </a:p>
          <a:p>
            <a:pPr marL="231775" indent="-231775">
              <a:buFontTx/>
              <a:buBlip>
                <a:blip r:embed="rId8"/>
              </a:buBlip>
            </a:pPr>
            <a:endParaRPr lang="en-US" sz="900" dirty="0">
              <a:latin typeface="Arial Narrow" pitchFamily="34" charset="0"/>
            </a:endParaRPr>
          </a:p>
          <a:p>
            <a:pPr marL="457200" indent="-223838">
              <a:spcAft>
                <a:spcPct val="20000"/>
              </a:spcAft>
              <a:buFont typeface="Wingdings" pitchFamily="2" charset="2"/>
              <a:buChar char="Ø"/>
            </a:pPr>
            <a:r>
              <a:rPr lang="en-US" sz="1600" dirty="0" smtClean="0">
                <a:latin typeface="Arial Narrow" pitchFamily="34" charset="0"/>
              </a:rPr>
              <a:t>Waste </a:t>
            </a:r>
            <a:r>
              <a:rPr lang="en-US" sz="1600" dirty="0">
                <a:latin typeface="Arial Narrow" pitchFamily="34" charset="0"/>
              </a:rPr>
              <a:t>steel pickle liquor of Tata Steel</a:t>
            </a:r>
          </a:p>
          <a:p>
            <a:pPr marL="457200" indent="-223838">
              <a:spcAft>
                <a:spcPct val="20000"/>
              </a:spcAft>
              <a:buFont typeface="Wingdings" pitchFamily="2" charset="2"/>
              <a:buChar char="Ø"/>
            </a:pPr>
            <a:r>
              <a:rPr lang="en-US" sz="1600" dirty="0" smtClean="0">
                <a:latin typeface="Arial Narrow" pitchFamily="34" charset="0"/>
              </a:rPr>
              <a:t>Titanium </a:t>
            </a:r>
            <a:r>
              <a:rPr lang="en-US" sz="1600" dirty="0">
                <a:latin typeface="Arial Narrow" pitchFamily="34" charset="0"/>
              </a:rPr>
              <a:t>industry waste </a:t>
            </a:r>
            <a:r>
              <a:rPr lang="en-US" sz="1600" dirty="0" smtClean="0">
                <a:latin typeface="Arial Narrow" pitchFamily="34" charset="0"/>
              </a:rPr>
              <a:t>residue (</a:t>
            </a:r>
            <a:r>
              <a:rPr lang="en-US" sz="1600" dirty="0" err="1">
                <a:latin typeface="Arial Narrow" pitchFamily="34" charset="0"/>
              </a:rPr>
              <a:t>Cochi</a:t>
            </a:r>
            <a:r>
              <a:rPr lang="en-US" sz="1600" dirty="0">
                <a:latin typeface="Arial Narrow" pitchFamily="34" charset="0"/>
              </a:rPr>
              <a:t>)</a:t>
            </a:r>
          </a:p>
          <a:p>
            <a:pPr marL="457200" indent="-223838">
              <a:spcAft>
                <a:spcPct val="20000"/>
              </a:spcAft>
              <a:buFont typeface="Wingdings" pitchFamily="2" charset="2"/>
              <a:buChar char="Ø"/>
            </a:pPr>
            <a:r>
              <a:rPr lang="en-US" sz="1600" dirty="0" smtClean="0">
                <a:latin typeface="Arial Narrow" pitchFamily="34" charset="0"/>
              </a:rPr>
              <a:t>Copper </a:t>
            </a:r>
            <a:r>
              <a:rPr lang="en-US" sz="1600" dirty="0">
                <a:latin typeface="Arial Narrow" pitchFamily="34" charset="0"/>
              </a:rPr>
              <a:t>slag of </a:t>
            </a:r>
            <a:r>
              <a:rPr lang="en-US" sz="1600" dirty="0" err="1">
                <a:latin typeface="Arial Narrow" pitchFamily="34" charset="0"/>
              </a:rPr>
              <a:t>Sterlite</a:t>
            </a:r>
            <a:r>
              <a:rPr lang="en-US" sz="1600" dirty="0">
                <a:latin typeface="Arial Narrow" pitchFamily="34" charset="0"/>
              </a:rPr>
              <a:t> Industries</a:t>
            </a:r>
          </a:p>
          <a:p>
            <a:pPr marL="457200" indent="-223838">
              <a:spcAft>
                <a:spcPct val="20000"/>
              </a:spcAft>
              <a:buFont typeface="Wingdings" pitchFamily="2" charset="2"/>
              <a:buChar char="Ø"/>
            </a:pPr>
            <a:r>
              <a:rPr lang="en-US" sz="1600" dirty="0" smtClean="0">
                <a:latin typeface="Arial Narrow" pitchFamily="34" charset="0"/>
              </a:rPr>
              <a:t>Crude </a:t>
            </a:r>
            <a:r>
              <a:rPr lang="en-US" sz="1600" dirty="0">
                <a:latin typeface="Arial Narrow" pitchFamily="34" charset="0"/>
              </a:rPr>
              <a:t>iron oxide of Tata Steel</a:t>
            </a:r>
          </a:p>
          <a:p>
            <a:pPr marL="457200" indent="-223838">
              <a:spcAft>
                <a:spcPct val="20000"/>
              </a:spcAft>
              <a:buFont typeface="Wingdings" pitchFamily="2" charset="2"/>
              <a:buChar char="Ø"/>
            </a:pPr>
            <a:r>
              <a:rPr lang="en-US" sz="1600" dirty="0" smtClean="0">
                <a:latin typeface="Arial Narrow" pitchFamily="34" charset="0"/>
              </a:rPr>
              <a:t>Manganese </a:t>
            </a:r>
            <a:r>
              <a:rPr lang="en-US" sz="1600" dirty="0">
                <a:latin typeface="Arial Narrow" pitchFamily="34" charset="0"/>
              </a:rPr>
              <a:t>ferrous clay </a:t>
            </a:r>
          </a:p>
        </p:txBody>
      </p:sp>
      <p:sp>
        <p:nvSpPr>
          <p:cNvPr id="3082" name="Rectangle 15"/>
          <p:cNvSpPr>
            <a:spLocks noChangeArrowheads="1"/>
          </p:cNvSpPr>
          <p:nvPr/>
        </p:nvSpPr>
        <p:spPr bwMode="auto">
          <a:xfrm>
            <a:off x="2819400" y="2819400"/>
            <a:ext cx="350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err="1">
                <a:latin typeface="Century Gothic" pitchFamily="34" charset="0"/>
              </a:rPr>
              <a:t>Monodispersed</a:t>
            </a:r>
            <a:r>
              <a:rPr lang="en-US" dirty="0">
                <a:latin typeface="Century Gothic" pitchFamily="34" charset="0"/>
              </a:rPr>
              <a:t> &amp; Uniform Size</a:t>
            </a:r>
          </a:p>
        </p:txBody>
      </p:sp>
      <p:pic>
        <p:nvPicPr>
          <p:cNvPr id="3083" name="Picture 13" descr="MWHS3-10000-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1800" y="990600"/>
            <a:ext cx="205739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Rectangle 13"/>
          <p:cNvSpPr>
            <a:spLocks noChangeArrowheads="1"/>
          </p:cNvSpPr>
          <p:nvPr/>
        </p:nvSpPr>
        <p:spPr bwMode="auto">
          <a:xfrm>
            <a:off x="2438400" y="5740400"/>
            <a:ext cx="441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defTabSz="538163">
              <a:buFontTx/>
              <a:buBlip>
                <a:blip r:embed="rId8"/>
              </a:buBlip>
            </a:pPr>
            <a:r>
              <a:rPr lang="en-US" sz="1600" dirty="0">
                <a:solidFill>
                  <a:srgbClr val="00B050"/>
                </a:solidFill>
                <a:latin typeface="Arial Narrow" pitchFamily="34" charset="0"/>
              </a:rPr>
              <a:t>Produce </a:t>
            </a:r>
            <a:r>
              <a:rPr lang="en-US" sz="1600" dirty="0" err="1">
                <a:solidFill>
                  <a:srgbClr val="00B050"/>
                </a:solidFill>
                <a:latin typeface="Arial Narrow" pitchFamily="34" charset="0"/>
              </a:rPr>
              <a:t>Mn</a:t>
            </a:r>
            <a:r>
              <a:rPr lang="en-US" sz="1600" dirty="0">
                <a:solidFill>
                  <a:srgbClr val="00B050"/>
                </a:solidFill>
                <a:latin typeface="Arial Narrow" pitchFamily="34" charset="0"/>
              </a:rPr>
              <a:t>-Zn ferrite from spent acid pickle liquor of steel industries</a:t>
            </a:r>
          </a:p>
        </p:txBody>
      </p:sp>
      <p:pic>
        <p:nvPicPr>
          <p:cNvPr id="3085" name="Picture 14" descr="MWH0-10000-2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4800" y="990600"/>
            <a:ext cx="213360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 descr="MWHS2-7000-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81800" y="4800600"/>
            <a:ext cx="2057400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6" name="Flowchart: Process 15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High Purity Iron Oxide from Waste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228600" y="914400"/>
            <a:ext cx="8686800" cy="57150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ounded Rectangular Callout 86"/>
          <p:cNvSpPr/>
          <p:nvPr/>
        </p:nvSpPr>
        <p:spPr>
          <a:xfrm>
            <a:off x="76200" y="4267200"/>
            <a:ext cx="2819400" cy="1905000"/>
          </a:xfrm>
          <a:prstGeom prst="wedgeRoundRectCallout">
            <a:avLst>
              <a:gd name="adj1" fmla="val 50291"/>
              <a:gd name="adj2" fmla="val -6635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4" name="Line 62"/>
          <p:cNvSpPr>
            <a:spLocks noChangeShapeType="1"/>
          </p:cNvSpPr>
          <p:nvPr/>
        </p:nvSpPr>
        <p:spPr bwMode="auto">
          <a:xfrm rot="5400000">
            <a:off x="7764462" y="3403601"/>
            <a:ext cx="320675" cy="0"/>
          </a:xfrm>
          <a:prstGeom prst="line">
            <a:avLst/>
          </a:prstGeom>
          <a:noFill/>
          <a:ln w="38100" cap="sq">
            <a:solidFill>
              <a:srgbClr val="CC6600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2971800" y="1371600"/>
            <a:ext cx="5943600" cy="4876800"/>
          </a:xfrm>
          <a:prstGeom prst="rect">
            <a:avLst/>
          </a:prstGeom>
          <a:solidFill>
            <a:srgbClr val="FFC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6" name="Text Box 3"/>
          <p:cNvSpPr txBox="1">
            <a:spLocks noChangeArrowheads="1"/>
          </p:cNvSpPr>
          <p:nvPr/>
        </p:nvSpPr>
        <p:spPr bwMode="auto">
          <a:xfrm>
            <a:off x="4267200" y="3733800"/>
            <a:ext cx="1219200" cy="307975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Dissolution</a:t>
            </a:r>
          </a:p>
        </p:txBody>
      </p:sp>
      <p:sp>
        <p:nvSpPr>
          <p:cNvPr id="5127" name="Text Box 4"/>
          <p:cNvSpPr txBox="1">
            <a:spLocks noChangeArrowheads="1"/>
          </p:cNvSpPr>
          <p:nvPr/>
        </p:nvSpPr>
        <p:spPr bwMode="auto">
          <a:xfrm>
            <a:off x="4191000" y="1419225"/>
            <a:ext cx="137160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latin typeface="Calibri" pitchFamily="34" charset="0"/>
              </a:rPr>
              <a:t>Ni-Cd Spent Battery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267200" y="4344988"/>
            <a:ext cx="1219200" cy="523875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Cd, Co, Ni Separatn - SX</a:t>
            </a:r>
          </a:p>
        </p:txBody>
      </p:sp>
      <p:sp>
        <p:nvSpPr>
          <p:cNvPr id="5129" name="Line 16"/>
          <p:cNvSpPr>
            <a:spLocks noChangeShapeType="1"/>
          </p:cNvSpPr>
          <p:nvPr/>
        </p:nvSpPr>
        <p:spPr bwMode="auto">
          <a:xfrm>
            <a:off x="3429000" y="2743200"/>
            <a:ext cx="3124200" cy="1905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0" name="Text Box 31"/>
          <p:cNvSpPr txBox="1">
            <a:spLocks noChangeArrowheads="1"/>
          </p:cNvSpPr>
          <p:nvPr/>
        </p:nvSpPr>
        <p:spPr bwMode="auto">
          <a:xfrm>
            <a:off x="4267200" y="2181225"/>
            <a:ext cx="1143000" cy="436563"/>
          </a:xfrm>
          <a:prstGeom prst="rect">
            <a:avLst/>
          </a:prstGeom>
          <a:noFill/>
          <a:ln w="28575">
            <a:solidFill>
              <a:srgbClr val="0066FF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6600CC"/>
                </a:solidFill>
                <a:latin typeface="Calibri" pitchFamily="34" charset="0"/>
              </a:rPr>
              <a:t>Mechanical separation</a:t>
            </a:r>
            <a:endParaRPr lang="en-US" sz="1400" b="1">
              <a:solidFill>
                <a:srgbClr val="6600CC"/>
              </a:solidFill>
              <a:latin typeface="Calibri" pitchFamily="34" charset="0"/>
            </a:endParaRPr>
          </a:p>
        </p:txBody>
      </p:sp>
      <p:sp>
        <p:nvSpPr>
          <p:cNvPr id="5131" name="Line 34"/>
          <p:cNvSpPr>
            <a:spLocks noChangeShapeType="1"/>
          </p:cNvSpPr>
          <p:nvPr/>
        </p:nvSpPr>
        <p:spPr bwMode="auto">
          <a:xfrm>
            <a:off x="3429000" y="2743200"/>
            <a:ext cx="0" cy="2286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2" name="Line 35"/>
          <p:cNvSpPr>
            <a:spLocks noChangeShapeType="1"/>
          </p:cNvSpPr>
          <p:nvPr/>
        </p:nvSpPr>
        <p:spPr bwMode="auto">
          <a:xfrm>
            <a:off x="4876800" y="2819400"/>
            <a:ext cx="0" cy="2286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3" name="Text Box 38"/>
          <p:cNvSpPr txBox="1">
            <a:spLocks noChangeArrowheads="1"/>
          </p:cNvSpPr>
          <p:nvPr/>
        </p:nvSpPr>
        <p:spPr bwMode="auto">
          <a:xfrm>
            <a:off x="5867400" y="2998788"/>
            <a:ext cx="914400" cy="436562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C00000"/>
                </a:solidFill>
                <a:latin typeface="Calibri" pitchFamily="34" charset="0"/>
              </a:rPr>
              <a:t>External case</a:t>
            </a:r>
            <a:endParaRPr lang="en-US" sz="14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134" name="Text Box 39"/>
          <p:cNvSpPr txBox="1">
            <a:spLocks noChangeArrowheads="1"/>
          </p:cNvSpPr>
          <p:nvPr/>
        </p:nvSpPr>
        <p:spPr bwMode="auto">
          <a:xfrm>
            <a:off x="3733800" y="5640388"/>
            <a:ext cx="76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Pure Metal</a:t>
            </a:r>
          </a:p>
        </p:txBody>
      </p:sp>
      <p:sp>
        <p:nvSpPr>
          <p:cNvPr id="5135" name="Text Box 42"/>
          <p:cNvSpPr txBox="1">
            <a:spLocks noChangeArrowheads="1"/>
          </p:cNvSpPr>
          <p:nvPr/>
        </p:nvSpPr>
        <p:spPr bwMode="auto">
          <a:xfrm>
            <a:off x="3505200" y="5183188"/>
            <a:ext cx="1295400" cy="307975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Electrolysis</a:t>
            </a:r>
          </a:p>
        </p:txBody>
      </p:sp>
      <p:sp>
        <p:nvSpPr>
          <p:cNvPr id="5137" name="Text Box 51"/>
          <p:cNvSpPr txBox="1">
            <a:spLocks noChangeArrowheads="1"/>
          </p:cNvSpPr>
          <p:nvPr/>
        </p:nvSpPr>
        <p:spPr bwMode="auto">
          <a:xfrm>
            <a:off x="4267200" y="2998788"/>
            <a:ext cx="1219200" cy="436562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Electrode material</a:t>
            </a:r>
          </a:p>
        </p:txBody>
      </p:sp>
      <p:sp>
        <p:nvSpPr>
          <p:cNvPr id="5138" name="Text Box 57"/>
          <p:cNvSpPr txBox="1">
            <a:spLocks noChangeArrowheads="1"/>
          </p:cNvSpPr>
          <p:nvPr/>
        </p:nvSpPr>
        <p:spPr bwMode="auto">
          <a:xfrm>
            <a:off x="7239000" y="4162425"/>
            <a:ext cx="1524000" cy="3079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latin typeface="Calibri" pitchFamily="34" charset="0"/>
              </a:rPr>
              <a:t>Ni-Cd Ferrite</a:t>
            </a:r>
          </a:p>
        </p:txBody>
      </p:sp>
      <p:sp>
        <p:nvSpPr>
          <p:cNvPr id="5139" name="Text Box 63"/>
          <p:cNvSpPr txBox="1">
            <a:spLocks noChangeArrowheads="1"/>
          </p:cNvSpPr>
          <p:nvPr/>
        </p:nvSpPr>
        <p:spPr bwMode="auto">
          <a:xfrm>
            <a:off x="4953000" y="5183188"/>
            <a:ext cx="1295400" cy="307975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Hydroxide pptn</a:t>
            </a:r>
          </a:p>
        </p:txBody>
      </p:sp>
      <p:sp>
        <p:nvSpPr>
          <p:cNvPr id="5140" name="Line 64"/>
          <p:cNvSpPr>
            <a:spLocks noChangeShapeType="1"/>
          </p:cNvSpPr>
          <p:nvPr/>
        </p:nvSpPr>
        <p:spPr bwMode="auto">
          <a:xfrm>
            <a:off x="4876800" y="1876425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41" name="Line 65"/>
          <p:cNvSpPr>
            <a:spLocks noChangeShapeType="1"/>
          </p:cNvSpPr>
          <p:nvPr/>
        </p:nvSpPr>
        <p:spPr bwMode="auto">
          <a:xfrm>
            <a:off x="4876800" y="2590800"/>
            <a:ext cx="0" cy="2286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42" name="Line 66"/>
          <p:cNvSpPr>
            <a:spLocks noChangeShapeType="1"/>
          </p:cNvSpPr>
          <p:nvPr/>
        </p:nvSpPr>
        <p:spPr bwMode="auto">
          <a:xfrm>
            <a:off x="4876800" y="3429000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43" name="Text Box 69"/>
          <p:cNvSpPr txBox="1">
            <a:spLocks noChangeArrowheads="1"/>
          </p:cNvSpPr>
          <p:nvPr/>
        </p:nvSpPr>
        <p:spPr bwMode="auto">
          <a:xfrm>
            <a:off x="3116263" y="3733800"/>
            <a:ext cx="838200" cy="436563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C00000"/>
                </a:solidFill>
                <a:latin typeface="Calibri" pitchFamily="34" charset="0"/>
              </a:rPr>
              <a:t>Iron removal</a:t>
            </a:r>
            <a:endParaRPr lang="en-US" sz="14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144" name="Text Box 70"/>
          <p:cNvSpPr txBox="1">
            <a:spLocks noChangeArrowheads="1"/>
          </p:cNvSpPr>
          <p:nvPr/>
        </p:nvSpPr>
        <p:spPr bwMode="auto">
          <a:xfrm>
            <a:off x="3146425" y="2984500"/>
            <a:ext cx="838200" cy="436563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C00000"/>
                </a:solidFill>
                <a:latin typeface="Calibri" pitchFamily="34" charset="0"/>
              </a:rPr>
              <a:t>Alkali paste</a:t>
            </a:r>
            <a:endParaRPr lang="en-US" sz="14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145" name="Line 71"/>
          <p:cNvSpPr>
            <a:spLocks noChangeShapeType="1"/>
          </p:cNvSpPr>
          <p:nvPr/>
        </p:nvSpPr>
        <p:spPr bwMode="auto">
          <a:xfrm>
            <a:off x="3505200" y="3429000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46" name="Line 72"/>
          <p:cNvSpPr>
            <a:spLocks noChangeShapeType="1"/>
          </p:cNvSpPr>
          <p:nvPr/>
        </p:nvSpPr>
        <p:spPr bwMode="auto">
          <a:xfrm>
            <a:off x="3276600" y="4191000"/>
            <a:ext cx="0" cy="4572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47" name="Line 73"/>
          <p:cNvSpPr>
            <a:spLocks noChangeShapeType="1"/>
          </p:cNvSpPr>
          <p:nvPr/>
        </p:nvSpPr>
        <p:spPr bwMode="auto">
          <a:xfrm>
            <a:off x="3276600" y="4649788"/>
            <a:ext cx="990600" cy="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48" name="Text Box 84"/>
          <p:cNvSpPr txBox="1">
            <a:spLocks noChangeArrowheads="1"/>
          </p:cNvSpPr>
          <p:nvPr/>
        </p:nvSpPr>
        <p:spPr bwMode="auto">
          <a:xfrm>
            <a:off x="5181600" y="5640388"/>
            <a:ext cx="76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Metal Oxide</a:t>
            </a:r>
          </a:p>
        </p:txBody>
      </p:sp>
      <p:sp>
        <p:nvSpPr>
          <p:cNvPr id="5149" name="Line 89"/>
          <p:cNvSpPr>
            <a:spLocks noChangeShapeType="1"/>
          </p:cNvSpPr>
          <p:nvPr/>
        </p:nvSpPr>
        <p:spPr bwMode="auto">
          <a:xfrm>
            <a:off x="6553200" y="2743200"/>
            <a:ext cx="0" cy="2286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50" name="Text Box 91"/>
          <p:cNvSpPr txBox="1">
            <a:spLocks noChangeArrowheads="1"/>
          </p:cNvSpPr>
          <p:nvPr/>
        </p:nvSpPr>
        <p:spPr bwMode="auto">
          <a:xfrm>
            <a:off x="5867400" y="3752850"/>
            <a:ext cx="914400" cy="265113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C00000"/>
                </a:solidFill>
                <a:latin typeface="Calibri" pitchFamily="34" charset="0"/>
              </a:rPr>
              <a:t>Washing</a:t>
            </a:r>
            <a:endParaRPr lang="en-US" sz="14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151" name="Text Box 98"/>
          <p:cNvSpPr txBox="1">
            <a:spLocks noChangeArrowheads="1"/>
          </p:cNvSpPr>
          <p:nvPr/>
        </p:nvSpPr>
        <p:spPr bwMode="auto">
          <a:xfrm>
            <a:off x="5638800" y="4344988"/>
            <a:ext cx="685800" cy="43656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C00000"/>
                </a:solidFill>
                <a:latin typeface="Calibri" pitchFamily="34" charset="0"/>
              </a:rPr>
              <a:t>Fe scrap</a:t>
            </a:r>
            <a:endParaRPr lang="en-US" sz="14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152" name="Text Box 99"/>
          <p:cNvSpPr txBox="1">
            <a:spLocks noChangeArrowheads="1"/>
          </p:cNvSpPr>
          <p:nvPr/>
        </p:nvSpPr>
        <p:spPr bwMode="auto">
          <a:xfrm>
            <a:off x="6324600" y="4344988"/>
            <a:ext cx="685800" cy="43656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C00000"/>
                </a:solidFill>
                <a:latin typeface="Calibri" pitchFamily="34" charset="0"/>
              </a:rPr>
              <a:t>Paper/plastic</a:t>
            </a:r>
            <a:endParaRPr lang="en-US" sz="14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153" name="Text Box 99"/>
          <p:cNvSpPr txBox="1">
            <a:spLocks noChangeArrowheads="1"/>
          </p:cNvSpPr>
          <p:nvPr/>
        </p:nvSpPr>
        <p:spPr bwMode="auto">
          <a:xfrm>
            <a:off x="5915025" y="2362200"/>
            <a:ext cx="1143000" cy="265113"/>
          </a:xfrm>
          <a:prstGeom prst="rect">
            <a:avLst/>
          </a:prstGeom>
          <a:noFill/>
          <a:ln w="28575">
            <a:solidFill>
              <a:srgbClr val="6600CC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0000FF"/>
                </a:solidFill>
                <a:latin typeface="Calibri" pitchFamily="34" charset="0"/>
              </a:rPr>
              <a:t>Dissolution</a:t>
            </a:r>
            <a:endParaRPr lang="en-US" sz="14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5154" name="Text Box 99"/>
          <p:cNvSpPr txBox="1">
            <a:spLocks noChangeArrowheads="1"/>
          </p:cNvSpPr>
          <p:nvPr/>
        </p:nvSpPr>
        <p:spPr bwMode="auto">
          <a:xfrm>
            <a:off x="7315200" y="2971800"/>
            <a:ext cx="1295400" cy="265113"/>
          </a:xfrm>
          <a:prstGeom prst="rect">
            <a:avLst/>
          </a:prstGeom>
          <a:noFill/>
          <a:ln w="28575">
            <a:solidFill>
              <a:srgbClr val="6600CC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0000FF"/>
                </a:solidFill>
                <a:latin typeface="Calibri" pitchFamily="34" charset="0"/>
              </a:rPr>
              <a:t>Hydroxide pptn</a:t>
            </a:r>
            <a:endParaRPr lang="en-US" sz="14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5155" name="Text Box 99"/>
          <p:cNvSpPr txBox="1">
            <a:spLocks noChangeArrowheads="1"/>
          </p:cNvSpPr>
          <p:nvPr/>
        </p:nvSpPr>
        <p:spPr bwMode="auto">
          <a:xfrm>
            <a:off x="7391400" y="3570288"/>
            <a:ext cx="1219200" cy="436562"/>
          </a:xfrm>
          <a:prstGeom prst="rect">
            <a:avLst/>
          </a:prstGeom>
          <a:noFill/>
          <a:ln w="28575">
            <a:solidFill>
              <a:srgbClr val="6600CC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0000FF"/>
                </a:solidFill>
                <a:latin typeface="Calibri" pitchFamily="34" charset="0"/>
              </a:rPr>
              <a:t>Hydrothermal conversion</a:t>
            </a:r>
            <a:endParaRPr lang="en-US" sz="14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5156" name="Line 62"/>
          <p:cNvSpPr>
            <a:spLocks noChangeShapeType="1"/>
          </p:cNvSpPr>
          <p:nvPr/>
        </p:nvSpPr>
        <p:spPr bwMode="auto">
          <a:xfrm>
            <a:off x="7086600" y="2500313"/>
            <a:ext cx="320675" cy="0"/>
          </a:xfrm>
          <a:prstGeom prst="line">
            <a:avLst/>
          </a:prstGeom>
          <a:noFill/>
          <a:ln w="38100" cap="sq">
            <a:solidFill>
              <a:srgbClr val="CC6600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7" name="Line 64"/>
          <p:cNvSpPr>
            <a:spLocks noChangeShapeType="1"/>
          </p:cNvSpPr>
          <p:nvPr/>
        </p:nvSpPr>
        <p:spPr bwMode="auto">
          <a:xfrm>
            <a:off x="5334000" y="4878388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58" name="Line 64"/>
          <p:cNvSpPr>
            <a:spLocks noChangeShapeType="1"/>
          </p:cNvSpPr>
          <p:nvPr/>
        </p:nvSpPr>
        <p:spPr bwMode="auto">
          <a:xfrm>
            <a:off x="4419600" y="4878388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59" name="Line 64"/>
          <p:cNvSpPr>
            <a:spLocks noChangeShapeType="1"/>
          </p:cNvSpPr>
          <p:nvPr/>
        </p:nvSpPr>
        <p:spPr bwMode="auto">
          <a:xfrm>
            <a:off x="6019800" y="4057650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60" name="Line 64"/>
          <p:cNvSpPr>
            <a:spLocks noChangeShapeType="1"/>
          </p:cNvSpPr>
          <p:nvPr/>
        </p:nvSpPr>
        <p:spPr bwMode="auto">
          <a:xfrm>
            <a:off x="6629400" y="4057650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61" name="Line 104"/>
          <p:cNvSpPr>
            <a:spLocks noChangeShapeType="1"/>
          </p:cNvSpPr>
          <p:nvPr/>
        </p:nvSpPr>
        <p:spPr bwMode="auto">
          <a:xfrm>
            <a:off x="4114800" y="5502275"/>
            <a:ext cx="0" cy="228600"/>
          </a:xfrm>
          <a:prstGeom prst="line">
            <a:avLst/>
          </a:prstGeom>
          <a:noFill/>
          <a:ln w="38100" cap="sq">
            <a:solidFill>
              <a:srgbClr val="CC66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62" name="Line 104"/>
          <p:cNvSpPr>
            <a:spLocks noChangeShapeType="1"/>
          </p:cNvSpPr>
          <p:nvPr/>
        </p:nvSpPr>
        <p:spPr bwMode="auto">
          <a:xfrm>
            <a:off x="5562600" y="5502275"/>
            <a:ext cx="0" cy="228600"/>
          </a:xfrm>
          <a:prstGeom prst="line">
            <a:avLst/>
          </a:prstGeom>
          <a:noFill/>
          <a:ln w="38100" cap="sq">
            <a:solidFill>
              <a:srgbClr val="CC66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63" name="Line 71"/>
          <p:cNvSpPr>
            <a:spLocks noChangeShapeType="1"/>
          </p:cNvSpPr>
          <p:nvPr/>
        </p:nvSpPr>
        <p:spPr bwMode="auto">
          <a:xfrm>
            <a:off x="6400800" y="3429000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64" name="Line 104"/>
          <p:cNvSpPr>
            <a:spLocks noChangeShapeType="1"/>
          </p:cNvSpPr>
          <p:nvPr/>
        </p:nvSpPr>
        <p:spPr bwMode="auto">
          <a:xfrm>
            <a:off x="7924800" y="4027488"/>
            <a:ext cx="0" cy="228600"/>
          </a:xfrm>
          <a:prstGeom prst="line">
            <a:avLst/>
          </a:prstGeom>
          <a:noFill/>
          <a:ln w="38100" cap="sq">
            <a:solidFill>
              <a:srgbClr val="CC66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165" name="Line 62"/>
          <p:cNvSpPr>
            <a:spLocks noChangeShapeType="1"/>
          </p:cNvSpPr>
          <p:nvPr/>
        </p:nvSpPr>
        <p:spPr bwMode="auto">
          <a:xfrm rot="5400000">
            <a:off x="7764462" y="2811463"/>
            <a:ext cx="320675" cy="0"/>
          </a:xfrm>
          <a:prstGeom prst="line">
            <a:avLst/>
          </a:prstGeom>
          <a:noFill/>
          <a:ln w="38100" cap="sq">
            <a:solidFill>
              <a:srgbClr val="CC6600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3" name="Chart 72"/>
          <p:cNvGraphicFramePr>
            <a:graphicFrameLocks/>
          </p:cNvGraphicFramePr>
          <p:nvPr/>
        </p:nvGraphicFramePr>
        <p:xfrm>
          <a:off x="7010400" y="4495800"/>
          <a:ext cx="19812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67" name="Rectangle 73"/>
          <p:cNvSpPr>
            <a:spLocks noChangeArrowheads="1"/>
          </p:cNvSpPr>
          <p:nvPr/>
        </p:nvSpPr>
        <p:spPr bwMode="auto">
          <a:xfrm>
            <a:off x="304800" y="1676400"/>
            <a:ext cx="2286000" cy="1200150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6600CC"/>
                </a:solidFill>
                <a:latin typeface="Calibri" pitchFamily="34" charset="0"/>
              </a:rPr>
              <a:t>- Electrode material -  68.5%</a:t>
            </a:r>
          </a:p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6600CC"/>
                </a:solidFill>
                <a:latin typeface="Calibri" pitchFamily="34" charset="0"/>
              </a:rPr>
              <a:t> - Case Material          -  22.1%</a:t>
            </a:r>
          </a:p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6600CC"/>
                </a:solidFill>
                <a:latin typeface="Calibri" pitchFamily="34" charset="0"/>
              </a:rPr>
              <a:t> - Paper 	              -  3.8%</a:t>
            </a:r>
          </a:p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6600CC"/>
                </a:solidFill>
                <a:latin typeface="Calibri" pitchFamily="34" charset="0"/>
              </a:rPr>
              <a:t> - Plastics	              -  0.63%</a:t>
            </a:r>
          </a:p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6600CC"/>
                </a:solidFill>
                <a:latin typeface="Calibri" pitchFamily="34" charset="0"/>
              </a:rPr>
              <a:t> - Alkali – KOH          -  3.25</a:t>
            </a:r>
          </a:p>
        </p:txBody>
      </p:sp>
      <p:sp>
        <p:nvSpPr>
          <p:cNvPr id="5168" name="Rectangle 76"/>
          <p:cNvSpPr>
            <a:spLocks noChangeArrowheads="1"/>
          </p:cNvSpPr>
          <p:nvPr/>
        </p:nvSpPr>
        <p:spPr bwMode="auto">
          <a:xfrm>
            <a:off x="7391400" y="1600200"/>
            <a:ext cx="105092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0000FF"/>
                </a:solidFill>
              </a:rPr>
              <a:t>Paper &amp; Plastics</a:t>
            </a:r>
            <a:endParaRPr lang="en-US" sz="1400" b="1">
              <a:solidFill>
                <a:srgbClr val="0000FF"/>
              </a:solidFill>
            </a:endParaRPr>
          </a:p>
        </p:txBody>
      </p:sp>
      <p:sp>
        <p:nvSpPr>
          <p:cNvPr id="5169" name="Line 64"/>
          <p:cNvSpPr>
            <a:spLocks noChangeShapeType="1"/>
          </p:cNvSpPr>
          <p:nvPr/>
        </p:nvSpPr>
        <p:spPr bwMode="auto">
          <a:xfrm rot="5400000">
            <a:off x="4097338" y="3768725"/>
            <a:ext cx="0" cy="304800"/>
          </a:xfrm>
          <a:prstGeom prst="line">
            <a:avLst/>
          </a:prstGeom>
          <a:noFill/>
          <a:ln w="38100" cap="sq">
            <a:solidFill>
              <a:srgbClr val="0099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533400" y="2895600"/>
            <a:ext cx="1752600" cy="1143000"/>
            <a:chOff x="0" y="0"/>
            <a:chExt cx="1715025" cy="1387475"/>
          </a:xfrm>
        </p:grpSpPr>
        <p:pic>
          <p:nvPicPr>
            <p:cNvPr id="5204" name="Picture 4" descr="31-10-09_1001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85800"/>
              <a:ext cx="876825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05" name="Picture 5" descr="31-10-09_1022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876825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06" name="Picture 7" descr="31-10-09_110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38200" y="0"/>
              <a:ext cx="876825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07" name="Picture 8" descr="31-10-09_1104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38200" y="685800"/>
              <a:ext cx="876825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71" name="Rectangle 58"/>
          <p:cNvSpPr>
            <a:spLocks noChangeArrowheads="1"/>
          </p:cNvSpPr>
          <p:nvPr/>
        </p:nvSpPr>
        <p:spPr bwMode="auto">
          <a:xfrm>
            <a:off x="152400" y="685800"/>
            <a:ext cx="7010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1775" indent="-231775" eaLnBrk="0" hangingPunct="0">
              <a:spcBef>
                <a:spcPct val="2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en-GB" sz="1600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70% of world’s </a:t>
            </a:r>
            <a:r>
              <a:rPr lang="en-GB" sz="1600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Cd</a:t>
            </a:r>
            <a:r>
              <a:rPr lang="en-GB" sz="1600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 is used in rechargeable </a:t>
            </a:r>
            <a:r>
              <a:rPr lang="en-GB" sz="1600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batteries, Ni </a:t>
            </a:r>
            <a:r>
              <a:rPr lang="en-GB" sz="1600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content is about 30%</a:t>
            </a:r>
          </a:p>
        </p:txBody>
      </p:sp>
      <p:sp>
        <p:nvSpPr>
          <p:cNvPr id="5172" name="Rectangle 4"/>
          <p:cNvSpPr>
            <a:spLocks noChangeArrowheads="1"/>
          </p:cNvSpPr>
          <p:nvPr/>
        </p:nvSpPr>
        <p:spPr bwMode="auto">
          <a:xfrm>
            <a:off x="228600" y="990600"/>
            <a:ext cx="876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Market  share of mobile phones</a:t>
            </a:r>
            <a:r>
              <a:rPr lang="en-US" sz="1400" dirty="0">
                <a:solidFill>
                  <a:srgbClr val="FF0000"/>
                </a:solidFill>
                <a:latin typeface="Calibri" pitchFamily="34" charset="0"/>
              </a:rPr>
              <a:t>,  </a:t>
            </a:r>
            <a:r>
              <a:rPr lang="en-US" sz="1400" dirty="0" smtClean="0">
                <a:solidFill>
                  <a:srgbClr val="FF0000"/>
                </a:solidFill>
                <a:latin typeface="Calibri" pitchFamily="34" charset="0"/>
              </a:rPr>
              <a:t>Ni–</a:t>
            </a:r>
            <a:r>
              <a:rPr lang="en-US" sz="1400" dirty="0" err="1" smtClean="0">
                <a:solidFill>
                  <a:srgbClr val="FF0000"/>
                </a:solidFill>
                <a:latin typeface="Calibri" pitchFamily="34" charset="0"/>
              </a:rPr>
              <a:t>Cd</a:t>
            </a:r>
            <a:r>
              <a:rPr lang="en-US" sz="14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alibri" pitchFamily="34" charset="0"/>
              </a:rPr>
              <a:t>batteries </a:t>
            </a:r>
            <a:r>
              <a:rPr lang="en-US" sz="14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alibri" pitchFamily="34" charset="0"/>
              </a:rPr>
              <a:t>44.4</a:t>
            </a:r>
            <a:r>
              <a:rPr lang="en-US" sz="1400" dirty="0" smtClean="0">
                <a:solidFill>
                  <a:srgbClr val="FF0000"/>
                </a:solidFill>
                <a:latin typeface="Calibri" pitchFamily="34" charset="0"/>
              </a:rPr>
              <a:t>%,  </a:t>
            </a:r>
            <a:r>
              <a:rPr lang="en-US" sz="1400" dirty="0" smtClean="0">
                <a:solidFill>
                  <a:srgbClr val="0070C0"/>
                </a:solidFill>
                <a:latin typeface="Calibri" pitchFamily="34" charset="0"/>
              </a:rPr>
              <a:t>lithium </a:t>
            </a:r>
            <a:r>
              <a:rPr lang="en-US" sz="1400" dirty="0">
                <a:solidFill>
                  <a:srgbClr val="0070C0"/>
                </a:solidFill>
                <a:latin typeface="Calibri" pitchFamily="34" charset="0"/>
              </a:rPr>
              <a:t>ion batteries  </a:t>
            </a:r>
            <a:r>
              <a:rPr lang="en-US" sz="1400" dirty="0" smtClean="0">
                <a:solidFill>
                  <a:srgbClr val="0070C0"/>
                </a:solidFill>
                <a:latin typeface="Calibri" pitchFamily="34" charset="0"/>
              </a:rPr>
              <a:t>27.3</a:t>
            </a:r>
            <a:r>
              <a:rPr lang="en-US" sz="1400" dirty="0" smtClean="0">
                <a:solidFill>
                  <a:srgbClr val="00B050"/>
                </a:solidFill>
                <a:latin typeface="Calibri" pitchFamily="34" charset="0"/>
              </a:rPr>
              <a:t>%, </a:t>
            </a:r>
            <a:r>
              <a:rPr lang="en-US" sz="1400" dirty="0" err="1" smtClean="0">
                <a:solidFill>
                  <a:srgbClr val="00B050"/>
                </a:solidFill>
                <a:latin typeface="Calibri" pitchFamily="34" charset="0"/>
              </a:rPr>
              <a:t>NiMH</a:t>
            </a:r>
            <a:r>
              <a:rPr lang="en-US" sz="1400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en-US" sz="1400" dirty="0">
                <a:solidFill>
                  <a:srgbClr val="00B050"/>
                </a:solidFill>
                <a:latin typeface="Calibri" pitchFamily="34" charset="0"/>
              </a:rPr>
              <a:t>batteries  </a:t>
            </a:r>
            <a:r>
              <a:rPr lang="en-US" sz="1400" dirty="0" smtClean="0">
                <a:solidFill>
                  <a:srgbClr val="00B050"/>
                </a:solidFill>
                <a:latin typeface="Calibri" pitchFamily="34" charset="0"/>
              </a:rPr>
              <a:t>28.0</a:t>
            </a:r>
            <a:r>
              <a:rPr lang="en-US" sz="1400" dirty="0">
                <a:solidFill>
                  <a:srgbClr val="00B050"/>
                </a:solidFill>
                <a:latin typeface="Calibri" pitchFamily="34" charset="0"/>
              </a:rPr>
              <a:t>% </a:t>
            </a:r>
          </a:p>
        </p:txBody>
      </p:sp>
      <p:sp>
        <p:nvSpPr>
          <p:cNvPr id="5173" name="Text Box 99"/>
          <p:cNvSpPr txBox="1">
            <a:spLocks noChangeArrowheads="1"/>
          </p:cNvSpPr>
          <p:nvPr/>
        </p:nvSpPr>
        <p:spPr bwMode="auto">
          <a:xfrm>
            <a:off x="7391400" y="2359025"/>
            <a:ext cx="1143000" cy="265113"/>
          </a:xfrm>
          <a:prstGeom prst="rect">
            <a:avLst/>
          </a:prstGeom>
          <a:noFill/>
          <a:ln w="28575">
            <a:solidFill>
              <a:srgbClr val="6600CC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GB" sz="1400" b="1">
                <a:solidFill>
                  <a:srgbClr val="0000FF"/>
                </a:solidFill>
                <a:latin typeface="Calibri" pitchFamily="34" charset="0"/>
              </a:rPr>
              <a:t>S              L</a:t>
            </a:r>
            <a:endParaRPr lang="en-US" sz="1400" b="1">
              <a:solidFill>
                <a:srgbClr val="0000FF"/>
              </a:solidFill>
              <a:latin typeface="Calibri" pitchFamily="34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7391400" y="2390775"/>
            <a:ext cx="1143000" cy="228600"/>
          </a:xfrm>
          <a:prstGeom prst="line">
            <a:avLst/>
          </a:prstGeom>
          <a:ln w="19050">
            <a:solidFill>
              <a:srgbClr val="66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75" name="Line 71"/>
          <p:cNvSpPr>
            <a:spLocks noChangeShapeType="1"/>
          </p:cNvSpPr>
          <p:nvPr/>
        </p:nvSpPr>
        <p:spPr bwMode="auto">
          <a:xfrm>
            <a:off x="6477000" y="2057400"/>
            <a:ext cx="0" cy="304800"/>
          </a:xfrm>
          <a:prstGeom prst="line">
            <a:avLst/>
          </a:prstGeom>
          <a:noFill/>
          <a:ln w="38100" cap="sq">
            <a:solidFill>
              <a:srgbClr val="CC66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4876800" y="2055813"/>
            <a:ext cx="1600200" cy="1587"/>
          </a:xfrm>
          <a:prstGeom prst="straightConnector1">
            <a:avLst/>
          </a:prstGeom>
          <a:ln w="22225">
            <a:solidFill>
              <a:srgbClr val="CC6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77" name="Line 62"/>
          <p:cNvSpPr>
            <a:spLocks noChangeShapeType="1"/>
          </p:cNvSpPr>
          <p:nvPr/>
        </p:nvSpPr>
        <p:spPr bwMode="auto">
          <a:xfrm rot="16200000" flipV="1">
            <a:off x="7764462" y="2159001"/>
            <a:ext cx="320675" cy="0"/>
          </a:xfrm>
          <a:prstGeom prst="line">
            <a:avLst/>
          </a:prstGeom>
          <a:noFill/>
          <a:ln w="38100" cap="sq">
            <a:solidFill>
              <a:srgbClr val="CC6600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Rectangle 4"/>
          <p:cNvSpPr>
            <a:spLocks noChangeArrowheads="1"/>
          </p:cNvSpPr>
          <p:nvPr/>
        </p:nvSpPr>
        <p:spPr bwMode="auto">
          <a:xfrm>
            <a:off x="76200" y="4343400"/>
            <a:ext cx="2743200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000FF"/>
                </a:solidFill>
                <a:latin typeface="+mn-lt"/>
                <a:cs typeface="+mn-cs"/>
              </a:rPr>
              <a:t> Interesting Development : </a:t>
            </a:r>
          </a:p>
          <a:p>
            <a:pPr marL="231775" indent="-231775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dirty="0">
                <a:latin typeface="+mn-lt"/>
                <a:cs typeface="+mn-cs"/>
              </a:rPr>
              <a:t>Complete </a:t>
            </a:r>
            <a:r>
              <a:rPr lang="en-US" sz="1400" dirty="0" err="1">
                <a:latin typeface="+mn-lt"/>
                <a:cs typeface="+mn-cs"/>
              </a:rPr>
              <a:t>utilisation</a:t>
            </a:r>
            <a:r>
              <a:rPr lang="en-US" sz="1400" dirty="0">
                <a:latin typeface="+mn-lt"/>
                <a:cs typeface="+mn-cs"/>
              </a:rPr>
              <a:t> of battery components with &gt;99% recovery</a:t>
            </a:r>
          </a:p>
          <a:p>
            <a:pPr marL="231775" indent="-231775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dirty="0">
                <a:latin typeface="+mn-lt"/>
                <a:cs typeface="+mn-cs"/>
              </a:rPr>
              <a:t>Better separation of Co-Ni using a combination of solvent mixture</a:t>
            </a:r>
          </a:p>
          <a:p>
            <a:pPr marL="231775" indent="-231775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dirty="0">
                <a:latin typeface="+mn-lt"/>
                <a:cs typeface="+mn-cs"/>
              </a:rPr>
              <a:t>Direct dissolution &amp; </a:t>
            </a:r>
            <a:r>
              <a:rPr lang="en-US" sz="1400" dirty="0" err="1">
                <a:latin typeface="+mn-lt"/>
                <a:cs typeface="+mn-cs"/>
              </a:rPr>
              <a:t>pptn</a:t>
            </a:r>
            <a:r>
              <a:rPr lang="en-US" sz="1400" dirty="0">
                <a:latin typeface="+mn-lt"/>
                <a:cs typeface="+mn-cs"/>
              </a:rPr>
              <a:t> process to produce Ni-</a:t>
            </a:r>
            <a:r>
              <a:rPr lang="en-US" sz="1400" dirty="0" err="1">
                <a:latin typeface="+mn-lt"/>
                <a:cs typeface="+mn-cs"/>
              </a:rPr>
              <a:t>Cd</a:t>
            </a:r>
            <a:r>
              <a:rPr lang="en-US" sz="1400" dirty="0">
                <a:latin typeface="+mn-lt"/>
                <a:cs typeface="+mn-cs"/>
              </a:rPr>
              <a:t> ferrite </a:t>
            </a:r>
          </a:p>
        </p:txBody>
      </p:sp>
      <p:graphicFrame>
        <p:nvGraphicFramePr>
          <p:cNvPr id="82" name="Group 81"/>
          <p:cNvGraphicFramePr>
            <a:graphicFrameLocks noGrp="1"/>
          </p:cNvGraphicFramePr>
          <p:nvPr/>
        </p:nvGraphicFramePr>
        <p:xfrm>
          <a:off x="3124200" y="1752600"/>
          <a:ext cx="990600" cy="365760"/>
        </p:xfrm>
        <a:graphic>
          <a:graphicData uri="http://schemas.openxmlformats.org/drawingml/2006/table">
            <a:tbl>
              <a:tblPr/>
              <a:tblGrid>
                <a:gridCol w="360363"/>
                <a:gridCol w="630237"/>
              </a:tblGrid>
              <a:tr h="1828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Mangal" pitchFamily="2"/>
                        </a:rPr>
                        <a:t>Ni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Mangal" pitchFamily="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Mangal" pitchFamily="2"/>
                        </a:rPr>
                        <a:t>41.7%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Mangal" pitchFamily="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Mangal" pitchFamily="2"/>
                        </a:rPr>
                        <a:t>Cd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Mangal" pitchFamily="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Mangal" pitchFamily="2"/>
                        </a:rPr>
                        <a:t>24.3%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Mangal" pitchFamily="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3124200" y="2117725"/>
          <a:ext cx="990600" cy="381000"/>
        </p:xfrm>
        <a:graphic>
          <a:graphicData uri="http://schemas.openxmlformats.org/drawingml/2006/table">
            <a:tbl>
              <a:tblPr/>
              <a:tblGrid>
                <a:gridCol w="360363"/>
                <a:gridCol w="630237"/>
              </a:tblGrid>
              <a:tr h="1905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Mangal" pitchFamily="2"/>
                        </a:rPr>
                        <a:t>Co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Mangal" pitchFamily="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Mangal" pitchFamily="2"/>
                        </a:rPr>
                        <a:t>0.74%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Mangal" pitchFamily="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Mangal" pitchFamily="2"/>
                        </a:rPr>
                        <a:t>Fe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Mangal" pitchFamily="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Mangal" pitchFamily="2"/>
                        </a:rPr>
                        <a:t>14.7%</a:t>
                      </a:r>
                      <a:endParaRPr kumimoji="0" lang="en-US" sz="12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Mangal" pitchFamily="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01" name="Rectangle 83"/>
          <p:cNvSpPr>
            <a:spLocks noChangeArrowheads="1"/>
          </p:cNvSpPr>
          <p:nvPr/>
        </p:nvSpPr>
        <p:spPr bwMode="auto">
          <a:xfrm>
            <a:off x="2971800" y="1524000"/>
            <a:ext cx="135731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200" b="1">
                <a:solidFill>
                  <a:srgbClr val="6600CC"/>
                </a:solidFill>
                <a:latin typeface="Calibri" pitchFamily="34" charset="0"/>
              </a:rPr>
              <a:t>Electrode material</a:t>
            </a:r>
          </a:p>
        </p:txBody>
      </p:sp>
      <p:sp>
        <p:nvSpPr>
          <p:cNvPr id="5202" name="Rectangle 84"/>
          <p:cNvSpPr>
            <a:spLocks noChangeArrowheads="1"/>
          </p:cNvSpPr>
          <p:nvPr/>
        </p:nvSpPr>
        <p:spPr bwMode="auto">
          <a:xfrm>
            <a:off x="152400" y="1371600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latin typeface="Calibri" pitchFamily="34" charset="0"/>
              </a:rPr>
              <a:t>Battery Fraction</a:t>
            </a:r>
            <a:endParaRPr lang="en-US" sz="1400" dirty="0">
              <a:latin typeface="Calibri" pitchFamily="34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70" name="Flowchart: Process 69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7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75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Spent Ni-</a:t>
              </a:r>
              <a:r>
                <a:rPr lang="en-GB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Cd</a:t>
              </a: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Battery Processing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6"/>
          <p:cNvSpPr txBox="1">
            <a:spLocks noChangeArrowheads="1"/>
          </p:cNvSpPr>
          <p:nvPr/>
        </p:nvSpPr>
        <p:spPr bwMode="auto">
          <a:xfrm>
            <a:off x="8102600" y="2895600"/>
            <a:ext cx="812800" cy="436563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Lead Chloride</a:t>
            </a:r>
          </a:p>
        </p:txBody>
      </p:sp>
      <p:sp>
        <p:nvSpPr>
          <p:cNvPr id="6150" name="Rectangle 2"/>
          <p:cNvSpPr>
            <a:spLocks noChangeArrowheads="1"/>
          </p:cNvSpPr>
          <p:nvPr/>
        </p:nvSpPr>
        <p:spPr bwMode="auto">
          <a:xfrm>
            <a:off x="2971800" y="914400"/>
            <a:ext cx="5943600" cy="5715000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151" name="Text Box 3"/>
          <p:cNvSpPr txBox="1">
            <a:spLocks noChangeArrowheads="1"/>
          </p:cNvSpPr>
          <p:nvPr/>
        </p:nvSpPr>
        <p:spPr bwMode="auto">
          <a:xfrm>
            <a:off x="5638800" y="1787525"/>
            <a:ext cx="1374775" cy="323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b="1">
                <a:solidFill>
                  <a:srgbClr val="0000FF"/>
                </a:solidFill>
                <a:latin typeface="Calibri" pitchFamily="34" charset="0"/>
              </a:rPr>
              <a:t>Pre-treatment</a:t>
            </a:r>
          </a:p>
        </p:txBody>
      </p:sp>
      <p:sp>
        <p:nvSpPr>
          <p:cNvPr id="6152" name="Text Box 4"/>
          <p:cNvSpPr txBox="1">
            <a:spLocks noChangeArrowheads="1"/>
          </p:cNvSpPr>
          <p:nvPr/>
        </p:nvSpPr>
        <p:spPr bwMode="auto">
          <a:xfrm>
            <a:off x="5818188" y="2397125"/>
            <a:ext cx="106680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alibri" pitchFamily="34" charset="0"/>
              </a:rPr>
              <a:t>S              L</a:t>
            </a:r>
          </a:p>
        </p:txBody>
      </p:sp>
      <p:sp>
        <p:nvSpPr>
          <p:cNvPr id="6153" name="Line 5"/>
          <p:cNvSpPr>
            <a:spLocks noChangeShapeType="1"/>
          </p:cNvSpPr>
          <p:nvPr/>
        </p:nvSpPr>
        <p:spPr bwMode="auto">
          <a:xfrm flipV="1">
            <a:off x="5818188" y="2438400"/>
            <a:ext cx="1066800" cy="26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4" name="Text Box 6"/>
          <p:cNvSpPr txBox="1">
            <a:spLocks noChangeArrowheads="1"/>
          </p:cNvSpPr>
          <p:nvPr/>
        </p:nvSpPr>
        <p:spPr bwMode="auto">
          <a:xfrm>
            <a:off x="4038600" y="2206625"/>
            <a:ext cx="1306513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latin typeface="Calibri" pitchFamily="34" charset="0"/>
              </a:rPr>
              <a:t>Washing</a:t>
            </a:r>
          </a:p>
        </p:txBody>
      </p:sp>
      <p:sp>
        <p:nvSpPr>
          <p:cNvPr id="6155" name="Text Box 7"/>
          <p:cNvSpPr txBox="1">
            <a:spLocks noChangeArrowheads="1"/>
          </p:cNvSpPr>
          <p:nvPr/>
        </p:nvSpPr>
        <p:spPr bwMode="auto">
          <a:xfrm>
            <a:off x="3990975" y="2825750"/>
            <a:ext cx="1443038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latin typeface="Calibri" pitchFamily="34" charset="0"/>
              </a:rPr>
              <a:t>Brine Leaching I</a:t>
            </a:r>
          </a:p>
        </p:txBody>
      </p:sp>
      <p:sp>
        <p:nvSpPr>
          <p:cNvPr id="6156" name="Text Box 8"/>
          <p:cNvSpPr txBox="1">
            <a:spLocks noChangeArrowheads="1"/>
          </p:cNvSpPr>
          <p:nvPr/>
        </p:nvSpPr>
        <p:spPr bwMode="auto">
          <a:xfrm>
            <a:off x="3979863" y="3432175"/>
            <a:ext cx="14446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latin typeface="Calibri" pitchFamily="34" charset="0"/>
              </a:rPr>
              <a:t>Brine leaching II</a:t>
            </a:r>
          </a:p>
        </p:txBody>
      </p:sp>
      <p:sp>
        <p:nvSpPr>
          <p:cNvPr id="6157" name="Text Box 11"/>
          <p:cNvSpPr txBox="1">
            <a:spLocks noChangeArrowheads="1"/>
          </p:cNvSpPr>
          <p:nvPr/>
        </p:nvSpPr>
        <p:spPr bwMode="auto">
          <a:xfrm>
            <a:off x="5818188" y="4117975"/>
            <a:ext cx="113665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latin typeface="Calibri" pitchFamily="34" charset="0"/>
              </a:rPr>
              <a:t>Cementation</a:t>
            </a:r>
          </a:p>
        </p:txBody>
      </p:sp>
      <p:sp>
        <p:nvSpPr>
          <p:cNvPr id="6158" name="Text Box 12"/>
          <p:cNvSpPr txBox="1">
            <a:spLocks noChangeArrowheads="1"/>
          </p:cNvSpPr>
          <p:nvPr/>
        </p:nvSpPr>
        <p:spPr bwMode="auto">
          <a:xfrm>
            <a:off x="5818188" y="5413375"/>
            <a:ext cx="1136650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latin typeface="Calibri" pitchFamily="34" charset="0"/>
              </a:rPr>
              <a:t>Purification</a:t>
            </a:r>
          </a:p>
        </p:txBody>
      </p:sp>
      <p:sp>
        <p:nvSpPr>
          <p:cNvPr id="6159" name="Text Box 13"/>
          <p:cNvSpPr txBox="1">
            <a:spLocks noChangeArrowheads="1"/>
          </p:cNvSpPr>
          <p:nvPr/>
        </p:nvSpPr>
        <p:spPr bwMode="auto">
          <a:xfrm>
            <a:off x="7362825" y="4108450"/>
            <a:ext cx="1103313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alibri" pitchFamily="34" charset="0"/>
              </a:rPr>
              <a:t>S               L</a:t>
            </a:r>
          </a:p>
        </p:txBody>
      </p:sp>
      <p:sp>
        <p:nvSpPr>
          <p:cNvPr id="6160" name="Line 14"/>
          <p:cNvSpPr>
            <a:spLocks noChangeShapeType="1"/>
          </p:cNvSpPr>
          <p:nvPr/>
        </p:nvSpPr>
        <p:spPr bwMode="auto">
          <a:xfrm flipV="1">
            <a:off x="7362825" y="4114800"/>
            <a:ext cx="1103313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1" name="Text Box 15"/>
          <p:cNvSpPr txBox="1">
            <a:spLocks noChangeArrowheads="1"/>
          </p:cNvSpPr>
          <p:nvPr/>
        </p:nvSpPr>
        <p:spPr bwMode="auto">
          <a:xfrm>
            <a:off x="4060825" y="4117975"/>
            <a:ext cx="1306513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alibri" pitchFamily="34" charset="0"/>
              </a:rPr>
              <a:t>S                    L</a:t>
            </a:r>
          </a:p>
        </p:txBody>
      </p:sp>
      <p:sp>
        <p:nvSpPr>
          <p:cNvPr id="6162" name="Line 16"/>
          <p:cNvSpPr>
            <a:spLocks noChangeShapeType="1"/>
          </p:cNvSpPr>
          <p:nvPr/>
        </p:nvSpPr>
        <p:spPr bwMode="auto">
          <a:xfrm flipV="1">
            <a:off x="4060825" y="4117975"/>
            <a:ext cx="1306513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3" name="Line 17"/>
          <p:cNvSpPr>
            <a:spLocks noChangeShapeType="1"/>
          </p:cNvSpPr>
          <p:nvPr/>
        </p:nvSpPr>
        <p:spPr bwMode="auto">
          <a:xfrm>
            <a:off x="6326188" y="21018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4" name="Line 18"/>
          <p:cNvSpPr>
            <a:spLocks noChangeShapeType="1"/>
          </p:cNvSpPr>
          <p:nvPr/>
        </p:nvSpPr>
        <p:spPr bwMode="auto">
          <a:xfrm>
            <a:off x="6465888" y="37369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5" name="Line 20"/>
          <p:cNvSpPr>
            <a:spLocks noChangeShapeType="1"/>
          </p:cNvSpPr>
          <p:nvPr/>
        </p:nvSpPr>
        <p:spPr bwMode="auto">
          <a:xfrm>
            <a:off x="6338888" y="297497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6" name="Line 22"/>
          <p:cNvSpPr>
            <a:spLocks noChangeShapeType="1"/>
          </p:cNvSpPr>
          <p:nvPr/>
        </p:nvSpPr>
        <p:spPr bwMode="auto">
          <a:xfrm>
            <a:off x="4679950" y="37369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7" name="Line 23"/>
          <p:cNvSpPr>
            <a:spLocks noChangeShapeType="1"/>
          </p:cNvSpPr>
          <p:nvPr/>
        </p:nvSpPr>
        <p:spPr bwMode="auto">
          <a:xfrm flipH="1">
            <a:off x="3786188" y="4270375"/>
            <a:ext cx="274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8" name="Line 24"/>
          <p:cNvSpPr>
            <a:spLocks noChangeShapeType="1"/>
          </p:cNvSpPr>
          <p:nvPr/>
        </p:nvSpPr>
        <p:spPr bwMode="auto">
          <a:xfrm>
            <a:off x="3786188" y="4270375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>
            <a:off x="4679950" y="442277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0" name="Line 26"/>
          <p:cNvSpPr>
            <a:spLocks noChangeShapeType="1"/>
          </p:cNvSpPr>
          <p:nvPr/>
        </p:nvSpPr>
        <p:spPr bwMode="auto">
          <a:xfrm flipV="1">
            <a:off x="3373438" y="2974975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1" name="Line 27"/>
          <p:cNvSpPr>
            <a:spLocks noChangeShapeType="1"/>
          </p:cNvSpPr>
          <p:nvPr/>
        </p:nvSpPr>
        <p:spPr bwMode="auto">
          <a:xfrm>
            <a:off x="3373438" y="2978150"/>
            <a:ext cx="61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>
            <a:off x="4679950" y="25209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73" name="Line 29"/>
          <p:cNvSpPr>
            <a:spLocks noChangeShapeType="1"/>
          </p:cNvSpPr>
          <p:nvPr/>
        </p:nvSpPr>
        <p:spPr bwMode="auto">
          <a:xfrm flipV="1">
            <a:off x="4752975" y="1981200"/>
            <a:ext cx="0" cy="23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4" name="Text Box 31"/>
          <p:cNvSpPr txBox="1">
            <a:spLocks noChangeArrowheads="1"/>
          </p:cNvSpPr>
          <p:nvPr/>
        </p:nvSpPr>
        <p:spPr bwMode="auto">
          <a:xfrm>
            <a:off x="3168650" y="5791200"/>
            <a:ext cx="7556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200">
                <a:latin typeface="Calibri" pitchFamily="34" charset="0"/>
              </a:rPr>
              <a:t>Solid to Land Fill</a:t>
            </a:r>
          </a:p>
        </p:txBody>
      </p:sp>
      <p:sp>
        <p:nvSpPr>
          <p:cNvPr id="6175" name="Text Box 32"/>
          <p:cNvSpPr txBox="1">
            <a:spLocks noChangeArrowheads="1"/>
          </p:cNvSpPr>
          <p:nvPr/>
        </p:nvSpPr>
        <p:spPr bwMode="auto">
          <a:xfrm>
            <a:off x="4856163" y="6019800"/>
            <a:ext cx="5492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Waste</a:t>
            </a:r>
          </a:p>
        </p:txBody>
      </p:sp>
      <p:sp>
        <p:nvSpPr>
          <p:cNvPr id="6176" name="Line 34"/>
          <p:cNvSpPr>
            <a:spLocks noChangeShapeType="1"/>
          </p:cNvSpPr>
          <p:nvPr/>
        </p:nvSpPr>
        <p:spPr bwMode="auto">
          <a:xfrm flipV="1">
            <a:off x="3098800" y="3584575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7" name="Line 35"/>
          <p:cNvSpPr>
            <a:spLocks noChangeShapeType="1"/>
          </p:cNvSpPr>
          <p:nvPr/>
        </p:nvSpPr>
        <p:spPr bwMode="auto">
          <a:xfrm>
            <a:off x="3443288" y="3584575"/>
            <a:ext cx="549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78" name="Text Box 36"/>
          <p:cNvSpPr txBox="1">
            <a:spLocks noChangeArrowheads="1"/>
          </p:cNvSpPr>
          <p:nvPr/>
        </p:nvSpPr>
        <p:spPr bwMode="auto">
          <a:xfrm>
            <a:off x="8131175" y="3581400"/>
            <a:ext cx="755650" cy="436563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400" b="1">
                <a:solidFill>
                  <a:srgbClr val="C00000"/>
                </a:solidFill>
                <a:latin typeface="Calibri" pitchFamily="34" charset="0"/>
              </a:rPr>
              <a:t>Lead Cement</a:t>
            </a:r>
          </a:p>
        </p:txBody>
      </p:sp>
      <p:sp>
        <p:nvSpPr>
          <p:cNvPr id="6179" name="Text Box 37"/>
          <p:cNvSpPr txBox="1">
            <a:spLocks noChangeArrowheads="1"/>
          </p:cNvSpPr>
          <p:nvPr/>
        </p:nvSpPr>
        <p:spPr bwMode="auto">
          <a:xfrm>
            <a:off x="4800600" y="1371600"/>
            <a:ext cx="7556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sz="1200" b="1">
                <a:latin typeface="Calibri" pitchFamily="34" charset="0"/>
              </a:rPr>
              <a:t>Balance water</a:t>
            </a:r>
          </a:p>
        </p:txBody>
      </p:sp>
      <p:sp>
        <p:nvSpPr>
          <p:cNvPr id="6180" name="Text Box 38"/>
          <p:cNvSpPr txBox="1">
            <a:spLocks noChangeArrowheads="1"/>
          </p:cNvSpPr>
          <p:nvPr/>
        </p:nvSpPr>
        <p:spPr bwMode="auto">
          <a:xfrm>
            <a:off x="7032625" y="1371600"/>
            <a:ext cx="8921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>
                <a:latin typeface="Calibri" pitchFamily="34" charset="0"/>
              </a:rPr>
              <a:t>Sulphuric Acid</a:t>
            </a:r>
          </a:p>
        </p:txBody>
      </p:sp>
      <p:sp>
        <p:nvSpPr>
          <p:cNvPr id="6181" name="Line 39"/>
          <p:cNvSpPr>
            <a:spLocks noChangeShapeType="1"/>
          </p:cNvSpPr>
          <p:nvPr/>
        </p:nvSpPr>
        <p:spPr bwMode="auto">
          <a:xfrm>
            <a:off x="6311900" y="1371600"/>
            <a:ext cx="0" cy="425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82" name="Line 40"/>
          <p:cNvSpPr>
            <a:spLocks noChangeShapeType="1"/>
          </p:cNvSpPr>
          <p:nvPr/>
        </p:nvSpPr>
        <p:spPr bwMode="auto">
          <a:xfrm>
            <a:off x="5556250" y="1565275"/>
            <a:ext cx="481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3" name="Line 41"/>
          <p:cNvSpPr>
            <a:spLocks noChangeShapeType="1"/>
          </p:cNvSpPr>
          <p:nvPr/>
        </p:nvSpPr>
        <p:spPr bwMode="auto">
          <a:xfrm>
            <a:off x="6037263" y="1565275"/>
            <a:ext cx="0" cy="231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84" name="Line 42"/>
          <p:cNvSpPr>
            <a:spLocks noChangeShapeType="1"/>
          </p:cNvSpPr>
          <p:nvPr/>
        </p:nvSpPr>
        <p:spPr bwMode="auto">
          <a:xfrm>
            <a:off x="6586538" y="1565275"/>
            <a:ext cx="48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5" name="Line 43"/>
          <p:cNvSpPr>
            <a:spLocks noChangeShapeType="1"/>
          </p:cNvSpPr>
          <p:nvPr/>
        </p:nvSpPr>
        <p:spPr bwMode="auto">
          <a:xfrm>
            <a:off x="6586538" y="1565275"/>
            <a:ext cx="0" cy="231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86" name="Text Box 44"/>
          <p:cNvSpPr txBox="1">
            <a:spLocks noChangeArrowheads="1"/>
          </p:cNvSpPr>
          <p:nvPr/>
        </p:nvSpPr>
        <p:spPr bwMode="auto">
          <a:xfrm>
            <a:off x="7535863" y="2057400"/>
            <a:ext cx="1030287" cy="384175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For Zn &amp; Cu recovery</a:t>
            </a:r>
          </a:p>
        </p:txBody>
      </p:sp>
      <p:sp>
        <p:nvSpPr>
          <p:cNvPr id="6187" name="Line 45"/>
          <p:cNvSpPr>
            <a:spLocks noChangeShapeType="1"/>
          </p:cNvSpPr>
          <p:nvPr/>
        </p:nvSpPr>
        <p:spPr bwMode="auto">
          <a:xfrm>
            <a:off x="6884988" y="2590800"/>
            <a:ext cx="41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8" name="Text Box 47"/>
          <p:cNvSpPr txBox="1">
            <a:spLocks noChangeArrowheads="1"/>
          </p:cNvSpPr>
          <p:nvPr/>
        </p:nvSpPr>
        <p:spPr bwMode="auto">
          <a:xfrm>
            <a:off x="7362825" y="4794250"/>
            <a:ext cx="1103313" cy="31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latin typeface="Calibri" pitchFamily="34" charset="0"/>
              </a:rPr>
              <a:t>Polishing</a:t>
            </a:r>
          </a:p>
        </p:txBody>
      </p:sp>
      <p:sp>
        <p:nvSpPr>
          <p:cNvPr id="6189" name="Text Box 48"/>
          <p:cNvSpPr txBox="1">
            <a:spLocks noChangeArrowheads="1"/>
          </p:cNvSpPr>
          <p:nvPr/>
        </p:nvSpPr>
        <p:spPr bwMode="auto">
          <a:xfrm>
            <a:off x="8159750" y="5181600"/>
            <a:ext cx="7556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>
                <a:latin typeface="Calibri" pitchFamily="34" charset="0"/>
              </a:rPr>
              <a:t>Iron Powder</a:t>
            </a:r>
          </a:p>
        </p:txBody>
      </p:sp>
      <p:sp>
        <p:nvSpPr>
          <p:cNvPr id="6190" name="Line 50"/>
          <p:cNvSpPr>
            <a:spLocks noChangeShapeType="1"/>
          </p:cNvSpPr>
          <p:nvPr/>
        </p:nvSpPr>
        <p:spPr bwMode="auto">
          <a:xfrm>
            <a:off x="6396038" y="51085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91" name="Line 52"/>
          <p:cNvSpPr>
            <a:spLocks noChangeShapeType="1"/>
          </p:cNvSpPr>
          <p:nvPr/>
        </p:nvSpPr>
        <p:spPr bwMode="auto">
          <a:xfrm flipV="1">
            <a:off x="6396038" y="44227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92" name="Line 53"/>
          <p:cNvSpPr>
            <a:spLocks noChangeShapeType="1"/>
          </p:cNvSpPr>
          <p:nvPr/>
        </p:nvSpPr>
        <p:spPr bwMode="auto">
          <a:xfrm>
            <a:off x="7935913" y="44227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93" name="Line 55"/>
          <p:cNvSpPr>
            <a:spLocks noChangeShapeType="1"/>
          </p:cNvSpPr>
          <p:nvPr/>
        </p:nvSpPr>
        <p:spPr bwMode="auto">
          <a:xfrm>
            <a:off x="7935913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4" name="Line 59"/>
          <p:cNvSpPr>
            <a:spLocks noChangeShapeType="1"/>
          </p:cNvSpPr>
          <p:nvPr/>
        </p:nvSpPr>
        <p:spPr bwMode="auto">
          <a:xfrm>
            <a:off x="6396038" y="57181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95" name="Line 60"/>
          <p:cNvSpPr>
            <a:spLocks noChangeShapeType="1"/>
          </p:cNvSpPr>
          <p:nvPr/>
        </p:nvSpPr>
        <p:spPr bwMode="auto">
          <a:xfrm>
            <a:off x="6535738" y="63277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6" name="Line 62"/>
          <p:cNvSpPr>
            <a:spLocks noChangeShapeType="1"/>
          </p:cNvSpPr>
          <p:nvPr/>
        </p:nvSpPr>
        <p:spPr bwMode="auto">
          <a:xfrm flipV="1">
            <a:off x="7935913" y="38131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7" name="Line 63"/>
          <p:cNvSpPr>
            <a:spLocks noChangeShapeType="1"/>
          </p:cNvSpPr>
          <p:nvPr/>
        </p:nvSpPr>
        <p:spPr bwMode="auto">
          <a:xfrm>
            <a:off x="3098800" y="3584575"/>
            <a:ext cx="206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8" name="Text Box 64"/>
          <p:cNvSpPr txBox="1">
            <a:spLocks noChangeArrowheads="1"/>
          </p:cNvSpPr>
          <p:nvPr/>
        </p:nvSpPr>
        <p:spPr bwMode="auto">
          <a:xfrm rot="-5400000">
            <a:off x="3293269" y="3452019"/>
            <a:ext cx="107950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)</a:t>
            </a:r>
          </a:p>
        </p:txBody>
      </p:sp>
      <p:sp>
        <p:nvSpPr>
          <p:cNvPr id="6199" name="Line 65"/>
          <p:cNvSpPr>
            <a:spLocks noChangeShapeType="1"/>
          </p:cNvSpPr>
          <p:nvPr/>
        </p:nvSpPr>
        <p:spPr bwMode="auto">
          <a:xfrm>
            <a:off x="3098800" y="3933825"/>
            <a:ext cx="206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0" name="Text Box 66"/>
          <p:cNvSpPr txBox="1">
            <a:spLocks noChangeArrowheads="1"/>
          </p:cNvSpPr>
          <p:nvPr/>
        </p:nvSpPr>
        <p:spPr bwMode="auto">
          <a:xfrm rot="-5400000">
            <a:off x="3293269" y="3801269"/>
            <a:ext cx="107950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)</a:t>
            </a:r>
          </a:p>
        </p:txBody>
      </p:sp>
      <p:sp>
        <p:nvSpPr>
          <p:cNvPr id="6201" name="Line 67"/>
          <p:cNvSpPr>
            <a:spLocks noChangeShapeType="1"/>
          </p:cNvSpPr>
          <p:nvPr/>
        </p:nvSpPr>
        <p:spPr bwMode="auto">
          <a:xfrm>
            <a:off x="3443288" y="3938588"/>
            <a:ext cx="893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2" name="Line 68"/>
          <p:cNvSpPr>
            <a:spLocks noChangeShapeType="1"/>
          </p:cNvSpPr>
          <p:nvPr/>
        </p:nvSpPr>
        <p:spPr bwMode="auto">
          <a:xfrm>
            <a:off x="4337050" y="3938588"/>
            <a:ext cx="0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03" name="Text Box 69"/>
          <p:cNvSpPr txBox="1">
            <a:spLocks noChangeArrowheads="1"/>
          </p:cNvSpPr>
          <p:nvPr/>
        </p:nvSpPr>
        <p:spPr bwMode="auto">
          <a:xfrm>
            <a:off x="3305175" y="5260975"/>
            <a:ext cx="962025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alibri" pitchFamily="34" charset="0"/>
              </a:rPr>
              <a:t>Washing</a:t>
            </a:r>
          </a:p>
        </p:txBody>
      </p:sp>
      <p:sp>
        <p:nvSpPr>
          <p:cNvPr id="6204" name="Line 70"/>
          <p:cNvSpPr>
            <a:spLocks noChangeShapeType="1"/>
          </p:cNvSpPr>
          <p:nvPr/>
        </p:nvSpPr>
        <p:spPr bwMode="auto">
          <a:xfrm>
            <a:off x="3992563" y="50323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05" name="Line 71"/>
          <p:cNvSpPr>
            <a:spLocks noChangeShapeType="1"/>
          </p:cNvSpPr>
          <p:nvPr/>
        </p:nvSpPr>
        <p:spPr bwMode="auto">
          <a:xfrm>
            <a:off x="3992563" y="5032375"/>
            <a:ext cx="755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6" name="Text Box 72"/>
          <p:cNvSpPr txBox="1">
            <a:spLocks noChangeArrowheads="1"/>
          </p:cNvSpPr>
          <p:nvPr/>
        </p:nvSpPr>
        <p:spPr bwMode="auto">
          <a:xfrm>
            <a:off x="4748213" y="4879975"/>
            <a:ext cx="6191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200" b="1">
                <a:latin typeface="Calibri" pitchFamily="34" charset="0"/>
              </a:rPr>
              <a:t>Water</a:t>
            </a:r>
          </a:p>
        </p:txBody>
      </p:sp>
      <p:sp>
        <p:nvSpPr>
          <p:cNvPr id="6207" name="Line 73"/>
          <p:cNvSpPr>
            <a:spLocks noChangeShapeType="1"/>
          </p:cNvSpPr>
          <p:nvPr/>
        </p:nvSpPr>
        <p:spPr bwMode="auto">
          <a:xfrm>
            <a:off x="3511550" y="5565775"/>
            <a:ext cx="0" cy="22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08" name="Text Box 74"/>
          <p:cNvSpPr txBox="1">
            <a:spLocks noChangeArrowheads="1"/>
          </p:cNvSpPr>
          <p:nvPr/>
        </p:nvSpPr>
        <p:spPr bwMode="auto">
          <a:xfrm>
            <a:off x="4198938" y="5641975"/>
            <a:ext cx="1100137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900">
                <a:latin typeface="Calibri" pitchFamily="34" charset="0"/>
              </a:rPr>
              <a:t>To be used as make-up water</a:t>
            </a:r>
          </a:p>
        </p:txBody>
      </p:sp>
      <p:sp>
        <p:nvSpPr>
          <p:cNvPr id="6209" name="Line 75"/>
          <p:cNvSpPr>
            <a:spLocks noChangeShapeType="1"/>
          </p:cNvSpPr>
          <p:nvPr/>
        </p:nvSpPr>
        <p:spPr bwMode="auto">
          <a:xfrm>
            <a:off x="3992563" y="55657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10" name="Line 76"/>
          <p:cNvSpPr>
            <a:spLocks noChangeShapeType="1"/>
          </p:cNvSpPr>
          <p:nvPr/>
        </p:nvSpPr>
        <p:spPr bwMode="auto">
          <a:xfrm>
            <a:off x="3992563" y="5794375"/>
            <a:ext cx="206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11" name="Text Box 77"/>
          <p:cNvSpPr txBox="1">
            <a:spLocks noChangeArrowheads="1"/>
          </p:cNvSpPr>
          <p:nvPr/>
        </p:nvSpPr>
        <p:spPr bwMode="auto">
          <a:xfrm rot="-5400000">
            <a:off x="3705226" y="4745037"/>
            <a:ext cx="1079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)</a:t>
            </a:r>
          </a:p>
        </p:txBody>
      </p:sp>
      <p:sp>
        <p:nvSpPr>
          <p:cNvPr id="6212" name="Line 78"/>
          <p:cNvSpPr>
            <a:spLocks noChangeShapeType="1"/>
          </p:cNvSpPr>
          <p:nvPr/>
        </p:nvSpPr>
        <p:spPr bwMode="auto">
          <a:xfrm>
            <a:off x="3373438" y="4876800"/>
            <a:ext cx="344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13" name="Line 79"/>
          <p:cNvSpPr>
            <a:spLocks noChangeShapeType="1"/>
          </p:cNvSpPr>
          <p:nvPr/>
        </p:nvSpPr>
        <p:spPr bwMode="auto">
          <a:xfrm>
            <a:off x="3854450" y="4876800"/>
            <a:ext cx="825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14" name="Text Box 80"/>
          <p:cNvSpPr txBox="1">
            <a:spLocks noChangeArrowheads="1"/>
          </p:cNvSpPr>
          <p:nvPr/>
        </p:nvSpPr>
        <p:spPr bwMode="auto">
          <a:xfrm>
            <a:off x="3122613" y="1073150"/>
            <a:ext cx="1068387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Zn : 7.9%</a:t>
            </a:r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Pb : 8.5%</a:t>
            </a:r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Fe : 2.25%</a:t>
            </a:r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Cu : 1.15%</a:t>
            </a:r>
          </a:p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200" b="1">
                <a:solidFill>
                  <a:srgbClr val="C00000"/>
                </a:solidFill>
                <a:latin typeface="Calibri" pitchFamily="34" charset="0"/>
              </a:rPr>
              <a:t>Moist : 10.5%</a:t>
            </a:r>
          </a:p>
        </p:txBody>
      </p:sp>
      <p:sp>
        <p:nvSpPr>
          <p:cNvPr id="6215" name="Text Box 81"/>
          <p:cNvSpPr txBox="1">
            <a:spLocks noChangeArrowheads="1"/>
          </p:cNvSpPr>
          <p:nvPr/>
        </p:nvSpPr>
        <p:spPr bwMode="auto">
          <a:xfrm>
            <a:off x="5221288" y="3810000"/>
            <a:ext cx="89376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sz="1000" b="1">
                <a:latin typeface="Calibri" pitchFamily="34" charset="0"/>
              </a:rPr>
              <a:t>Iron Powder</a:t>
            </a:r>
          </a:p>
        </p:txBody>
      </p:sp>
      <p:sp>
        <p:nvSpPr>
          <p:cNvPr id="6216" name="Line 83"/>
          <p:cNvSpPr>
            <a:spLocks noChangeShapeType="1"/>
          </p:cNvSpPr>
          <p:nvPr/>
        </p:nvSpPr>
        <p:spPr bwMode="auto">
          <a:xfrm>
            <a:off x="62992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17" name="Text Box 84"/>
          <p:cNvSpPr txBox="1">
            <a:spLocks noChangeArrowheads="1"/>
          </p:cNvSpPr>
          <p:nvPr/>
        </p:nvSpPr>
        <p:spPr bwMode="auto">
          <a:xfrm>
            <a:off x="5143500" y="1089025"/>
            <a:ext cx="23368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lnSpc>
                <a:spcPct val="50000"/>
              </a:lnSpc>
              <a:spcBef>
                <a:spcPts val="300"/>
              </a:spcBef>
            </a:pPr>
            <a:r>
              <a:rPr lang="en-US" sz="1600" b="1">
                <a:solidFill>
                  <a:srgbClr val="0000FF"/>
                </a:solidFill>
                <a:latin typeface="Calibri" pitchFamily="34" charset="0"/>
              </a:rPr>
              <a:t>Zinc Plant Residue</a:t>
            </a:r>
          </a:p>
          <a:p>
            <a:pPr algn="ctr">
              <a:lnSpc>
                <a:spcPct val="50000"/>
              </a:lnSpc>
              <a:spcBef>
                <a:spcPts val="300"/>
              </a:spcBef>
            </a:pPr>
            <a:r>
              <a:rPr lang="en-US" b="1">
                <a:latin typeface="Calibri" pitchFamily="34" charset="0"/>
              </a:rPr>
              <a:t> </a:t>
            </a:r>
            <a:r>
              <a:rPr lang="en-US" sz="800">
                <a:latin typeface="Calibri" pitchFamily="34" charset="0"/>
              </a:rPr>
              <a:t>Pb - 85 g, Zn - 79 g, Fe - 22.5 g, Cu-115 g</a:t>
            </a:r>
          </a:p>
        </p:txBody>
      </p:sp>
      <p:sp>
        <p:nvSpPr>
          <p:cNvPr id="6218" name="Text Box 92"/>
          <p:cNvSpPr txBox="1">
            <a:spLocks noChangeArrowheads="1"/>
          </p:cNvSpPr>
          <p:nvPr/>
        </p:nvSpPr>
        <p:spPr bwMode="auto">
          <a:xfrm>
            <a:off x="3098800" y="6126163"/>
            <a:ext cx="158115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900" b="1">
                <a:latin typeface="Calibri" pitchFamily="34" charset="0"/>
              </a:rPr>
              <a:t>( Moist – 40%, Pb - 0.07%)</a:t>
            </a:r>
          </a:p>
        </p:txBody>
      </p:sp>
      <p:sp>
        <p:nvSpPr>
          <p:cNvPr id="6219" name="Line 106"/>
          <p:cNvSpPr>
            <a:spLocks noChangeShapeType="1"/>
          </p:cNvSpPr>
          <p:nvPr/>
        </p:nvSpPr>
        <p:spPr bwMode="auto">
          <a:xfrm flipH="1">
            <a:off x="5345113" y="2362200"/>
            <a:ext cx="274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20" name="Line 108"/>
          <p:cNvSpPr>
            <a:spLocks noChangeShapeType="1"/>
          </p:cNvSpPr>
          <p:nvPr/>
        </p:nvSpPr>
        <p:spPr bwMode="auto">
          <a:xfrm flipV="1">
            <a:off x="5619750" y="236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21" name="Line 109"/>
          <p:cNvSpPr>
            <a:spLocks noChangeShapeType="1"/>
          </p:cNvSpPr>
          <p:nvPr/>
        </p:nvSpPr>
        <p:spPr bwMode="auto">
          <a:xfrm flipH="1">
            <a:off x="5473700" y="6172200"/>
            <a:ext cx="344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22" name="Line 45"/>
          <p:cNvSpPr>
            <a:spLocks noChangeShapeType="1"/>
          </p:cNvSpPr>
          <p:nvPr/>
        </p:nvSpPr>
        <p:spPr bwMode="auto">
          <a:xfrm>
            <a:off x="6954838" y="4267200"/>
            <a:ext cx="41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23" name="Line 45"/>
          <p:cNvSpPr>
            <a:spLocks noChangeShapeType="1"/>
          </p:cNvSpPr>
          <p:nvPr/>
        </p:nvSpPr>
        <p:spPr bwMode="auto">
          <a:xfrm>
            <a:off x="6954838" y="4953000"/>
            <a:ext cx="41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24" name="Line 76"/>
          <p:cNvSpPr>
            <a:spLocks noChangeShapeType="1"/>
          </p:cNvSpPr>
          <p:nvPr/>
        </p:nvSpPr>
        <p:spPr bwMode="auto">
          <a:xfrm>
            <a:off x="7935913" y="5334000"/>
            <a:ext cx="206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25" name="Line 76"/>
          <p:cNvSpPr>
            <a:spLocks noChangeShapeType="1"/>
          </p:cNvSpPr>
          <p:nvPr/>
        </p:nvSpPr>
        <p:spPr bwMode="auto">
          <a:xfrm>
            <a:off x="7935913" y="3810000"/>
            <a:ext cx="206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26" name="Line 45"/>
          <p:cNvSpPr>
            <a:spLocks noChangeShapeType="1"/>
          </p:cNvSpPr>
          <p:nvPr/>
        </p:nvSpPr>
        <p:spPr bwMode="auto">
          <a:xfrm>
            <a:off x="6954838" y="3581400"/>
            <a:ext cx="41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27" name="Line 45"/>
          <p:cNvSpPr>
            <a:spLocks noChangeShapeType="1"/>
          </p:cNvSpPr>
          <p:nvPr/>
        </p:nvSpPr>
        <p:spPr bwMode="auto">
          <a:xfrm>
            <a:off x="5414963" y="3581400"/>
            <a:ext cx="41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28" name="Line 76"/>
          <p:cNvSpPr>
            <a:spLocks noChangeShapeType="1"/>
          </p:cNvSpPr>
          <p:nvPr/>
        </p:nvSpPr>
        <p:spPr bwMode="auto">
          <a:xfrm>
            <a:off x="6088063" y="3886200"/>
            <a:ext cx="206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29" name="Line 76"/>
          <p:cNvSpPr>
            <a:spLocks noChangeShapeType="1"/>
          </p:cNvSpPr>
          <p:nvPr/>
        </p:nvSpPr>
        <p:spPr bwMode="auto">
          <a:xfrm>
            <a:off x="5610225" y="2514600"/>
            <a:ext cx="206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03" name="Straight Connector 102"/>
          <p:cNvCxnSpPr/>
          <p:nvPr/>
        </p:nvCxnSpPr>
        <p:spPr>
          <a:xfrm rot="5400000" flipH="1" flipV="1">
            <a:off x="4815681" y="4760119"/>
            <a:ext cx="3175" cy="3436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31" name="Line 67"/>
          <p:cNvSpPr>
            <a:spLocks noChangeShapeType="1"/>
          </p:cNvSpPr>
          <p:nvPr/>
        </p:nvSpPr>
        <p:spPr bwMode="auto">
          <a:xfrm>
            <a:off x="4745038" y="1981200"/>
            <a:ext cx="893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2" name="Line 67"/>
          <p:cNvSpPr>
            <a:spLocks noChangeShapeType="1"/>
          </p:cNvSpPr>
          <p:nvPr/>
        </p:nvSpPr>
        <p:spPr bwMode="auto">
          <a:xfrm>
            <a:off x="5441950" y="2971800"/>
            <a:ext cx="893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33" name="Text Box 12"/>
          <p:cNvSpPr txBox="1">
            <a:spLocks noChangeArrowheads="1"/>
          </p:cNvSpPr>
          <p:nvPr/>
        </p:nvSpPr>
        <p:spPr bwMode="auto">
          <a:xfrm>
            <a:off x="6745288" y="3000375"/>
            <a:ext cx="1120775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Calibri" pitchFamily="34" charset="0"/>
              </a:rPr>
              <a:t>Crystallization</a:t>
            </a:r>
          </a:p>
        </p:txBody>
      </p:sp>
      <p:sp>
        <p:nvSpPr>
          <p:cNvPr id="6234" name="Text Box 13"/>
          <p:cNvSpPr txBox="1">
            <a:spLocks noChangeArrowheads="1"/>
          </p:cNvSpPr>
          <p:nvPr/>
        </p:nvSpPr>
        <p:spPr bwMode="auto">
          <a:xfrm>
            <a:off x="5835650" y="3429000"/>
            <a:ext cx="1103313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alibri" pitchFamily="34" charset="0"/>
              </a:rPr>
              <a:t>S               L</a:t>
            </a:r>
          </a:p>
        </p:txBody>
      </p:sp>
      <p:sp>
        <p:nvSpPr>
          <p:cNvPr id="6235" name="Line 14"/>
          <p:cNvSpPr>
            <a:spLocks noChangeShapeType="1"/>
          </p:cNvSpPr>
          <p:nvPr/>
        </p:nvSpPr>
        <p:spPr bwMode="auto">
          <a:xfrm flipV="1">
            <a:off x="5835650" y="3435350"/>
            <a:ext cx="1103313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36" name="Text Box 13"/>
          <p:cNvSpPr txBox="1">
            <a:spLocks noChangeArrowheads="1"/>
          </p:cNvSpPr>
          <p:nvPr/>
        </p:nvSpPr>
        <p:spPr bwMode="auto">
          <a:xfrm>
            <a:off x="5835650" y="4800600"/>
            <a:ext cx="1103313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alibri" pitchFamily="34" charset="0"/>
              </a:rPr>
              <a:t>S               L</a:t>
            </a:r>
          </a:p>
        </p:txBody>
      </p:sp>
      <p:sp>
        <p:nvSpPr>
          <p:cNvPr id="6237" name="Line 14"/>
          <p:cNvSpPr>
            <a:spLocks noChangeShapeType="1"/>
          </p:cNvSpPr>
          <p:nvPr/>
        </p:nvSpPr>
        <p:spPr bwMode="auto">
          <a:xfrm flipV="1">
            <a:off x="5835650" y="4806950"/>
            <a:ext cx="1103313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38" name="Text Box 13"/>
          <p:cNvSpPr txBox="1">
            <a:spLocks noChangeArrowheads="1"/>
          </p:cNvSpPr>
          <p:nvPr/>
        </p:nvSpPr>
        <p:spPr bwMode="auto">
          <a:xfrm>
            <a:off x="5835650" y="6019800"/>
            <a:ext cx="1103313" cy="30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Calibri" pitchFamily="34" charset="0"/>
              </a:rPr>
              <a:t>S               L</a:t>
            </a:r>
          </a:p>
        </p:txBody>
      </p:sp>
      <p:sp>
        <p:nvSpPr>
          <p:cNvPr id="6239" name="Line 14"/>
          <p:cNvSpPr>
            <a:spLocks noChangeShapeType="1"/>
          </p:cNvSpPr>
          <p:nvPr/>
        </p:nvSpPr>
        <p:spPr bwMode="auto">
          <a:xfrm flipV="1">
            <a:off x="5835650" y="6026150"/>
            <a:ext cx="1103313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0" name="Line 59"/>
          <p:cNvSpPr>
            <a:spLocks noChangeShapeType="1"/>
          </p:cNvSpPr>
          <p:nvPr/>
        </p:nvSpPr>
        <p:spPr bwMode="auto">
          <a:xfrm flipV="1">
            <a:off x="7362825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41" name="Line 76"/>
          <p:cNvSpPr>
            <a:spLocks noChangeShapeType="1"/>
          </p:cNvSpPr>
          <p:nvPr/>
        </p:nvSpPr>
        <p:spPr bwMode="auto">
          <a:xfrm>
            <a:off x="7866063" y="3124200"/>
            <a:ext cx="204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42" name="Line 62"/>
          <p:cNvSpPr>
            <a:spLocks noChangeShapeType="1"/>
          </p:cNvSpPr>
          <p:nvPr/>
        </p:nvSpPr>
        <p:spPr bwMode="auto">
          <a:xfrm flipV="1">
            <a:off x="7310438" y="2286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3" name="Line 76"/>
          <p:cNvSpPr>
            <a:spLocks noChangeShapeType="1"/>
          </p:cNvSpPr>
          <p:nvPr/>
        </p:nvSpPr>
        <p:spPr bwMode="auto">
          <a:xfrm>
            <a:off x="7310438" y="2282825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45" name="Rectangle 2"/>
          <p:cNvSpPr txBox="1">
            <a:spLocks noChangeArrowheads="1"/>
          </p:cNvSpPr>
          <p:nvPr/>
        </p:nvSpPr>
        <p:spPr bwMode="auto">
          <a:xfrm>
            <a:off x="152400" y="1295400"/>
            <a:ext cx="2743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4625" indent="-174625">
              <a:spcBef>
                <a:spcPts val="900"/>
              </a:spcBef>
              <a:buClr>
                <a:schemeClr val="accent1"/>
              </a:buClr>
              <a:buSzPct val="80000"/>
              <a:buFontTx/>
              <a:buBlip>
                <a:blip r:embed="rId2"/>
              </a:buBlip>
            </a:pPr>
            <a:r>
              <a:rPr lang="en-US" dirty="0">
                <a:solidFill>
                  <a:srgbClr val="C00000"/>
                </a:solidFill>
                <a:latin typeface="Arial Narrow" pitchFamily="34" charset="0"/>
              </a:rPr>
              <a:t>Zinc secondary processing units generate huge quantity of residue containing lead</a:t>
            </a:r>
          </a:p>
          <a:p>
            <a:pPr marL="174625" indent="-174625">
              <a:spcBef>
                <a:spcPts val="900"/>
              </a:spcBef>
              <a:buClr>
                <a:schemeClr val="accent1"/>
              </a:buClr>
              <a:buSzPct val="80000"/>
              <a:buFontTx/>
              <a:buBlip>
                <a:blip r:embed="rId2"/>
              </a:buBlip>
            </a:pPr>
            <a:r>
              <a:rPr lang="en-US" dirty="0">
                <a:solidFill>
                  <a:srgbClr val="000099"/>
                </a:solidFill>
                <a:latin typeface="Arial Narrow" pitchFamily="34" charset="0"/>
              </a:rPr>
              <a:t>Lead is highly toxic and dumping is illegal </a:t>
            </a:r>
          </a:p>
          <a:p>
            <a:pPr marL="174625" indent="-174625">
              <a:spcBef>
                <a:spcPts val="900"/>
              </a:spcBef>
              <a:buClr>
                <a:schemeClr val="accent1"/>
              </a:buClr>
              <a:buSzPct val="80000"/>
              <a:buFontTx/>
              <a:buBlip>
                <a:blip r:embed="rId2"/>
              </a:buBlip>
            </a:pPr>
            <a:r>
              <a:rPr lang="en-US" dirty="0">
                <a:solidFill>
                  <a:srgbClr val="A50021"/>
                </a:solidFill>
                <a:latin typeface="Arial Narrow" pitchFamily="34" charset="0"/>
              </a:rPr>
              <a:t>Environmental Authorities threaten to close the unit unless the residue is properly treated</a:t>
            </a:r>
          </a:p>
          <a:p>
            <a:pPr marL="174625" indent="-174625">
              <a:spcBef>
                <a:spcPts val="900"/>
              </a:spcBef>
              <a:buClr>
                <a:schemeClr val="accent1"/>
              </a:buClr>
              <a:buSzPct val="80000"/>
              <a:buFontTx/>
              <a:buBlip>
                <a:blip r:embed="rId2"/>
              </a:buBlip>
            </a:pPr>
            <a:r>
              <a:rPr lang="en-US" dirty="0">
                <a:solidFill>
                  <a:srgbClr val="000099"/>
                </a:solidFill>
                <a:latin typeface="Arial Narrow" pitchFamily="34" charset="0"/>
              </a:rPr>
              <a:t>Developed an environmental friendly process to recover lead</a:t>
            </a:r>
          </a:p>
          <a:p>
            <a:pPr marL="174625" indent="-174625">
              <a:spcBef>
                <a:spcPts val="900"/>
              </a:spcBef>
              <a:buClr>
                <a:schemeClr val="accent1"/>
              </a:buClr>
              <a:buSzPct val="80000"/>
              <a:buFontTx/>
              <a:buBlip>
                <a:blip r:embed="rId2"/>
              </a:buBlip>
            </a:pPr>
            <a:r>
              <a:rPr lang="en-US" dirty="0">
                <a:solidFill>
                  <a:srgbClr val="C00000"/>
                </a:solidFill>
                <a:latin typeface="Arial Narrow" pitchFamily="34" charset="0"/>
              </a:rPr>
              <a:t>The process generates a final residue containing </a:t>
            </a:r>
            <a:r>
              <a:rPr lang="en-US" u="sng" dirty="0">
                <a:solidFill>
                  <a:srgbClr val="006600"/>
                </a:solidFill>
                <a:latin typeface="Arial Narrow" pitchFamily="34" charset="0"/>
              </a:rPr>
              <a:t>&lt;0.1% </a:t>
            </a:r>
            <a:r>
              <a:rPr lang="en-US" u="sng" dirty="0" err="1">
                <a:solidFill>
                  <a:srgbClr val="006600"/>
                </a:solidFill>
                <a:latin typeface="Arial Narrow" pitchFamily="34" charset="0"/>
              </a:rPr>
              <a:t>Pb</a:t>
            </a:r>
            <a:endParaRPr lang="en-US" u="sng" dirty="0">
              <a:solidFill>
                <a:srgbClr val="006600"/>
              </a:solidFill>
              <a:latin typeface="Arial Narrow" pitchFamily="34" charset="0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07" name="Flowchart: Process 106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0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10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GB" sz="28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Pb</a:t>
              </a:r>
              <a:r>
                <a:rPr lang="en-GB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Recovery from Zinc Plant Residue</a:t>
              </a:r>
              <a:endPara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11" name="Straight Connector 110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304800" y="1524000"/>
            <a:ext cx="28194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Arial Narrow" pitchFamily="34" charset="0"/>
              </a:rPr>
              <a:t>Precious metals 	0</a:t>
            </a:r>
            <a:r>
              <a:rPr lang="en-US" sz="1600" i="1" dirty="0">
                <a:solidFill>
                  <a:srgbClr val="0000FF"/>
                </a:solidFill>
                <a:latin typeface="Arial Narrow" pitchFamily="34" charset="0"/>
              </a:rPr>
              <a:t>.</a:t>
            </a:r>
            <a:r>
              <a:rPr lang="en-US" sz="1600" dirty="0">
                <a:solidFill>
                  <a:srgbClr val="0000FF"/>
                </a:solidFill>
                <a:latin typeface="Arial Narrow" pitchFamily="34" charset="0"/>
              </a:rPr>
              <a:t>02%</a:t>
            </a:r>
          </a:p>
          <a:p>
            <a:r>
              <a:rPr lang="en-US" sz="1600" dirty="0">
                <a:latin typeface="Arial Narrow" pitchFamily="34" charset="0"/>
              </a:rPr>
              <a:t>Iron 		20</a:t>
            </a:r>
            <a:r>
              <a:rPr lang="en-US" sz="1600" i="1" dirty="0">
                <a:latin typeface="Arial Narrow" pitchFamily="34" charset="0"/>
              </a:rPr>
              <a:t>.</a:t>
            </a:r>
            <a:r>
              <a:rPr lang="en-US" sz="1600" dirty="0">
                <a:latin typeface="Arial Narrow" pitchFamily="34" charset="0"/>
              </a:rPr>
              <a:t>47%</a:t>
            </a:r>
          </a:p>
          <a:p>
            <a:r>
              <a:rPr lang="en-US" sz="1600" dirty="0">
                <a:latin typeface="Arial Narrow" pitchFamily="34" charset="0"/>
              </a:rPr>
              <a:t>Lead  		6</a:t>
            </a:r>
            <a:r>
              <a:rPr lang="en-US" sz="1600" i="1" dirty="0">
                <a:latin typeface="Arial Narrow" pitchFamily="34" charset="0"/>
              </a:rPr>
              <a:t>.</a:t>
            </a:r>
            <a:r>
              <a:rPr lang="en-US" sz="1600" dirty="0">
                <a:latin typeface="Arial Narrow" pitchFamily="34" charset="0"/>
              </a:rPr>
              <a:t>3%</a:t>
            </a:r>
          </a:p>
          <a:p>
            <a:r>
              <a:rPr lang="en-US" sz="1600" dirty="0">
                <a:latin typeface="Arial Narrow" pitchFamily="34" charset="0"/>
              </a:rPr>
              <a:t>Aluminum 		14</a:t>
            </a:r>
            <a:r>
              <a:rPr lang="en-US" sz="1600" i="1" dirty="0">
                <a:latin typeface="Arial Narrow" pitchFamily="34" charset="0"/>
              </a:rPr>
              <a:t>.</a:t>
            </a:r>
            <a:r>
              <a:rPr lang="en-US" sz="1600" dirty="0">
                <a:latin typeface="Arial Narrow" pitchFamily="34" charset="0"/>
              </a:rPr>
              <a:t>17%</a:t>
            </a:r>
          </a:p>
          <a:p>
            <a:r>
              <a:rPr lang="en-US" sz="1600" dirty="0">
                <a:solidFill>
                  <a:srgbClr val="0000FF"/>
                </a:solidFill>
                <a:latin typeface="Arial Narrow" pitchFamily="34" charset="0"/>
              </a:rPr>
              <a:t>Copper  		6</a:t>
            </a:r>
            <a:r>
              <a:rPr lang="en-US" sz="1600" i="1" dirty="0">
                <a:solidFill>
                  <a:srgbClr val="0000FF"/>
                </a:solidFill>
                <a:latin typeface="Arial Narrow" pitchFamily="34" charset="0"/>
              </a:rPr>
              <a:t>.</a:t>
            </a:r>
            <a:r>
              <a:rPr lang="en-US" sz="1600" dirty="0">
                <a:solidFill>
                  <a:srgbClr val="0000FF"/>
                </a:solidFill>
                <a:latin typeface="Arial Narrow" pitchFamily="34" charset="0"/>
              </a:rPr>
              <a:t>93%</a:t>
            </a:r>
          </a:p>
          <a:p>
            <a:r>
              <a:rPr lang="en-US" sz="1600" dirty="0">
                <a:latin typeface="Arial Narrow" pitchFamily="34" charset="0"/>
              </a:rPr>
              <a:t>Non-Metals		47.8%</a:t>
            </a:r>
          </a:p>
          <a:p>
            <a:r>
              <a:rPr lang="en-US" sz="1600" dirty="0">
                <a:latin typeface="Arial Narrow" pitchFamily="34" charset="0"/>
              </a:rPr>
              <a:t>Others 		4</a:t>
            </a:r>
            <a:r>
              <a:rPr lang="en-US" sz="1600" i="1" dirty="0">
                <a:latin typeface="Arial Narrow" pitchFamily="34" charset="0"/>
              </a:rPr>
              <a:t>.</a:t>
            </a:r>
            <a:r>
              <a:rPr lang="en-US" sz="1600" dirty="0">
                <a:latin typeface="Arial Narrow" pitchFamily="34" charset="0"/>
              </a:rPr>
              <a:t>3%</a:t>
            </a:r>
          </a:p>
        </p:txBody>
      </p:sp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228600" y="838200"/>
            <a:ext cx="518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Narrow" pitchFamily="34" charset="0"/>
              </a:rPr>
              <a:t>Estimated generation in India -  10,00,000 MT in 2011</a:t>
            </a:r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304800" y="3429000"/>
            <a:ext cx="350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SzPct val="130000"/>
            </a:pPr>
            <a:r>
              <a:rPr lang="en-US" sz="1400" dirty="0">
                <a:solidFill>
                  <a:srgbClr val="C00000"/>
                </a:solidFill>
                <a:latin typeface="Arial Narrow" pitchFamily="34" charset="0"/>
              </a:rPr>
              <a:t>Will add up to 70, 000 MT of Cu and 200 MT of Precious Metals into the secondary stream.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04800" y="5867400"/>
            <a:ext cx="3581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SzPct val="130000"/>
            </a:pPr>
            <a:r>
              <a:rPr lang="en-US" dirty="0">
                <a:solidFill>
                  <a:srgbClr val="0000FF"/>
                </a:solidFill>
                <a:latin typeface="Arial Narrow" pitchFamily="34" charset="0"/>
              </a:rPr>
              <a:t>Process developed on kilogram scale</a:t>
            </a:r>
          </a:p>
        </p:txBody>
      </p:sp>
      <p:pic>
        <p:nvPicPr>
          <p:cNvPr id="20552" name="Picture 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40386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20553" name="Picture 7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038600"/>
            <a:ext cx="1447800" cy="1444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4106" name="Text Box 7"/>
          <p:cNvSpPr txBox="1">
            <a:spLocks noChangeArrowheads="1"/>
          </p:cNvSpPr>
          <p:nvPr/>
        </p:nvSpPr>
        <p:spPr bwMode="auto">
          <a:xfrm>
            <a:off x="381000" y="5438775"/>
            <a:ext cx="3048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SzPct val="130000"/>
            </a:pPr>
            <a:r>
              <a:rPr lang="en-US" sz="1200" dirty="0">
                <a:latin typeface="Arial Narrow" pitchFamily="34" charset="0"/>
              </a:rPr>
              <a:t>Copper powder        </a:t>
            </a:r>
            <a:r>
              <a:rPr lang="en-US" sz="1200" dirty="0" smtClean="0">
                <a:latin typeface="Arial Narrow" pitchFamily="34" charset="0"/>
              </a:rPr>
              <a:t>                 Silver </a:t>
            </a:r>
            <a:r>
              <a:rPr lang="en-US" sz="1200" dirty="0">
                <a:latin typeface="Arial Narrow" pitchFamily="34" charset="0"/>
              </a:rPr>
              <a:t>powder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4191000" y="1447800"/>
            <a:ext cx="4572000" cy="4419600"/>
            <a:chOff x="3886200" y="1981200"/>
            <a:chExt cx="4343400" cy="4191000"/>
          </a:xfrm>
        </p:grpSpPr>
        <p:sp>
          <p:nvSpPr>
            <p:cNvPr id="4109" name="Text Box 3"/>
            <p:cNvSpPr txBox="1">
              <a:spLocks noChangeArrowheads="1"/>
            </p:cNvSpPr>
            <p:nvPr/>
          </p:nvSpPr>
          <p:spPr bwMode="auto">
            <a:xfrm>
              <a:off x="4038600" y="2133600"/>
              <a:ext cx="1143000" cy="3385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solidFill>
                    <a:srgbClr val="A50021"/>
                  </a:solidFill>
                </a:rPr>
                <a:t>E-waste</a:t>
              </a:r>
            </a:p>
          </p:txBody>
        </p:sp>
        <p:sp>
          <p:nvSpPr>
            <p:cNvPr id="4110" name="Text Box 4"/>
            <p:cNvSpPr txBox="1">
              <a:spLocks noChangeArrowheads="1"/>
            </p:cNvSpPr>
            <p:nvPr/>
          </p:nvSpPr>
          <p:spPr bwMode="auto">
            <a:xfrm>
              <a:off x="5334000" y="2133600"/>
              <a:ext cx="1524000" cy="304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000099"/>
                  </a:solidFill>
                </a:rPr>
                <a:t>Beneficiation</a:t>
              </a:r>
            </a:p>
          </p:txBody>
        </p:sp>
        <p:sp>
          <p:nvSpPr>
            <p:cNvPr id="4111" name="Line 10"/>
            <p:cNvSpPr>
              <a:spLocks noChangeShapeType="1"/>
            </p:cNvSpPr>
            <p:nvPr/>
          </p:nvSpPr>
          <p:spPr bwMode="auto">
            <a:xfrm>
              <a:off x="7772400" y="37338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Text Box 11"/>
            <p:cNvSpPr txBox="1">
              <a:spLocks noChangeArrowheads="1"/>
            </p:cNvSpPr>
            <p:nvPr/>
          </p:nvSpPr>
          <p:spPr bwMode="auto">
            <a:xfrm>
              <a:off x="5334000" y="3200400"/>
              <a:ext cx="1524000" cy="304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rgbClr val="000099"/>
                  </a:solidFill>
                </a:rPr>
                <a:t>Pre-treatment</a:t>
              </a:r>
            </a:p>
          </p:txBody>
        </p:sp>
        <p:sp>
          <p:nvSpPr>
            <p:cNvPr id="4113" name="Line 12"/>
            <p:cNvSpPr>
              <a:spLocks noChangeShapeType="1"/>
            </p:cNvSpPr>
            <p:nvPr/>
          </p:nvSpPr>
          <p:spPr bwMode="auto">
            <a:xfrm>
              <a:off x="4495800" y="37338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Text Box 13"/>
            <p:cNvSpPr txBox="1">
              <a:spLocks noChangeArrowheads="1"/>
            </p:cNvSpPr>
            <p:nvPr/>
          </p:nvSpPr>
          <p:spPr bwMode="auto">
            <a:xfrm>
              <a:off x="5334000" y="2667000"/>
              <a:ext cx="1524000" cy="304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>
                  <a:solidFill>
                    <a:srgbClr val="800080"/>
                  </a:solidFill>
                </a:rPr>
                <a:t>E-Waste Conc</a:t>
              </a:r>
            </a:p>
          </p:txBody>
        </p:sp>
        <p:sp>
          <p:nvSpPr>
            <p:cNvPr id="4115" name="Line 19"/>
            <p:cNvSpPr>
              <a:spLocks noChangeShapeType="1"/>
            </p:cNvSpPr>
            <p:nvPr/>
          </p:nvSpPr>
          <p:spPr bwMode="auto">
            <a:xfrm>
              <a:off x="6096000" y="35052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6" name="Text Box 23"/>
            <p:cNvSpPr txBox="1">
              <a:spLocks noChangeArrowheads="1"/>
            </p:cNvSpPr>
            <p:nvPr/>
          </p:nvSpPr>
          <p:spPr bwMode="auto">
            <a:xfrm>
              <a:off x="5638800" y="3962400"/>
              <a:ext cx="91440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000099"/>
                  </a:solidFill>
                </a:rPr>
                <a:t>Pressure Leaching</a:t>
              </a:r>
            </a:p>
          </p:txBody>
        </p:sp>
        <p:sp>
          <p:nvSpPr>
            <p:cNvPr id="4117" name="Line 24"/>
            <p:cNvSpPr>
              <a:spLocks noChangeShapeType="1"/>
            </p:cNvSpPr>
            <p:nvPr/>
          </p:nvSpPr>
          <p:spPr bwMode="auto">
            <a:xfrm>
              <a:off x="6096000" y="24384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8" name="Text Box 27"/>
            <p:cNvSpPr txBox="1">
              <a:spLocks noChangeArrowheads="1"/>
            </p:cNvSpPr>
            <p:nvPr/>
          </p:nvSpPr>
          <p:spPr bwMode="auto">
            <a:xfrm>
              <a:off x="7239000" y="5562600"/>
              <a:ext cx="83820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000099"/>
                  </a:solidFill>
                </a:rPr>
                <a:t>Lead Powder</a:t>
              </a:r>
            </a:p>
          </p:txBody>
        </p:sp>
        <p:sp>
          <p:nvSpPr>
            <p:cNvPr id="4119" name="Text Box 29"/>
            <p:cNvSpPr txBox="1">
              <a:spLocks noChangeArrowheads="1"/>
            </p:cNvSpPr>
            <p:nvPr/>
          </p:nvSpPr>
          <p:spPr bwMode="auto">
            <a:xfrm>
              <a:off x="6172200" y="5562600"/>
              <a:ext cx="91440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/>
                <a:t>Copper Powder</a:t>
              </a:r>
            </a:p>
          </p:txBody>
        </p:sp>
        <p:sp>
          <p:nvSpPr>
            <p:cNvPr id="4120" name="Rectangle 40"/>
            <p:cNvSpPr>
              <a:spLocks noChangeArrowheads="1"/>
            </p:cNvSpPr>
            <p:nvPr/>
          </p:nvSpPr>
          <p:spPr bwMode="auto">
            <a:xfrm>
              <a:off x="3886200" y="1981200"/>
              <a:ext cx="4343400" cy="4191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1" name="Text Box 43"/>
            <p:cNvSpPr txBox="1">
              <a:spLocks noChangeArrowheads="1"/>
            </p:cNvSpPr>
            <p:nvPr/>
          </p:nvSpPr>
          <p:spPr bwMode="auto">
            <a:xfrm>
              <a:off x="4648200" y="4876800"/>
              <a:ext cx="1219200" cy="46166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A50021"/>
                  </a:solidFill>
                </a:rPr>
                <a:t>Precious metal recovery</a:t>
              </a:r>
            </a:p>
          </p:txBody>
        </p:sp>
        <p:sp>
          <p:nvSpPr>
            <p:cNvPr id="4122" name="Text Box 23"/>
            <p:cNvSpPr txBox="1">
              <a:spLocks noChangeArrowheads="1"/>
            </p:cNvSpPr>
            <p:nvPr/>
          </p:nvSpPr>
          <p:spPr bwMode="auto">
            <a:xfrm>
              <a:off x="4114800" y="3962400"/>
              <a:ext cx="91440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000099"/>
                  </a:solidFill>
                </a:rPr>
                <a:t>Aeration Leaching</a:t>
              </a:r>
            </a:p>
          </p:txBody>
        </p:sp>
        <p:sp>
          <p:nvSpPr>
            <p:cNvPr id="4123" name="Text Box 23"/>
            <p:cNvSpPr txBox="1">
              <a:spLocks noChangeArrowheads="1"/>
            </p:cNvSpPr>
            <p:nvPr/>
          </p:nvSpPr>
          <p:spPr bwMode="auto">
            <a:xfrm>
              <a:off x="7162800" y="3962400"/>
              <a:ext cx="91440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000099"/>
                  </a:solidFill>
                </a:rPr>
                <a:t>Oxidation Leaching</a:t>
              </a:r>
            </a:p>
          </p:txBody>
        </p:sp>
        <p:sp>
          <p:nvSpPr>
            <p:cNvPr id="4124" name="Line 24"/>
            <p:cNvSpPr>
              <a:spLocks noChangeShapeType="1"/>
            </p:cNvSpPr>
            <p:nvPr/>
          </p:nvSpPr>
          <p:spPr bwMode="auto">
            <a:xfrm>
              <a:off x="6096000" y="29718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02" name="Straight Connector 101"/>
            <p:cNvCxnSpPr/>
            <p:nvPr/>
          </p:nvCxnSpPr>
          <p:spPr>
            <a:xfrm rot="16200000" flipH="1">
              <a:off x="6134063" y="2093389"/>
              <a:ext cx="3011" cy="3277155"/>
            </a:xfrm>
            <a:prstGeom prst="line">
              <a:avLst/>
            </a:prstGeom>
            <a:ln w="2222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6" name="Line 24"/>
            <p:cNvSpPr>
              <a:spLocks noChangeShapeType="1"/>
            </p:cNvSpPr>
            <p:nvPr/>
          </p:nvSpPr>
          <p:spPr bwMode="auto">
            <a:xfrm>
              <a:off x="6096000" y="37338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Line 24"/>
            <p:cNvSpPr>
              <a:spLocks noChangeShapeType="1"/>
            </p:cNvSpPr>
            <p:nvPr/>
          </p:nvSpPr>
          <p:spPr bwMode="auto">
            <a:xfrm>
              <a:off x="6858000" y="46482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Line 24"/>
            <p:cNvSpPr>
              <a:spLocks noChangeShapeType="1"/>
            </p:cNvSpPr>
            <p:nvPr/>
          </p:nvSpPr>
          <p:spPr bwMode="auto">
            <a:xfrm>
              <a:off x="5562600" y="53340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Text Box 27"/>
            <p:cNvSpPr txBox="1">
              <a:spLocks noChangeArrowheads="1"/>
            </p:cNvSpPr>
            <p:nvPr/>
          </p:nvSpPr>
          <p:spPr bwMode="auto">
            <a:xfrm>
              <a:off x="4038600" y="5562600"/>
              <a:ext cx="914400" cy="4702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000099"/>
                  </a:solidFill>
                </a:rPr>
                <a:t>Gold  Powder</a:t>
              </a:r>
            </a:p>
          </p:txBody>
        </p:sp>
        <p:sp>
          <p:nvSpPr>
            <p:cNvPr id="4130" name="Line 24"/>
            <p:cNvSpPr>
              <a:spLocks noChangeShapeType="1"/>
            </p:cNvSpPr>
            <p:nvPr/>
          </p:nvSpPr>
          <p:spPr bwMode="auto">
            <a:xfrm>
              <a:off x="5334000" y="46482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Line 24"/>
            <p:cNvSpPr>
              <a:spLocks noChangeShapeType="1"/>
            </p:cNvSpPr>
            <p:nvPr/>
          </p:nvSpPr>
          <p:spPr bwMode="auto">
            <a:xfrm>
              <a:off x="4583289" y="44196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2" name="Line 24"/>
            <p:cNvSpPr>
              <a:spLocks noChangeShapeType="1"/>
            </p:cNvSpPr>
            <p:nvPr/>
          </p:nvSpPr>
          <p:spPr bwMode="auto">
            <a:xfrm rot="-5400000">
              <a:off x="5219700" y="21717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3" name="Text Box 43"/>
            <p:cNvSpPr txBox="1">
              <a:spLocks noChangeArrowheads="1"/>
            </p:cNvSpPr>
            <p:nvPr/>
          </p:nvSpPr>
          <p:spPr bwMode="auto">
            <a:xfrm>
              <a:off x="6324600" y="4876800"/>
              <a:ext cx="1219200" cy="46166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A50021"/>
                  </a:solidFill>
                </a:rPr>
                <a:t>Base metal recovery</a:t>
              </a:r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4572397" y="4648747"/>
              <a:ext cx="3123326" cy="150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5" name="Line 24"/>
            <p:cNvSpPr>
              <a:spLocks noChangeShapeType="1"/>
            </p:cNvSpPr>
            <p:nvPr/>
          </p:nvSpPr>
          <p:spPr bwMode="auto">
            <a:xfrm>
              <a:off x="7673622" y="44196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6" name="Text Box 23"/>
            <p:cNvSpPr txBox="1">
              <a:spLocks noChangeArrowheads="1"/>
            </p:cNvSpPr>
            <p:nvPr/>
          </p:nvSpPr>
          <p:spPr bwMode="auto">
            <a:xfrm>
              <a:off x="5105400" y="5562600"/>
              <a:ext cx="91440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prstShdw prst="shdw17" dist="17961" dir="2700000">
                <a:srgbClr val="995C00"/>
              </a:prstShdw>
            </a:effec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>
                  <a:solidFill>
                    <a:srgbClr val="000099"/>
                  </a:solidFill>
                </a:rPr>
                <a:t>Silver powder</a:t>
              </a:r>
            </a:p>
          </p:txBody>
        </p:sp>
        <p:sp>
          <p:nvSpPr>
            <p:cNvPr id="4137" name="Line 24"/>
            <p:cNvSpPr>
              <a:spLocks noChangeShapeType="1"/>
            </p:cNvSpPr>
            <p:nvPr/>
          </p:nvSpPr>
          <p:spPr bwMode="auto">
            <a:xfrm>
              <a:off x="4876800" y="53340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8" name="Line 24"/>
            <p:cNvSpPr>
              <a:spLocks noChangeShapeType="1"/>
            </p:cNvSpPr>
            <p:nvPr/>
          </p:nvSpPr>
          <p:spPr bwMode="auto">
            <a:xfrm>
              <a:off x="6629400" y="53340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Line 24"/>
            <p:cNvSpPr>
              <a:spLocks noChangeShapeType="1"/>
            </p:cNvSpPr>
            <p:nvPr/>
          </p:nvSpPr>
          <p:spPr bwMode="auto">
            <a:xfrm>
              <a:off x="7315200" y="53340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Line 24"/>
            <p:cNvSpPr>
              <a:spLocks noChangeShapeType="1"/>
            </p:cNvSpPr>
            <p:nvPr/>
          </p:nvSpPr>
          <p:spPr bwMode="auto">
            <a:xfrm>
              <a:off x="6096000" y="4419600"/>
              <a:ext cx="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46" name="Flowchart: Process 45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4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49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Metal Values from E-Waste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28600" y="76200"/>
            <a:ext cx="853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23592" name="Rectangle 45"/>
          <p:cNvSpPr>
            <a:spLocks noChangeArrowheads="1"/>
          </p:cNvSpPr>
          <p:nvPr/>
        </p:nvSpPr>
        <p:spPr bwMode="auto">
          <a:xfrm>
            <a:off x="304800" y="990600"/>
            <a:ext cx="838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400" dirty="0" smtClean="0">
                <a:solidFill>
                  <a:srgbClr val="0000FF"/>
                </a:solidFill>
                <a:latin typeface="Arial Narrow" pitchFamily="34" charset="0"/>
              </a:rPr>
              <a:t>Recycling of Li-ion batteries for recovery of cobalt and lithium</a:t>
            </a:r>
            <a:endParaRPr lang="en-US" sz="2400" dirty="0">
              <a:solidFill>
                <a:srgbClr val="FF0000"/>
              </a:solidFill>
              <a:latin typeface="Arial Narrow" pitchFamily="34" charset="0"/>
            </a:endParaRPr>
          </a:p>
        </p:txBody>
      </p:sp>
      <p:grpSp>
        <p:nvGrpSpPr>
          <p:cNvPr id="2" name="Group 100"/>
          <p:cNvGrpSpPr/>
          <p:nvPr/>
        </p:nvGrpSpPr>
        <p:grpSpPr>
          <a:xfrm>
            <a:off x="304800" y="1778400"/>
            <a:ext cx="8363995" cy="1650600"/>
            <a:chOff x="304800" y="685800"/>
            <a:chExt cx="8363995" cy="1650600"/>
          </a:xfrm>
        </p:grpSpPr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1066800" y="914400"/>
              <a:ext cx="127839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  <a:defRPr/>
              </a:pP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Dismantling and </a:t>
              </a:r>
              <a:b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Separation </a:t>
              </a:r>
              <a:endParaRPr lang="en-US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  <p:pic>
          <p:nvPicPr>
            <p:cNvPr id="2064" name="Picture 16" descr="DSC_5538"/>
            <p:cNvPicPr>
              <a:picLocks noChangeAspect="1" noChangeArrowheads="1"/>
            </p:cNvPicPr>
            <p:nvPr/>
          </p:nvPicPr>
          <p:blipFill>
            <a:blip r:embed="rId2" cstate="print"/>
            <a:srcRect l="13991" r="15638"/>
            <a:stretch>
              <a:fillRect/>
            </a:stretch>
          </p:blipFill>
          <p:spPr bwMode="auto">
            <a:xfrm>
              <a:off x="2065611" y="838200"/>
              <a:ext cx="1210989" cy="990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3569" name="Rectangle 18"/>
            <p:cNvSpPr>
              <a:spLocks noChangeArrowheads="1"/>
            </p:cNvSpPr>
            <p:nvPr/>
          </p:nvSpPr>
          <p:spPr bwMode="auto">
            <a:xfrm>
              <a:off x="2133600" y="1676400"/>
              <a:ext cx="9906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r>
                <a:rPr lang="en-US" sz="12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Cathode </a:t>
              </a:r>
              <a:endParaRPr lang="en-US" sz="1200" b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/>
              <a:r>
                <a:rPr lang="en-US" sz="12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Material</a:t>
              </a:r>
              <a:endParaRPr lang="en-US" sz="1200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pic>
          <p:nvPicPr>
            <p:cNvPr id="2084" name="Picture 36" descr="DSC_5541"/>
            <p:cNvPicPr>
              <a:picLocks noChangeAspect="1" noChangeArrowheads="1"/>
            </p:cNvPicPr>
            <p:nvPr/>
          </p:nvPicPr>
          <p:blipFill>
            <a:blip r:embed="rId3" cstate="print"/>
            <a:srcRect l="24863" r="25411"/>
            <a:stretch>
              <a:fillRect/>
            </a:stretch>
          </p:blipFill>
          <p:spPr bwMode="auto">
            <a:xfrm>
              <a:off x="7467600" y="685800"/>
              <a:ext cx="1080990" cy="53540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23586" name="AutoShape 14"/>
            <p:cNvCxnSpPr>
              <a:cxnSpLocks noChangeShapeType="1"/>
            </p:cNvCxnSpPr>
            <p:nvPr/>
          </p:nvCxnSpPr>
          <p:spPr bwMode="auto">
            <a:xfrm>
              <a:off x="1219200" y="1370426"/>
              <a:ext cx="902397" cy="1588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2085" name="Picture 37" descr="DSC_553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4800" y="913226"/>
              <a:ext cx="1143000" cy="79513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3589" name="Rectangle 19"/>
            <p:cNvSpPr>
              <a:spLocks noChangeArrowheads="1"/>
            </p:cNvSpPr>
            <p:nvPr/>
          </p:nvSpPr>
          <p:spPr bwMode="auto">
            <a:xfrm>
              <a:off x="381001" y="1675226"/>
              <a:ext cx="1371599" cy="382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/>
              <a:r>
                <a:rPr lang="en-US" sz="12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Waste Mobile  </a:t>
              </a:r>
              <a:endParaRPr lang="en-US" sz="1200" b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/>
              <a:r>
                <a:rPr lang="en-US" sz="12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Batteries  </a:t>
              </a:r>
              <a:r>
                <a:rPr lang="en-US" sz="1200" b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(LIBs</a:t>
              </a:r>
              <a:r>
                <a:rPr lang="en-US" sz="1100" b="1" dirty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)</a:t>
              </a:r>
            </a:p>
            <a:p>
              <a:pPr eaLnBrk="1" hangingPunct="1"/>
              <a:endParaRPr lang="en-US" sz="1200" dirty="0">
                <a:solidFill>
                  <a:srgbClr val="0000CC"/>
                </a:solidFill>
                <a:cs typeface="Arial" pitchFamily="34" charset="0"/>
              </a:endParaRPr>
            </a:p>
            <a:p>
              <a:pPr eaLnBrk="1" hangingPunct="1"/>
              <a:endParaRPr lang="en-US" sz="1200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  <p:sp>
          <p:nvSpPr>
            <p:cNvPr id="23590" name="Rectangle 38"/>
            <p:cNvSpPr>
              <a:spLocks noChangeArrowheads="1"/>
            </p:cNvSpPr>
            <p:nvPr/>
          </p:nvSpPr>
          <p:spPr bwMode="auto">
            <a:xfrm>
              <a:off x="7467600" y="1068801"/>
              <a:ext cx="1052796" cy="228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spcAft>
                  <a:spcPts val="1000"/>
                </a:spcAft>
              </a:pPr>
              <a:r>
                <a:rPr lang="en-US" sz="1200" b="1" i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Cobalt </a:t>
              </a:r>
              <a:r>
                <a:rPr lang="en-US" sz="1200" b="1" i="1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Salt</a:t>
              </a:r>
              <a:endParaRPr lang="en-US" sz="1200" i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cxnSp>
          <p:nvCxnSpPr>
            <p:cNvPr id="42" name="AutoShape 14"/>
            <p:cNvCxnSpPr>
              <a:cxnSpLocks noChangeShapeType="1"/>
              <a:endCxn id="43" idx="2"/>
            </p:cNvCxnSpPr>
            <p:nvPr/>
          </p:nvCxnSpPr>
          <p:spPr bwMode="auto">
            <a:xfrm>
              <a:off x="3200400" y="1371600"/>
              <a:ext cx="1600200" cy="1588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Flowchart: Magnetic Disk 42"/>
            <p:cNvSpPr/>
            <p:nvPr/>
          </p:nvSpPr>
          <p:spPr>
            <a:xfrm>
              <a:off x="4800600" y="990600"/>
              <a:ext cx="601598" cy="762000"/>
            </a:xfrm>
            <a:prstGeom prst="flowChartMagneticDisk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Leach Liquor</a:t>
              </a:r>
              <a:endParaRPr lang="en-US" sz="1200" b="1" dirty="0"/>
            </a:p>
          </p:txBody>
        </p:sp>
        <p:sp>
          <p:nvSpPr>
            <p:cNvPr id="44" name="Rectangle 20"/>
            <p:cNvSpPr>
              <a:spLocks noChangeArrowheads="1"/>
            </p:cNvSpPr>
            <p:nvPr/>
          </p:nvSpPr>
          <p:spPr bwMode="auto">
            <a:xfrm>
              <a:off x="5347003" y="1066800"/>
              <a:ext cx="1358597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Solvent Extraction</a:t>
              </a:r>
            </a:p>
            <a:p>
              <a:pPr algn="ctr" eaLnBrk="1" hangingPunct="1">
                <a:defRPr/>
              </a:pP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15% </a:t>
              </a:r>
              <a:r>
                <a:rPr lang="en-US" sz="1000" b="1" dirty="0" err="1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Cyanex</a:t>
              </a: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 272</a:t>
              </a:r>
            </a:p>
            <a:p>
              <a:pPr algn="ctr" eaLnBrk="1" hangingPunct="1">
                <a:defRPr/>
              </a:pPr>
              <a:endParaRPr lang="en-US" sz="1000" b="1" dirty="0" smtClean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defRPr/>
              </a:pP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Stripping H</a:t>
              </a:r>
              <a:r>
                <a:rPr lang="en-US" sz="1000" b="1" baseline="-25000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2</a:t>
              </a: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SO</a:t>
              </a:r>
              <a:r>
                <a:rPr lang="en-US" sz="1000" b="1" baseline="-25000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4</a:t>
              </a:r>
            </a:p>
            <a:p>
              <a:pPr algn="ctr" eaLnBrk="1" hangingPunct="1">
                <a:spcAft>
                  <a:spcPts val="1000"/>
                </a:spcAft>
                <a:defRPr/>
              </a:pPr>
              <a:endParaRPr lang="en-US" sz="1000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  <p:cxnSp>
          <p:nvCxnSpPr>
            <p:cNvPr id="46" name="AutoShape 14"/>
            <p:cNvCxnSpPr>
              <a:cxnSpLocks noChangeShapeType="1"/>
            </p:cNvCxnSpPr>
            <p:nvPr/>
          </p:nvCxnSpPr>
          <p:spPr bwMode="auto">
            <a:xfrm>
              <a:off x="5410200" y="1446358"/>
              <a:ext cx="1295400" cy="1442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0800000">
              <a:off x="6477784" y="1068801"/>
              <a:ext cx="10" cy="15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AutoShape 14"/>
            <p:cNvCxnSpPr>
              <a:cxnSpLocks noChangeShapeType="1"/>
            </p:cNvCxnSpPr>
            <p:nvPr/>
          </p:nvCxnSpPr>
          <p:spPr bwMode="auto">
            <a:xfrm>
              <a:off x="6705600" y="1066800"/>
              <a:ext cx="673797" cy="3589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AutoShape 14"/>
            <p:cNvCxnSpPr>
              <a:cxnSpLocks noChangeShapeType="1"/>
            </p:cNvCxnSpPr>
            <p:nvPr/>
          </p:nvCxnSpPr>
          <p:spPr bwMode="auto">
            <a:xfrm>
              <a:off x="6705600" y="1905000"/>
              <a:ext cx="598597" cy="2001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6705600" y="764001"/>
              <a:ext cx="9906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Evaporation</a:t>
              </a:r>
            </a:p>
            <a:p>
              <a:endParaRPr lang="en-US" sz="1000" b="1" dirty="0" smtClean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endParaRPr>
            </a:p>
            <a:p>
              <a:r>
                <a:rPr lang="en-US" sz="1000" b="1" dirty="0" smtClean="0">
                  <a:solidFill>
                    <a:srgbClr val="FF3300"/>
                  </a:solidFill>
                  <a:latin typeface="Times New Roman" pitchFamily="18" charset="0"/>
                  <a:cs typeface="Arial" pitchFamily="34" charset="0"/>
                </a:rPr>
                <a:t>Stripped </a:t>
              </a:r>
            </a:p>
            <a:p>
              <a:r>
                <a:rPr lang="en-US" sz="1000" b="1" dirty="0" smtClean="0">
                  <a:solidFill>
                    <a:srgbClr val="FF3300"/>
                  </a:solidFill>
                  <a:latin typeface="Times New Roman" pitchFamily="18" charset="0"/>
                  <a:cs typeface="Arial" pitchFamily="34" charset="0"/>
                </a:rPr>
                <a:t>Solution</a:t>
              </a:r>
              <a:endParaRPr lang="en-US" sz="1000" dirty="0">
                <a:solidFill>
                  <a:srgbClr val="FF3300"/>
                </a:solidFill>
              </a:endParaRPr>
            </a:p>
          </p:txBody>
        </p:sp>
        <p:sp>
          <p:nvSpPr>
            <p:cNvPr id="59" name="Rectangle 29"/>
            <p:cNvSpPr>
              <a:spLocks noChangeArrowheads="1"/>
            </p:cNvSpPr>
            <p:nvPr/>
          </p:nvSpPr>
          <p:spPr bwMode="auto">
            <a:xfrm>
              <a:off x="7315200" y="2059401"/>
              <a:ext cx="135359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i="1" dirty="0" smtClean="0">
                  <a:solidFill>
                    <a:srgbClr val="000000"/>
                  </a:solidFill>
                  <a:latin typeface="Times New Roman" pitchFamily="18" charset="0"/>
                </a:rPr>
                <a:t>Lithium Salt</a:t>
              </a:r>
              <a:endParaRPr lang="en-US" sz="1200" b="1" i="1" dirty="0">
                <a:solidFill>
                  <a:srgbClr val="000000"/>
                </a:solidFill>
                <a:latin typeface="Century Schoolbook" pitchFamily="18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629400" y="1600200"/>
              <a:ext cx="99220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Evaporation</a:t>
              </a:r>
            </a:p>
            <a:p>
              <a:endParaRPr lang="en-US" sz="1200" b="1" dirty="0" smtClean="0">
                <a:latin typeface="+mj-lt"/>
              </a:endParaRPr>
            </a:p>
            <a:p>
              <a:r>
                <a:rPr lang="en-US" sz="1200" b="1" dirty="0" err="1" smtClean="0">
                  <a:solidFill>
                    <a:srgbClr val="FF3300"/>
                  </a:solidFill>
                  <a:latin typeface="+mj-lt"/>
                </a:rPr>
                <a:t>Raffinate</a:t>
              </a:r>
              <a:endParaRPr lang="en-US" sz="1200" b="1" dirty="0">
                <a:solidFill>
                  <a:srgbClr val="FF3300"/>
                </a:solidFill>
                <a:latin typeface="+mj-lt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 rot="5400000">
              <a:off x="6285706" y="1487901"/>
              <a:ext cx="838200" cy="15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5" name="Explosion 1 154"/>
            <p:cNvSpPr/>
            <p:nvPr/>
          </p:nvSpPr>
          <p:spPr>
            <a:xfrm>
              <a:off x="7467600" y="1602201"/>
              <a:ext cx="990600" cy="457200"/>
            </a:xfrm>
            <a:prstGeom prst="irregularSeal1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13"/>
            <p:cNvSpPr>
              <a:spLocks noChangeArrowheads="1"/>
            </p:cNvSpPr>
            <p:nvPr/>
          </p:nvSpPr>
          <p:spPr bwMode="auto">
            <a:xfrm>
              <a:off x="3048000" y="990600"/>
              <a:ext cx="18288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US" sz="14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Leaching</a:t>
              </a:r>
            </a:p>
            <a:p>
              <a:pPr algn="ctr" eaLnBrk="1" hangingPunct="1">
                <a:defRPr/>
              </a:pP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</a:p>
            <a:p>
              <a:pPr eaLnBrk="1" hangingPunct="1">
                <a:defRPr/>
              </a:pP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Pulp density 100g/L, 2M H</a:t>
              </a:r>
              <a:r>
                <a:rPr lang="en-US" sz="1200" b="1" baseline="-25000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2</a:t>
              </a: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SO</a:t>
              </a:r>
              <a:r>
                <a:rPr lang="en-US" sz="1200" b="1" baseline="-25000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4</a:t>
              </a: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, Temp. 75 </a:t>
              </a:r>
              <a:r>
                <a:rPr lang="en-US" sz="1200" b="1" baseline="30000" dirty="0" err="1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o</a:t>
              </a:r>
              <a:r>
                <a:rPr lang="en-US" sz="1200" b="1" dirty="0" err="1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C</a:t>
              </a:r>
              <a:endParaRPr lang="en-US" sz="1200" b="1" baseline="-25000" dirty="0" smtClean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spcAft>
                  <a:spcPts val="1000"/>
                </a:spcAft>
                <a:defRPr/>
              </a:pPr>
              <a:endParaRPr lang="en-US" baseline="-25000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</p:grpSp>
      <p:grpSp>
        <p:nvGrpSpPr>
          <p:cNvPr id="3" name="Group 73"/>
          <p:cNvGrpSpPr/>
          <p:nvPr/>
        </p:nvGrpSpPr>
        <p:grpSpPr>
          <a:xfrm>
            <a:off x="228600" y="3962400"/>
            <a:ext cx="8610600" cy="2667000"/>
            <a:chOff x="304800" y="1981200"/>
            <a:chExt cx="8610600" cy="2209800"/>
          </a:xfrm>
        </p:grpSpPr>
        <p:sp>
          <p:nvSpPr>
            <p:cNvPr id="173" name="Rectangle 45"/>
            <p:cNvSpPr>
              <a:spLocks noChangeArrowheads="1"/>
            </p:cNvSpPr>
            <p:nvPr/>
          </p:nvSpPr>
          <p:spPr bwMode="auto">
            <a:xfrm>
              <a:off x="381000" y="1981200"/>
              <a:ext cx="838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/>
              <a:r>
                <a:rPr lang="en-US" sz="2400" dirty="0" smtClean="0">
                  <a:solidFill>
                    <a:srgbClr val="0000FF"/>
                  </a:solidFill>
                  <a:latin typeface="Arial Narrow" pitchFamily="34" charset="0"/>
                </a:rPr>
                <a:t>Recovery of rare earth metal </a:t>
              </a:r>
              <a:r>
                <a:rPr lang="en-US" sz="2400" dirty="0" err="1" smtClean="0">
                  <a:solidFill>
                    <a:srgbClr val="0000FF"/>
                  </a:solidFill>
                  <a:latin typeface="Arial Narrow" pitchFamily="34" charset="0"/>
                </a:rPr>
                <a:t>Nd</a:t>
              </a:r>
              <a:r>
                <a:rPr lang="en-US" sz="2400" dirty="0" smtClean="0">
                  <a:solidFill>
                    <a:srgbClr val="0000FF"/>
                  </a:solidFill>
                  <a:latin typeface="Arial Narrow" pitchFamily="34" charset="0"/>
                </a:rPr>
                <a:t> from computer hard-disc</a:t>
              </a:r>
            </a:p>
          </p:txBody>
        </p:sp>
        <p:cxnSp>
          <p:nvCxnSpPr>
            <p:cNvPr id="91" name="AutoShape 14"/>
            <p:cNvCxnSpPr>
              <a:cxnSpLocks noChangeShapeType="1"/>
              <a:stCxn id="152" idx="3"/>
              <a:endCxn id="114" idx="2"/>
            </p:cNvCxnSpPr>
            <p:nvPr/>
          </p:nvCxnSpPr>
          <p:spPr bwMode="auto">
            <a:xfrm flipV="1">
              <a:off x="1717430" y="3058180"/>
              <a:ext cx="1940170" cy="27920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6" name="AutoShape 14"/>
            <p:cNvCxnSpPr>
              <a:cxnSpLocks noChangeShapeType="1"/>
            </p:cNvCxnSpPr>
            <p:nvPr/>
          </p:nvCxnSpPr>
          <p:spPr bwMode="auto">
            <a:xfrm flipV="1">
              <a:off x="6705600" y="3286780"/>
              <a:ext cx="914400" cy="3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4" name="Flowchart: Magnetic Disk 113"/>
            <p:cNvSpPr/>
            <p:nvPr/>
          </p:nvSpPr>
          <p:spPr>
            <a:xfrm>
              <a:off x="3657600" y="2600980"/>
              <a:ext cx="609600" cy="9144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Leach Liquor</a:t>
              </a:r>
              <a:endParaRPr lang="en-US" sz="1200" b="1" dirty="0"/>
            </a:p>
          </p:txBody>
        </p:sp>
        <p:cxnSp>
          <p:nvCxnSpPr>
            <p:cNvPr id="115" name="AutoShape 14"/>
            <p:cNvCxnSpPr>
              <a:cxnSpLocks noChangeShapeType="1"/>
            </p:cNvCxnSpPr>
            <p:nvPr/>
          </p:nvCxnSpPr>
          <p:spPr bwMode="auto">
            <a:xfrm flipV="1">
              <a:off x="4267200" y="3058180"/>
              <a:ext cx="914400" cy="2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152" name="그림 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5800" y="2590800"/>
              <a:ext cx="103163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" name="Picture 27" descr="F:\DR.M.JHA-02.01.2012\DSC_5544.JPG"/>
            <p:cNvPicPr>
              <a:picLocks noChangeAspect="1" noChangeArrowheads="1"/>
            </p:cNvPicPr>
            <p:nvPr/>
          </p:nvPicPr>
          <p:blipFill>
            <a:blip r:embed="rId6" cstate="print"/>
            <a:srcRect l="30612" t="11596" r="28571" b="13027"/>
            <a:stretch>
              <a:fillRect/>
            </a:stretch>
          </p:blipFill>
          <p:spPr bwMode="auto">
            <a:xfrm>
              <a:off x="7620000" y="2753380"/>
              <a:ext cx="838200" cy="78889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58" name="Rectangle 13"/>
            <p:cNvSpPr>
              <a:spLocks noChangeArrowheads="1"/>
            </p:cNvSpPr>
            <p:nvPr/>
          </p:nvSpPr>
          <p:spPr bwMode="auto">
            <a:xfrm>
              <a:off x="4191000" y="2753380"/>
              <a:ext cx="1066800" cy="265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  <a:defRPr/>
              </a:pP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Precipitation</a:t>
              </a:r>
            </a:p>
            <a:p>
              <a:pPr algn="ctr" eaLnBrk="1" hangingPunct="1">
                <a:spcAft>
                  <a:spcPts val="1000"/>
                </a:spcAft>
                <a:defRPr/>
              </a:pPr>
              <a:r>
                <a:rPr lang="en-US" sz="1200" b="1" dirty="0" err="1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NaOH</a:t>
              </a:r>
              <a:endParaRPr lang="en-US" sz="1200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  <p:cxnSp>
          <p:nvCxnSpPr>
            <p:cNvPr id="163" name="Straight Connector 162"/>
            <p:cNvCxnSpPr/>
            <p:nvPr/>
          </p:nvCxnSpPr>
          <p:spPr>
            <a:xfrm rot="5400000">
              <a:off x="4801322" y="3133658"/>
              <a:ext cx="762000" cy="1444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4" name="AutoShape 14"/>
            <p:cNvCxnSpPr>
              <a:cxnSpLocks noChangeShapeType="1"/>
            </p:cNvCxnSpPr>
            <p:nvPr/>
          </p:nvCxnSpPr>
          <p:spPr bwMode="auto">
            <a:xfrm>
              <a:off x="5181600" y="2753380"/>
              <a:ext cx="457200" cy="805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5" name="AutoShape 14"/>
            <p:cNvCxnSpPr>
              <a:cxnSpLocks noChangeShapeType="1"/>
            </p:cNvCxnSpPr>
            <p:nvPr/>
          </p:nvCxnSpPr>
          <p:spPr bwMode="auto">
            <a:xfrm>
              <a:off x="5181600" y="3515380"/>
              <a:ext cx="457200" cy="805"/>
            </a:xfrm>
            <a:prstGeom prst="straightConnector1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6" name="Flowchart: Magnetic Disk 165"/>
            <p:cNvSpPr/>
            <p:nvPr/>
          </p:nvSpPr>
          <p:spPr>
            <a:xfrm>
              <a:off x="5638800" y="2677180"/>
              <a:ext cx="1066800" cy="228600"/>
            </a:xfrm>
            <a:prstGeom prst="flowChartMagneticDisk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Fe- Solution</a:t>
              </a:r>
              <a:endParaRPr lang="en-US" sz="1200" b="1" dirty="0"/>
            </a:p>
          </p:txBody>
        </p:sp>
        <p:sp>
          <p:nvSpPr>
            <p:cNvPr id="169" name="Explosion 1 168"/>
            <p:cNvSpPr/>
            <p:nvPr/>
          </p:nvSpPr>
          <p:spPr>
            <a:xfrm>
              <a:off x="5410200" y="2981980"/>
              <a:ext cx="1524000" cy="990600"/>
            </a:xfrm>
            <a:prstGeom prst="irregularSeal1">
              <a:avLst/>
            </a:prstGeom>
            <a:solidFill>
              <a:srgbClr val="92D05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rgbClr val="FF0000"/>
                  </a:solidFill>
                </a:rPr>
                <a:t>Na-</a:t>
              </a:r>
              <a:r>
                <a:rPr lang="en-US" sz="1100" b="1" dirty="0" err="1" smtClean="0">
                  <a:solidFill>
                    <a:srgbClr val="FF0000"/>
                  </a:solidFill>
                </a:rPr>
                <a:t>Nd</a:t>
              </a:r>
              <a:r>
                <a:rPr lang="en-US" sz="1100" b="1" dirty="0" smtClean="0">
                  <a:solidFill>
                    <a:srgbClr val="FF0000"/>
                  </a:solidFill>
                </a:rPr>
                <a:t> double salt</a:t>
              </a:r>
              <a:endParaRPr lang="en-US" sz="1100" b="1" dirty="0">
                <a:solidFill>
                  <a:srgbClr val="FF0000"/>
                </a:solidFill>
              </a:endParaRPr>
            </a:p>
          </p:txBody>
        </p:sp>
        <p:sp>
          <p:nvSpPr>
            <p:cNvPr id="170" name="Text Box 12"/>
            <p:cNvSpPr txBox="1">
              <a:spLocks noChangeArrowheads="1"/>
            </p:cNvSpPr>
            <p:nvPr/>
          </p:nvSpPr>
          <p:spPr bwMode="auto">
            <a:xfrm>
              <a:off x="6781800" y="2905780"/>
              <a:ext cx="7683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200" b="1" dirty="0">
                  <a:solidFill>
                    <a:srgbClr val="0000FF"/>
                  </a:solidFill>
                  <a:latin typeface="Times New Roman" pitchFamily="18" charset="0"/>
                </a:rPr>
                <a:t>20% HF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72" name="Rectangle 29"/>
            <p:cNvSpPr>
              <a:spLocks noChangeArrowheads="1"/>
            </p:cNvSpPr>
            <p:nvPr/>
          </p:nvSpPr>
          <p:spPr bwMode="auto">
            <a:xfrm>
              <a:off x="7010400" y="3667780"/>
              <a:ext cx="1905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008000"/>
                  </a:solidFill>
                  <a:latin typeface="Times New Roman" pitchFamily="18" charset="0"/>
                </a:rPr>
                <a:t>NdF</a:t>
              </a:r>
              <a:r>
                <a:rPr lang="en-US" sz="1400" b="1" i="1" baseline="-25000" dirty="0">
                  <a:solidFill>
                    <a:srgbClr val="008000"/>
                  </a:solidFill>
                  <a:latin typeface="Times New Roman" pitchFamily="18" charset="0"/>
                </a:rPr>
                <a:t>3</a:t>
              </a:r>
            </a:p>
            <a:p>
              <a:pPr algn="ctr"/>
              <a:r>
                <a:rPr lang="en-US" sz="1400" b="1" i="1" dirty="0">
                  <a:solidFill>
                    <a:srgbClr val="008000"/>
                  </a:solidFill>
                  <a:latin typeface="Times New Roman" pitchFamily="18" charset="0"/>
                </a:rPr>
                <a:t>(Value added </a:t>
              </a:r>
              <a:r>
                <a:rPr lang="en-US" sz="1400" b="1" i="1" dirty="0" smtClean="0">
                  <a:solidFill>
                    <a:srgbClr val="008000"/>
                  </a:solidFill>
                  <a:latin typeface="Times New Roman" pitchFamily="18" charset="0"/>
                </a:rPr>
                <a:t>Product)</a:t>
              </a:r>
              <a:endParaRPr lang="en-US" sz="1400" b="1" i="1" dirty="0">
                <a:solidFill>
                  <a:srgbClr val="008000"/>
                </a:solidFill>
                <a:latin typeface="Century Schoolbook" pitchFamily="18" charset="0"/>
              </a:endParaRPr>
            </a:p>
          </p:txBody>
        </p:sp>
        <p:sp>
          <p:nvSpPr>
            <p:cNvPr id="177" name="Rectangle 19"/>
            <p:cNvSpPr>
              <a:spLocks noChangeArrowheads="1"/>
            </p:cNvSpPr>
            <p:nvPr/>
          </p:nvSpPr>
          <p:spPr bwMode="auto">
            <a:xfrm>
              <a:off x="304800" y="3505200"/>
              <a:ext cx="1600200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</a:pPr>
              <a:r>
                <a:rPr lang="en-US" sz="11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Dismantled Hard-disc</a:t>
              </a:r>
              <a:endParaRPr lang="en-US" sz="1100" b="1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  <a:p>
              <a:pPr eaLnBrk="1" hangingPunct="1"/>
              <a:endParaRPr lang="en-US" sz="1200" dirty="0">
                <a:solidFill>
                  <a:srgbClr val="0000CC"/>
                </a:solidFill>
                <a:cs typeface="Arial" pitchFamily="34" charset="0"/>
              </a:endParaRPr>
            </a:p>
            <a:p>
              <a:pPr eaLnBrk="1" hangingPunct="1"/>
              <a:endParaRPr lang="en-US" sz="1200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  <p:sp>
          <p:nvSpPr>
            <p:cNvPr id="83" name="Rectangle 13"/>
            <p:cNvSpPr>
              <a:spLocks noChangeArrowheads="1"/>
            </p:cNvSpPr>
            <p:nvPr/>
          </p:nvSpPr>
          <p:spPr bwMode="auto">
            <a:xfrm>
              <a:off x="1905000" y="2753380"/>
              <a:ext cx="18288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US" sz="14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Leaching of Magnet </a:t>
              </a:r>
            </a:p>
            <a:p>
              <a:pPr algn="ctr" eaLnBrk="1" hangingPunct="1">
                <a:defRPr/>
              </a:pPr>
              <a:r>
                <a:rPr lang="en-US" sz="10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</a:p>
            <a:p>
              <a:pPr eaLnBrk="1" hangingPunct="1">
                <a:defRPr/>
              </a:pP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Pulp density 100g/L, </a:t>
              </a:r>
            </a:p>
            <a:p>
              <a:pPr eaLnBrk="1" hangingPunct="1">
                <a:defRPr/>
              </a:pP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2M H</a:t>
              </a:r>
              <a:r>
                <a:rPr lang="en-US" sz="1200" b="1" baseline="-25000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2</a:t>
              </a: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SO</a:t>
              </a:r>
              <a:r>
                <a:rPr lang="en-US" sz="1200" b="1" baseline="-25000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4</a:t>
              </a: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, Temp. 30 </a:t>
              </a:r>
              <a:r>
                <a:rPr lang="en-US" sz="1200" b="1" baseline="30000" dirty="0" err="1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o</a:t>
              </a:r>
              <a:r>
                <a:rPr lang="en-US" sz="1200" b="1" dirty="0" err="1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C</a:t>
              </a:r>
              <a:r>
                <a:rPr lang="en-US" sz="1200" b="1" dirty="0" smtClean="0">
                  <a:solidFill>
                    <a:srgbClr val="0000CC"/>
                  </a:solidFill>
                  <a:latin typeface="Times New Roman" pitchFamily="18" charset="0"/>
                  <a:cs typeface="Arial" pitchFamily="34" charset="0"/>
                </a:rPr>
                <a:t>, Time 30 Min.</a:t>
              </a:r>
              <a:endParaRPr lang="en-US" sz="1200" b="1" baseline="-25000" dirty="0" smtClean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eaLnBrk="1" hangingPunct="1">
                <a:spcAft>
                  <a:spcPts val="1000"/>
                </a:spcAft>
                <a:defRPr/>
              </a:pPr>
              <a:endParaRPr lang="en-US" baseline="-25000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  <p:sp>
          <p:nvSpPr>
            <p:cNvPr id="75" name="Oval Callout 74"/>
            <p:cNvSpPr/>
            <p:nvPr/>
          </p:nvSpPr>
          <p:spPr>
            <a:xfrm>
              <a:off x="914400" y="2895600"/>
              <a:ext cx="228600" cy="381000"/>
            </a:xfrm>
            <a:prstGeom prst="wedgeEllipseCallout">
              <a:avLst>
                <a:gd name="adj1" fmla="val 372353"/>
                <a:gd name="adj2" fmla="val -72923"/>
              </a:avLst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13"/>
            <p:cNvSpPr>
              <a:spLocks noChangeArrowheads="1"/>
            </p:cNvSpPr>
            <p:nvPr/>
          </p:nvSpPr>
          <p:spPr bwMode="auto">
            <a:xfrm>
              <a:off x="1600200" y="2590800"/>
              <a:ext cx="762000" cy="265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  <a:defRPr/>
              </a:pPr>
              <a:r>
                <a:rPr lang="en-US" sz="1200" b="1" dirty="0" smtClean="0">
                  <a:solidFill>
                    <a:srgbClr val="FF3300"/>
                  </a:solidFill>
                  <a:latin typeface="Times New Roman" pitchFamily="18" charset="0"/>
                  <a:cs typeface="Arial" pitchFamily="34" charset="0"/>
                </a:rPr>
                <a:t>Magnet</a:t>
              </a:r>
            </a:p>
          </p:txBody>
        </p:sp>
      </p:grpSp>
      <p:grpSp>
        <p:nvGrpSpPr>
          <p:cNvPr id="4" name="Group 76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78" name="Flowchart: Process 77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80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82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Metal Values from E-Waste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54" name="Straight Connector 53"/>
          <p:cNvCxnSpPr/>
          <p:nvPr/>
        </p:nvCxnSpPr>
        <p:spPr>
          <a:xfrm>
            <a:off x="381000" y="1447800"/>
            <a:ext cx="678180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381000" y="4418012"/>
            <a:ext cx="678180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>
          <a:xfrm>
            <a:off x="457200" y="2286000"/>
            <a:ext cx="8229600" cy="39624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16"/>
          <p:cNvSpPr>
            <a:spLocks noChangeArrowheads="1"/>
          </p:cNvSpPr>
          <p:nvPr/>
        </p:nvSpPr>
        <p:spPr bwMode="auto">
          <a:xfrm>
            <a:off x="457200" y="990600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2400" dirty="0" smtClean="0">
                <a:solidFill>
                  <a:srgbClr val="003BF6"/>
                </a:solidFill>
                <a:latin typeface="Arial Narrow" pitchFamily="34" charset="0"/>
              </a:rPr>
              <a:t>A </a:t>
            </a:r>
            <a:r>
              <a:rPr lang="en-US" sz="2400" dirty="0">
                <a:solidFill>
                  <a:srgbClr val="003BF6"/>
                </a:solidFill>
                <a:latin typeface="Arial Narrow" pitchFamily="34" charset="0"/>
              </a:rPr>
              <a:t>process for the removal of hazardous metal elements from leach liquor </a:t>
            </a:r>
            <a:r>
              <a:rPr lang="en-US" sz="2400" dirty="0" smtClean="0">
                <a:solidFill>
                  <a:srgbClr val="003BF6"/>
                </a:solidFill>
                <a:latin typeface="Arial Narrow" pitchFamily="34" charset="0"/>
              </a:rPr>
              <a:t>of electronic </a:t>
            </a:r>
            <a:r>
              <a:rPr lang="en-US" sz="2400" dirty="0">
                <a:solidFill>
                  <a:srgbClr val="003BF6"/>
                </a:solidFill>
                <a:latin typeface="Arial Narrow" pitchFamily="34" charset="0"/>
              </a:rPr>
              <a:t>scraps following solvent extraction and recovery of valuables. </a:t>
            </a:r>
          </a:p>
        </p:txBody>
      </p:sp>
      <p:grpSp>
        <p:nvGrpSpPr>
          <p:cNvPr id="2" name="Group 69"/>
          <p:cNvGrpSpPr/>
          <p:nvPr/>
        </p:nvGrpSpPr>
        <p:grpSpPr>
          <a:xfrm>
            <a:off x="762000" y="2667001"/>
            <a:ext cx="7620000" cy="3200398"/>
            <a:chOff x="1371600" y="1295401"/>
            <a:chExt cx="6477000" cy="2026284"/>
          </a:xfrm>
        </p:grpSpPr>
        <p:sp>
          <p:nvSpPr>
            <p:cNvPr id="104" name="Rectangle 103"/>
            <p:cNvSpPr/>
            <p:nvPr/>
          </p:nvSpPr>
          <p:spPr>
            <a:xfrm>
              <a:off x="1447800" y="1295401"/>
              <a:ext cx="1143000" cy="5261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</a:pPr>
              <a:r>
                <a:rPr lang="en-US" sz="1600" b="1" dirty="0" smtClean="0">
                  <a:solidFill>
                    <a:srgbClr val="FF0000"/>
                  </a:solidFill>
                  <a:latin typeface="Arial Narrow" pitchFamily="34" charset="0"/>
                  <a:cs typeface="Arial" pitchFamily="34" charset="0"/>
                </a:rPr>
                <a:t>Sulfate Leach Solution</a:t>
              </a:r>
            </a:p>
            <a:p>
              <a:pPr lvl="0" fontAlgn="base">
                <a:spcBef>
                  <a:spcPct val="0"/>
                </a:spcBef>
              </a:pPr>
              <a:r>
                <a:rPr lang="en-US" sz="1600" b="1" dirty="0" smtClean="0">
                  <a:solidFill>
                    <a:srgbClr val="FF0000"/>
                  </a:solidFill>
                  <a:latin typeface="Arial Narrow" pitchFamily="34" charset="0"/>
                  <a:cs typeface="Arial" pitchFamily="34" charset="0"/>
                </a:rPr>
                <a:t>Cu, Zn, </a:t>
              </a:r>
              <a:r>
                <a:rPr lang="en-US" sz="1600" b="1" dirty="0" err="1" smtClean="0">
                  <a:solidFill>
                    <a:srgbClr val="FF0000"/>
                  </a:solidFill>
                  <a:latin typeface="Arial Narrow" pitchFamily="34" charset="0"/>
                  <a:cs typeface="Arial" pitchFamily="34" charset="0"/>
                </a:rPr>
                <a:t>Cd</a:t>
              </a:r>
              <a:r>
                <a:rPr lang="en-US" sz="1600" b="1" dirty="0" smtClean="0">
                  <a:solidFill>
                    <a:srgbClr val="FF0000"/>
                  </a:solidFill>
                  <a:latin typeface="Arial Narrow" pitchFamily="34" charset="0"/>
                  <a:cs typeface="Arial" pitchFamily="34" charset="0"/>
                </a:rPr>
                <a:t>, Ni</a:t>
              </a:r>
              <a:endParaRPr lang="en-US" sz="160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1371600" y="1871980"/>
              <a:ext cx="498384" cy="3467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cs typeface="Arial" pitchFamily="34" charset="0"/>
                </a:rPr>
                <a:t>LIX84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4419600" y="2447290"/>
              <a:ext cx="516814" cy="287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Narrow" pitchFamily="34" charset="0"/>
                  <a:cs typeface="Arial" pitchFamily="34" charset="0"/>
                </a:rPr>
                <a:t>H</a:t>
              </a:r>
              <a:r>
                <a:rPr kumimoji="0" lang="en-US" sz="1600" b="1" i="0" u="none" strike="noStrike" cap="none" normalizeH="0" baseline="-25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Narrow" pitchFamily="34" charset="0"/>
                  <a:cs typeface="Arial" pitchFamily="34" charset="0"/>
                </a:rPr>
                <a:t>2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Narrow" pitchFamily="34" charset="0"/>
                  <a:cs typeface="Arial" pitchFamily="34" charset="0"/>
                </a:rPr>
                <a:t>SO</a:t>
              </a:r>
              <a:r>
                <a:rPr kumimoji="0" lang="en-US" sz="1600" b="1" i="0" u="none" strike="noStrike" cap="none" normalizeH="0" baseline="-25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Narrow" pitchFamily="34" charset="0"/>
                  <a:cs typeface="Arial" pitchFamily="34" charset="0"/>
                </a:rPr>
                <a:t>4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55" name="Rectangle 31"/>
            <p:cNvSpPr>
              <a:spLocks noChangeArrowheads="1"/>
            </p:cNvSpPr>
            <p:nvPr/>
          </p:nvSpPr>
          <p:spPr bwMode="auto">
            <a:xfrm>
              <a:off x="6874586" y="1905000"/>
              <a:ext cx="516814" cy="219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Arial Narrow" pitchFamily="34" charset="0"/>
                  <a:cs typeface="Arial" pitchFamily="34" charset="0"/>
                </a:rPr>
                <a:t>HCl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4267200" y="1752600"/>
              <a:ext cx="1524000" cy="46609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Zn, </a:t>
              </a: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Cd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 Extraction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lang="en-US" sz="1600" b="1" dirty="0" smtClean="0">
                  <a:solidFill>
                    <a:srgbClr val="0000FF"/>
                  </a:solidFill>
                  <a:latin typeface="Arial Narrow" pitchFamily="34" charset="0"/>
                  <a:cs typeface="Arial" pitchFamily="34" charset="0"/>
                </a:rPr>
                <a:t>pH=2.1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Narrow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3657600" y="1990090"/>
              <a:ext cx="609600" cy="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3657601" y="1761490"/>
              <a:ext cx="533399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 Narrow" pitchFamily="34" charset="0"/>
                  <a:cs typeface="Arial" pitchFamily="34" charset="0"/>
                </a:rPr>
                <a:t>Zn, </a:t>
              </a: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 Narrow" pitchFamily="34" charset="0"/>
                  <a:cs typeface="Arial" pitchFamily="34" charset="0"/>
                </a:rPr>
                <a:t>Cd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 Narrow" pitchFamily="34" charset="0"/>
                  <a:cs typeface="Arial" pitchFamily="34" charset="0"/>
                </a:rPr>
                <a:t>, Ni Sol.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3886200" y="2971800"/>
              <a:ext cx="9906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 Narrow" pitchFamily="34" charset="0"/>
                  <a:cs typeface="Arial" pitchFamily="34" charset="0"/>
                </a:rPr>
                <a:t>Ni </a:t>
              </a:r>
              <a:r>
                <a:rPr lang="en-US" sz="1600" b="1" dirty="0" smtClean="0">
                  <a:solidFill>
                    <a:srgbClr val="008000"/>
                  </a:solidFill>
                  <a:latin typeface="Arial Narrow" pitchFamily="34" charset="0"/>
                  <a:cs typeface="Arial" pitchFamily="34" charset="0"/>
                </a:rPr>
                <a:t>Sol..</a:t>
              </a:r>
              <a:r>
                <a:rPr lang="en-US" sz="1600" b="1" baseline="30000" dirty="0" smtClean="0">
                  <a:solidFill>
                    <a:srgbClr val="008000"/>
                  </a:solidFill>
                  <a:latin typeface="Arial Narrow" pitchFamily="34" charset="0"/>
                  <a:cs typeface="Arial" pitchFamily="34" charset="0"/>
                </a:rPr>
                <a:t>n</a:t>
              </a:r>
            </a:p>
          </p:txBody>
        </p:sp>
        <p:sp>
          <p:nvSpPr>
            <p:cNvPr id="1060" name="Rectangle 36"/>
            <p:cNvSpPr>
              <a:spLocks noChangeArrowheads="1"/>
            </p:cNvSpPr>
            <p:nvPr/>
          </p:nvSpPr>
          <p:spPr bwMode="auto">
            <a:xfrm>
              <a:off x="4953000" y="2971800"/>
              <a:ext cx="1295400" cy="3048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FF3300"/>
                  </a:solidFill>
                  <a:effectLst/>
                  <a:latin typeface="Arial Narrow" pitchFamily="34" charset="0"/>
                  <a:cs typeface="Arial" pitchFamily="34" charset="0"/>
                </a:rPr>
                <a:t>Zn  </a:t>
              </a:r>
              <a:r>
                <a:rPr lang="en-US" sz="1600" b="1" dirty="0" smtClean="0">
                  <a:solidFill>
                    <a:srgbClr val="FF3300"/>
                  </a:solidFill>
                  <a:latin typeface="Arial Narrow" pitchFamily="34" charset="0"/>
                  <a:cs typeface="Arial" pitchFamily="34" charset="0"/>
                </a:rPr>
                <a:t>Sol..</a:t>
              </a:r>
              <a:r>
                <a:rPr lang="en-US" sz="1600" b="1" baseline="30000" dirty="0" smtClean="0">
                  <a:solidFill>
                    <a:srgbClr val="FF3300"/>
                  </a:solidFill>
                  <a:latin typeface="Arial Narrow" pitchFamily="34" charset="0"/>
                  <a:cs typeface="Arial" pitchFamily="34" charset="0"/>
                </a:rPr>
                <a:t>n</a:t>
              </a:r>
              <a:endParaRPr lang="en-US" sz="1600" baseline="30000" dirty="0" smtClean="0">
                <a:solidFill>
                  <a:srgbClr val="FF3300"/>
                </a:solidFill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61" name="Rectangle 37"/>
            <p:cNvSpPr>
              <a:spLocks noChangeArrowheads="1"/>
            </p:cNvSpPr>
            <p:nvPr/>
          </p:nvSpPr>
          <p:spPr bwMode="auto">
            <a:xfrm>
              <a:off x="6400800" y="2971800"/>
              <a:ext cx="1295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Arial Narrow" pitchFamily="34" charset="0"/>
                  <a:cs typeface="Arial" pitchFamily="34" charset="0"/>
                </a:rPr>
                <a:t>Cd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660066"/>
                  </a:solidFill>
                  <a:effectLst/>
                  <a:latin typeface="Arial Narrow" pitchFamily="34" charset="0"/>
                  <a:cs typeface="Arial" pitchFamily="34" charset="0"/>
                </a:rPr>
                <a:t>  </a:t>
              </a:r>
              <a:r>
                <a:rPr lang="en-US" sz="1600" b="1" dirty="0" smtClean="0">
                  <a:solidFill>
                    <a:srgbClr val="990000"/>
                  </a:solidFill>
                  <a:latin typeface="Arial Narrow" pitchFamily="34" charset="0"/>
                  <a:cs typeface="Arial" pitchFamily="34" charset="0"/>
                </a:rPr>
                <a:t>Sol..</a:t>
              </a:r>
              <a:r>
                <a:rPr lang="en-US" sz="1600" b="1" baseline="30000" dirty="0" smtClean="0">
                  <a:solidFill>
                    <a:srgbClr val="990000"/>
                  </a:solidFill>
                  <a:latin typeface="Arial Narrow" pitchFamily="34" charset="0"/>
                  <a:cs typeface="Arial" pitchFamily="34" charset="0"/>
                </a:rPr>
                <a:t>n</a:t>
              </a:r>
              <a:endParaRPr lang="en-US" sz="1600" baseline="30000" dirty="0" smtClean="0">
                <a:solidFill>
                  <a:srgbClr val="990000"/>
                </a:solidFill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5181600" y="2447290"/>
              <a:ext cx="1143000" cy="34671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Zn Stripping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6553200" y="2447290"/>
              <a:ext cx="1219200" cy="34671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Cd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 Stripping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5410200" y="1609090"/>
              <a:ext cx="0" cy="1943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5638799" y="1391890"/>
              <a:ext cx="2080260" cy="313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Regenerated </a:t>
              </a: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Cyanex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 302</a:t>
              </a:r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>
              <a:off x="4928008" y="2599690"/>
              <a:ext cx="25359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56" name="Line 32"/>
            <p:cNvSpPr>
              <a:spLocks noChangeShapeType="1"/>
            </p:cNvSpPr>
            <p:nvPr/>
          </p:nvSpPr>
          <p:spPr bwMode="auto">
            <a:xfrm>
              <a:off x="5486400" y="2828291"/>
              <a:ext cx="0" cy="21971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58" name="Line 34"/>
            <p:cNvSpPr>
              <a:spLocks noChangeShapeType="1"/>
            </p:cNvSpPr>
            <p:nvPr/>
          </p:nvSpPr>
          <p:spPr bwMode="auto">
            <a:xfrm>
              <a:off x="7162800" y="2828290"/>
              <a:ext cx="0" cy="219710"/>
            </a:xfrm>
            <a:prstGeom prst="line">
              <a:avLst/>
            </a:prstGeom>
            <a:noFill/>
            <a:ln w="25400" cmpd="sng">
              <a:solidFill>
                <a:srgbClr val="660066"/>
              </a:solidFill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64" name="Line 40"/>
            <p:cNvSpPr>
              <a:spLocks noChangeShapeType="1"/>
            </p:cNvSpPr>
            <p:nvPr/>
          </p:nvSpPr>
          <p:spPr bwMode="auto">
            <a:xfrm flipV="1">
              <a:off x="7848600" y="1609090"/>
              <a:ext cx="0" cy="990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67" name="Line 43"/>
            <p:cNvSpPr>
              <a:spLocks noChangeShapeType="1"/>
            </p:cNvSpPr>
            <p:nvPr/>
          </p:nvSpPr>
          <p:spPr bwMode="auto">
            <a:xfrm>
              <a:off x="4419600" y="2218690"/>
              <a:ext cx="0" cy="75311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447800" y="3048000"/>
              <a:ext cx="1066799" cy="27368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990000"/>
                  </a:solidFill>
                  <a:effectLst/>
                  <a:latin typeface="Arial Narrow" pitchFamily="34" charset="0"/>
                  <a:cs typeface="Arial" pitchFamily="34" charset="0"/>
                </a:rPr>
                <a:t>Cu Sol..</a:t>
              </a:r>
              <a:r>
                <a:rPr kumimoji="0" lang="en-US" sz="1600" b="1" i="0" u="none" strike="noStrike" cap="none" normalizeH="0" baseline="30000" dirty="0" smtClean="0">
                  <a:ln>
                    <a:noFill/>
                  </a:ln>
                  <a:solidFill>
                    <a:srgbClr val="990000"/>
                  </a:solidFill>
                  <a:effectLst/>
                  <a:latin typeface="Arial Narrow" pitchFamily="34" charset="0"/>
                  <a:cs typeface="Arial" pitchFamily="34" charset="0"/>
                </a:rPr>
                <a:t>n</a:t>
              </a:r>
              <a:endParaRPr kumimoji="0" lang="en-US" sz="1600" b="0" i="0" u="none" strike="noStrike" cap="none" normalizeH="0" baseline="30000" dirty="0" smtClean="0">
                <a:ln>
                  <a:noFill/>
                </a:ln>
                <a:solidFill>
                  <a:srgbClr val="990000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2453777" y="1780540"/>
              <a:ext cx="1203823" cy="42926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Cu Extraction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lang="en-US" sz="1600" b="1" dirty="0" smtClean="0">
                  <a:solidFill>
                    <a:srgbClr val="0000FF"/>
                  </a:solidFill>
                  <a:latin typeface="Arial Narrow" pitchFamily="34" charset="0"/>
                  <a:cs typeface="Arial" pitchFamily="34" charset="0"/>
                </a:rPr>
                <a:t>pH= 1.91</a:t>
              </a:r>
              <a:endPara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Narrow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1383289" y="2514600"/>
              <a:ext cx="1337793" cy="34671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 Narrow" pitchFamily="34" charset="0"/>
                  <a:cs typeface="Arial" pitchFamily="34" charset="0"/>
                </a:rPr>
                <a:t>Cu Stripping</a:t>
              </a:r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 flipV="1">
              <a:off x="1918533" y="1990090"/>
              <a:ext cx="53524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>
              <a:off x="2587112" y="2203450"/>
              <a:ext cx="3688" cy="311150"/>
            </a:xfrm>
            <a:prstGeom prst="line">
              <a:avLst/>
            </a:prstGeom>
            <a:noFill/>
            <a:ln w="25400" cmpd="sng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40" name="Line 16"/>
            <p:cNvSpPr>
              <a:spLocks noChangeShapeType="1"/>
            </p:cNvSpPr>
            <p:nvPr/>
          </p:nvSpPr>
          <p:spPr bwMode="auto">
            <a:xfrm flipV="1">
              <a:off x="1600200" y="2075814"/>
              <a:ext cx="6583" cy="43878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auto">
            <a:xfrm flipH="1">
              <a:off x="2721082" y="2821305"/>
              <a:ext cx="267940" cy="0"/>
            </a:xfrm>
            <a:prstGeom prst="line">
              <a:avLst/>
            </a:prstGeom>
            <a:noFill/>
            <a:ln w="25400" cmpd="sng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3048000" y="2679700"/>
              <a:ext cx="685800" cy="29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cs typeface="Arial" pitchFamily="34" charset="0"/>
                </a:rPr>
                <a:t>H</a:t>
              </a:r>
              <a:r>
                <a:rPr kumimoji="0" lang="en-US" sz="1600" b="1" i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cs typeface="Arial" pitchFamily="34" charset="0"/>
                </a:rPr>
                <a:t>2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cs typeface="Arial" pitchFamily="34" charset="0"/>
                </a:rPr>
                <a:t>SO</a:t>
              </a:r>
              <a:r>
                <a:rPr kumimoji="0" lang="en-US" sz="1600" b="1" i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  <a:cs typeface="Arial" pitchFamily="34" charset="0"/>
                </a:rPr>
                <a:t>4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endParaRPr>
            </a:p>
          </p:txBody>
        </p:sp>
        <p:sp>
          <p:nvSpPr>
            <p:cNvPr id="1068" name="Line 44"/>
            <p:cNvSpPr>
              <a:spLocks noChangeShapeType="1"/>
            </p:cNvSpPr>
            <p:nvPr/>
          </p:nvSpPr>
          <p:spPr bwMode="auto">
            <a:xfrm flipH="1">
              <a:off x="1981200" y="2891155"/>
              <a:ext cx="16064" cy="233045"/>
            </a:xfrm>
            <a:prstGeom prst="line">
              <a:avLst/>
            </a:prstGeom>
            <a:noFill/>
            <a:ln w="25400">
              <a:solidFill>
                <a:srgbClr val="99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070" name="Line 46"/>
            <p:cNvSpPr>
              <a:spLocks noChangeShapeType="1"/>
            </p:cNvSpPr>
            <p:nvPr/>
          </p:nvSpPr>
          <p:spPr bwMode="auto">
            <a:xfrm flipH="1">
              <a:off x="3122356" y="1609090"/>
              <a:ext cx="1843" cy="17145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114" name="Line 39"/>
            <p:cNvSpPr>
              <a:spLocks noChangeShapeType="1"/>
            </p:cNvSpPr>
            <p:nvPr/>
          </p:nvSpPr>
          <p:spPr bwMode="auto">
            <a:xfrm flipV="1">
              <a:off x="6324600" y="2590800"/>
              <a:ext cx="228600" cy="889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ash"/>
              <a:round/>
              <a:headEnd/>
              <a:tailEnd type="triangl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cxnSp>
          <p:nvCxnSpPr>
            <p:cNvPr id="116" name="Straight Connector 115"/>
            <p:cNvCxnSpPr/>
            <p:nvPr/>
          </p:nvCxnSpPr>
          <p:spPr>
            <a:xfrm>
              <a:off x="5410200" y="1607502"/>
              <a:ext cx="2438400" cy="1588"/>
            </a:xfrm>
            <a:prstGeom prst="line">
              <a:avLst/>
            </a:prstGeom>
            <a:ln w="25400">
              <a:solidFill>
                <a:srgbClr val="0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Line 18"/>
            <p:cNvSpPr>
              <a:spLocks noChangeShapeType="1"/>
            </p:cNvSpPr>
            <p:nvPr/>
          </p:nvSpPr>
          <p:spPr bwMode="auto">
            <a:xfrm flipH="1">
              <a:off x="7696200" y="2599690"/>
              <a:ext cx="152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43" name="Line 20"/>
            <p:cNvSpPr>
              <a:spLocks noChangeShapeType="1"/>
            </p:cNvSpPr>
            <p:nvPr/>
          </p:nvSpPr>
          <p:spPr bwMode="auto">
            <a:xfrm>
              <a:off x="2286000" y="1609090"/>
              <a:ext cx="83820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 flipV="1">
              <a:off x="5410200" y="2209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ash"/>
              <a:round/>
              <a:headEnd type="triangle"/>
              <a:tailEnd type="non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V="1">
              <a:off x="7162800" y="2209800"/>
              <a:ext cx="0" cy="228600"/>
            </a:xfrm>
            <a:prstGeom prst="line">
              <a:avLst/>
            </a:prstGeom>
            <a:noFill/>
            <a:ln w="25400">
              <a:solidFill>
                <a:srgbClr val="660066"/>
              </a:solidFill>
              <a:prstDash val="solid"/>
              <a:round/>
              <a:headEnd type="triangle"/>
              <a:tailEnd type="none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latin typeface="Arial Narrow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71" name="Flowchart: Process 70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7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78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Indo- Korean Cooperation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29" name="Flowchart: Process 28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30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32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Indo- Korean Cooperation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152400" y="914400"/>
            <a:ext cx="8686800" cy="5869126"/>
            <a:chOff x="152400" y="914400"/>
            <a:chExt cx="8686800" cy="5869126"/>
          </a:xfrm>
        </p:grpSpPr>
        <p:sp>
          <p:nvSpPr>
            <p:cNvPr id="3" name="Rectangle 18"/>
            <p:cNvSpPr>
              <a:spLocks noChangeArrowheads="1"/>
            </p:cNvSpPr>
            <p:nvPr/>
          </p:nvSpPr>
          <p:spPr bwMode="auto">
            <a:xfrm>
              <a:off x="304800" y="914400"/>
              <a:ext cx="85344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400" dirty="0" smtClean="0">
                  <a:solidFill>
                    <a:srgbClr val="003BF6"/>
                  </a:solidFill>
                  <a:latin typeface="Arial Narrow" pitchFamily="34" charset="0"/>
                </a:rPr>
                <a:t>Recovery </a:t>
              </a:r>
              <a:r>
                <a:rPr lang="en-US" sz="2400" dirty="0">
                  <a:solidFill>
                    <a:srgbClr val="003BF6"/>
                  </a:solidFill>
                  <a:latin typeface="Arial Narrow" pitchFamily="34" charset="0"/>
                </a:rPr>
                <a:t>of </a:t>
              </a:r>
              <a:r>
                <a:rPr lang="en-US" sz="2400" dirty="0" err="1">
                  <a:solidFill>
                    <a:srgbClr val="003BF6"/>
                  </a:solidFill>
                  <a:latin typeface="Arial Narrow" pitchFamily="34" charset="0"/>
                </a:rPr>
                <a:t>Pb</a:t>
              </a:r>
              <a:r>
                <a:rPr lang="en-US" sz="2400" dirty="0">
                  <a:solidFill>
                    <a:srgbClr val="003BF6"/>
                  </a:solidFill>
                  <a:latin typeface="Arial Narrow" pitchFamily="34" charset="0"/>
                </a:rPr>
                <a:t> and </a:t>
              </a:r>
              <a:r>
                <a:rPr lang="en-US" sz="2400" dirty="0" err="1">
                  <a:solidFill>
                    <a:srgbClr val="003BF6"/>
                  </a:solidFill>
                  <a:latin typeface="Arial Narrow" pitchFamily="34" charset="0"/>
                </a:rPr>
                <a:t>Sn</a:t>
              </a:r>
              <a:r>
                <a:rPr lang="en-US" sz="2400" dirty="0">
                  <a:solidFill>
                    <a:srgbClr val="003BF6"/>
                  </a:solidFill>
                  <a:latin typeface="Arial Narrow" pitchFamily="34" charset="0"/>
                </a:rPr>
                <a:t> from the liberated resin of PCBs swelled by organic</a:t>
              </a: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457200" y="1981200"/>
              <a:ext cx="8229600" cy="2971799"/>
              <a:chOff x="381000" y="4572001"/>
              <a:chExt cx="8229600" cy="2002272"/>
            </a:xfrm>
          </p:grpSpPr>
          <p:grpSp>
            <p:nvGrpSpPr>
              <p:cNvPr id="4" name="Group 25"/>
              <p:cNvGrpSpPr>
                <a:grpSpLocks/>
              </p:cNvGrpSpPr>
              <p:nvPr/>
            </p:nvGrpSpPr>
            <p:grpSpPr bwMode="auto">
              <a:xfrm>
                <a:off x="381000" y="4952995"/>
                <a:ext cx="990600" cy="967924"/>
                <a:chOff x="457200" y="2819400"/>
                <a:chExt cx="990600" cy="968247"/>
              </a:xfrm>
            </p:grpSpPr>
            <p:pic>
              <p:nvPicPr>
                <p:cNvPr id="25" name="Picture 13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457200" y="2819400"/>
                  <a:ext cx="990600" cy="7789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Rectangle 27"/>
                <p:cNvSpPr>
                  <a:spLocks noChangeArrowheads="1"/>
                </p:cNvSpPr>
                <p:nvPr/>
              </p:nvSpPr>
              <p:spPr bwMode="auto">
                <a:xfrm>
                  <a:off x="533400" y="3598922"/>
                  <a:ext cx="838200" cy="188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rgbClr val="000000"/>
                      </a:solidFill>
                      <a:latin typeface="Arial Narrow" pitchFamily="34" charset="0"/>
                    </a:rPr>
                    <a:t>PCBs</a:t>
                  </a:r>
                </a:p>
              </p:txBody>
            </p:sp>
          </p:grpSp>
          <p:pic>
            <p:nvPicPr>
              <p:cNvPr id="5" name="Picture 29" descr="Swelled PCB.jpg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362200" y="5029200"/>
                <a:ext cx="1143000" cy="787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1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6200000">
                <a:off x="4121851" y="4564949"/>
                <a:ext cx="747897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1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5400000">
                <a:off x="4221983" y="5531617"/>
                <a:ext cx="547634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8" name="Straight Arrow Connector 7"/>
              <p:cNvCxnSpPr/>
              <p:nvPr/>
            </p:nvCxnSpPr>
            <p:spPr bwMode="auto">
              <a:xfrm>
                <a:off x="1447800" y="5410200"/>
                <a:ext cx="914400" cy="7463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 bwMode="auto">
              <a:xfrm flipV="1">
                <a:off x="3505200" y="4953000"/>
                <a:ext cx="533400" cy="320675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 bwMode="auto">
              <a:xfrm>
                <a:off x="3505200" y="5562600"/>
                <a:ext cx="533400" cy="406400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1" name="Rectangle 39"/>
              <p:cNvSpPr>
                <a:spLocks noChangeArrowheads="1"/>
              </p:cNvSpPr>
              <p:nvPr/>
            </p:nvSpPr>
            <p:spPr bwMode="auto">
              <a:xfrm>
                <a:off x="3886200" y="6248401"/>
                <a:ext cx="1371600" cy="325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>
                    <a:solidFill>
                      <a:srgbClr val="800000"/>
                    </a:solidFill>
                    <a:latin typeface="Arial Narrow" pitchFamily="34" charset="0"/>
                  </a:rPr>
                  <a:t>Metal  </a:t>
                </a:r>
                <a:r>
                  <a:rPr lang="en-US" sz="1600" dirty="0" smtClean="0">
                    <a:solidFill>
                      <a:srgbClr val="800000"/>
                    </a:solidFill>
                    <a:latin typeface="Arial Narrow" pitchFamily="34" charset="0"/>
                  </a:rPr>
                  <a:t>Sheet (Cu)</a:t>
                </a:r>
                <a:endParaRPr lang="en-US" sz="1600" dirty="0">
                  <a:solidFill>
                    <a:srgbClr val="8000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2" name="Rectangle 40"/>
              <p:cNvSpPr>
                <a:spLocks noChangeArrowheads="1"/>
              </p:cNvSpPr>
              <p:nvPr/>
            </p:nvSpPr>
            <p:spPr bwMode="auto">
              <a:xfrm>
                <a:off x="3810000" y="5334001"/>
                <a:ext cx="1600200" cy="325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solidFill>
                      <a:srgbClr val="0000FF"/>
                    </a:solidFill>
                    <a:latin typeface="Arial Narrow" pitchFamily="34" charset="0"/>
                  </a:rPr>
                  <a:t>Epoxy </a:t>
                </a:r>
                <a:r>
                  <a:rPr lang="en-US" sz="1600" dirty="0" smtClean="0">
                    <a:solidFill>
                      <a:srgbClr val="0000FF"/>
                    </a:solidFill>
                    <a:latin typeface="Arial Narrow" pitchFamily="34" charset="0"/>
                  </a:rPr>
                  <a:t>Resin (</a:t>
                </a:r>
                <a:r>
                  <a:rPr lang="en-US" sz="1600" dirty="0" err="1" smtClean="0">
                    <a:solidFill>
                      <a:srgbClr val="0000FF"/>
                    </a:solidFill>
                    <a:latin typeface="Arial Narrow" pitchFamily="34" charset="0"/>
                  </a:rPr>
                  <a:t>Pb</a:t>
                </a:r>
                <a:r>
                  <a:rPr lang="en-US" sz="1600" dirty="0" smtClean="0">
                    <a:solidFill>
                      <a:srgbClr val="0000FF"/>
                    </a:solidFill>
                    <a:latin typeface="Arial Narrow" pitchFamily="34" charset="0"/>
                  </a:rPr>
                  <a:t>, </a:t>
                </a:r>
                <a:r>
                  <a:rPr lang="en-US" sz="1600" dirty="0" err="1" smtClean="0">
                    <a:solidFill>
                      <a:srgbClr val="0000FF"/>
                    </a:solidFill>
                    <a:latin typeface="Arial Narrow" pitchFamily="34" charset="0"/>
                  </a:rPr>
                  <a:t>Sn</a:t>
                </a:r>
                <a:r>
                  <a:rPr lang="en-US" sz="1600" dirty="0" smtClean="0">
                    <a:solidFill>
                      <a:srgbClr val="0000FF"/>
                    </a:solidFill>
                    <a:latin typeface="Arial Narrow" pitchFamily="34" charset="0"/>
                  </a:rPr>
                  <a:t>)</a:t>
                </a:r>
                <a:endParaRPr lang="en-US" sz="1600" dirty="0">
                  <a:solidFill>
                    <a:srgbClr val="0000FF"/>
                  </a:solidFill>
                  <a:latin typeface="Arial Narrow" pitchFamily="34" charset="0"/>
                </a:endParaRP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 bwMode="auto">
              <a:xfrm flipV="1">
                <a:off x="4953000" y="5181600"/>
                <a:ext cx="533400" cy="3175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4" name="Rectangle 42"/>
              <p:cNvSpPr>
                <a:spLocks noChangeArrowheads="1"/>
              </p:cNvSpPr>
              <p:nvPr/>
            </p:nvSpPr>
            <p:spPr bwMode="auto">
              <a:xfrm>
                <a:off x="5486400" y="4887154"/>
                <a:ext cx="1295400" cy="325872"/>
              </a:xfrm>
              <a:prstGeom prst="rect">
                <a:avLst/>
              </a:prstGeom>
              <a:noFill/>
              <a:ln w="25400">
                <a:solidFill>
                  <a:srgbClr val="00206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0000FF"/>
                    </a:solidFill>
                    <a:latin typeface="Arial Narrow" pitchFamily="34" charset="0"/>
                  </a:rPr>
                  <a:t>Selective</a:t>
                </a:r>
              </a:p>
              <a:p>
                <a:pPr algn="ctr"/>
                <a:r>
                  <a:rPr lang="en-US" sz="1600" dirty="0">
                    <a:solidFill>
                      <a:srgbClr val="0000FF"/>
                    </a:solidFill>
                    <a:latin typeface="Arial Narrow" pitchFamily="34" charset="0"/>
                  </a:rPr>
                  <a:t>Leaching</a:t>
                </a: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 bwMode="auto">
              <a:xfrm rot="5400000">
                <a:off x="5489575" y="5634038"/>
                <a:ext cx="449262" cy="1587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 bwMode="auto">
              <a:xfrm rot="5400000">
                <a:off x="6401594" y="5638007"/>
                <a:ext cx="457200" cy="1587"/>
              </a:xfrm>
              <a:prstGeom prst="straightConnector1">
                <a:avLst/>
              </a:prstGeom>
              <a:ln>
                <a:solidFill>
                  <a:srgbClr val="6600FF"/>
                </a:solidFill>
                <a:headEnd type="none" w="med" len="med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7" name="Rectangle 51"/>
              <p:cNvSpPr>
                <a:spLocks noChangeArrowheads="1"/>
              </p:cNvSpPr>
              <p:nvPr/>
            </p:nvSpPr>
            <p:spPr bwMode="auto">
              <a:xfrm>
                <a:off x="5410200" y="5801554"/>
                <a:ext cx="685800" cy="325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3300"/>
                    </a:solidFill>
                    <a:latin typeface="Arial Narrow" pitchFamily="34" charset="0"/>
                  </a:rPr>
                  <a:t>Lead Soln.</a:t>
                </a:r>
              </a:p>
            </p:txBody>
          </p:sp>
          <p:sp>
            <p:nvSpPr>
              <p:cNvPr id="18" name="Rectangle 52"/>
              <p:cNvSpPr>
                <a:spLocks noChangeArrowheads="1"/>
              </p:cNvSpPr>
              <p:nvPr/>
            </p:nvSpPr>
            <p:spPr bwMode="auto">
              <a:xfrm>
                <a:off x="6324600" y="5837679"/>
                <a:ext cx="685800" cy="325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6600FF"/>
                    </a:solidFill>
                    <a:latin typeface="Arial Narrow" pitchFamily="34" charset="0"/>
                  </a:rPr>
                  <a:t>Tin Soln.</a:t>
                </a:r>
              </a:p>
            </p:txBody>
          </p:sp>
          <p:cxnSp>
            <p:nvCxnSpPr>
              <p:cNvPr id="19" name="Straight Arrow Connector 18"/>
              <p:cNvCxnSpPr/>
              <p:nvPr/>
            </p:nvCxnSpPr>
            <p:spPr bwMode="auto">
              <a:xfrm flipV="1">
                <a:off x="6781800" y="5149850"/>
                <a:ext cx="533400" cy="4763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0" name="Rectangle 19"/>
              <p:cNvSpPr/>
              <p:nvPr/>
            </p:nvSpPr>
            <p:spPr bwMode="auto">
              <a:xfrm>
                <a:off x="7239000" y="4572001"/>
                <a:ext cx="1371600" cy="46308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1600" i="1" dirty="0" smtClean="0">
                    <a:solidFill>
                      <a:srgbClr val="7030A0"/>
                    </a:solidFill>
                    <a:latin typeface="Arial Narrow" pitchFamily="34" charset="0"/>
                  </a:rPr>
                  <a:t>Metal free Epoxy resin for  safe </a:t>
                </a:r>
                <a:r>
                  <a:rPr lang="en-US" sz="1600" i="1" dirty="0" err="1" smtClean="0">
                    <a:solidFill>
                      <a:srgbClr val="7030A0"/>
                    </a:solidFill>
                    <a:latin typeface="Arial Narrow" pitchFamily="34" charset="0"/>
                  </a:rPr>
                  <a:t>utilisation</a:t>
                </a:r>
                <a:endParaRPr lang="en-US" sz="1600" i="1" dirty="0">
                  <a:solidFill>
                    <a:srgbClr val="7030A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371600" y="4876801"/>
                <a:ext cx="990600" cy="10119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IN" sz="1600" dirty="0" smtClean="0">
                    <a:solidFill>
                      <a:srgbClr val="000000"/>
                    </a:solidFill>
                    <a:latin typeface="Arial Narrow" pitchFamily="34" charset="0"/>
                  </a:rPr>
                  <a:t>n-methyl-2-pyrrolidone</a:t>
                </a:r>
              </a:p>
              <a:p>
                <a:endParaRPr lang="en-IN" sz="1600" dirty="0" smtClean="0">
                  <a:solidFill>
                    <a:srgbClr val="0000FF"/>
                  </a:solidFill>
                  <a:latin typeface="Arial Narrow" pitchFamily="34" charset="0"/>
                </a:endParaRPr>
              </a:p>
              <a:p>
                <a:r>
                  <a:rPr lang="en-IN" sz="1600" dirty="0" smtClean="0">
                    <a:solidFill>
                      <a:srgbClr val="FF0000"/>
                    </a:solidFill>
                    <a:latin typeface="Arial Narrow" pitchFamily="34" charset="0"/>
                  </a:rPr>
                  <a:t>Heat, S/L separation</a:t>
                </a:r>
                <a:endParaRPr lang="en-US" sz="1600" dirty="0">
                  <a:solidFill>
                    <a:srgbClr val="FF0000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83926" y="5486401"/>
                <a:ext cx="465192" cy="188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err="1" smtClean="0">
                    <a:solidFill>
                      <a:srgbClr val="6600FF"/>
                    </a:solidFill>
                    <a:latin typeface="Arial Narrow" pitchFamily="34" charset="0"/>
                  </a:rPr>
                  <a:t>HCl</a:t>
                </a:r>
                <a:endParaRPr lang="en-US" sz="1600" dirty="0">
                  <a:solidFill>
                    <a:srgbClr val="6600FF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23" name="Rectangle 17"/>
              <p:cNvSpPr>
                <a:spLocks noChangeArrowheads="1"/>
              </p:cNvSpPr>
              <p:nvPr/>
            </p:nvSpPr>
            <p:spPr bwMode="auto">
              <a:xfrm>
                <a:off x="5791200" y="5486400"/>
                <a:ext cx="762000" cy="2876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HNO</a:t>
                </a:r>
                <a:r>
                  <a:rPr lang="en-US" sz="1600" baseline="-25000" dirty="0" smtClean="0">
                    <a:solidFill>
                      <a:srgbClr val="FF0000"/>
                    </a:solidFill>
                    <a:latin typeface="Arial Narrow" pitchFamily="34" charset="0"/>
                    <a:cs typeface="Arial" pitchFamily="34" charset="0"/>
                  </a:rPr>
                  <a:t>3</a:t>
                </a:r>
                <a:endParaRPr kumimoji="0" lang="en-US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 Narrow" pitchFamily="34" charset="0"/>
                  <a:cs typeface="Arial" pitchFamily="34" charset="0"/>
                </a:endParaRPr>
              </a:p>
            </p:txBody>
          </p:sp>
          <p:pic>
            <p:nvPicPr>
              <p:cNvPr id="24" name="Picture 24" descr="C:\Users\M.K.JHA\AppData\Local\Microsoft\Windows\Temporary Internet Files\Low\Content.IE5\G6ALVR8Z\RECOM_AWARD[1]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5909" r="13636" b="12879"/>
              <a:stretch>
                <a:fillRect/>
              </a:stretch>
            </p:blipFill>
            <p:spPr bwMode="auto">
              <a:xfrm>
                <a:off x="7162800" y="5701489"/>
                <a:ext cx="1068125" cy="775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2286000" y="4708193"/>
                <a:ext cx="1295400" cy="325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000000"/>
                    </a:solidFill>
                    <a:latin typeface="Arial Narrow" pitchFamily="34" charset="0"/>
                  </a:rPr>
                  <a:t>Organic Swelled PCBs</a:t>
                </a:r>
                <a:endParaRPr lang="en-US" sz="1600" dirty="0">
                  <a:solidFill>
                    <a:srgbClr val="000000"/>
                  </a:solidFill>
                  <a:latin typeface="Arial Narrow" pitchFamily="34" charset="0"/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152400" y="5029200"/>
              <a:ext cx="86106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 smtClean="0">
                  <a:solidFill>
                    <a:srgbClr val="FF3399"/>
                  </a:solidFill>
                  <a:latin typeface="Arial Narrow" pitchFamily="34" charset="0"/>
                </a:rPr>
                <a:t>Highlights:</a:t>
              </a:r>
            </a:p>
            <a:p>
              <a:pPr marL="444500" indent="-444500">
                <a:buFont typeface="Wingdings" pitchFamily="2" charset="2"/>
                <a:buChar char="q"/>
              </a:pPr>
              <a:r>
                <a:rPr lang="en-US" dirty="0" smtClean="0">
                  <a:solidFill>
                    <a:srgbClr val="006600"/>
                  </a:solidFill>
                  <a:latin typeface="Arial Narrow" pitchFamily="34" charset="0"/>
                </a:rPr>
                <a:t>Novel pre-treatment organic swelling &amp; liberation of pure Cu metal sheet</a:t>
              </a:r>
            </a:p>
            <a:p>
              <a:pPr marL="444500" indent="-444500">
                <a:buFont typeface="Wingdings" pitchFamily="2" charset="2"/>
                <a:buChar char="q"/>
              </a:pPr>
              <a:r>
                <a:rPr lang="en-US" dirty="0" smtClean="0">
                  <a:solidFill>
                    <a:srgbClr val="006600"/>
                  </a:solidFill>
                  <a:latin typeface="Arial Narrow" pitchFamily="34" charset="0"/>
                </a:rPr>
                <a:t>Energy saving process in comparison to traditional mechanical pre-treatment for metal beneficiation</a:t>
              </a:r>
            </a:p>
            <a:p>
              <a:pPr marL="444500" indent="-444500">
                <a:buFont typeface="Wingdings" pitchFamily="2" charset="2"/>
                <a:buChar char="q"/>
              </a:pPr>
              <a:r>
                <a:rPr lang="en-US" dirty="0" smtClean="0">
                  <a:solidFill>
                    <a:srgbClr val="006600"/>
                  </a:solidFill>
                  <a:latin typeface="Arial Narrow" pitchFamily="34" charset="0"/>
                </a:rPr>
                <a:t>Organic can be separated after swelling of PCBs and reused</a:t>
              </a:r>
            </a:p>
            <a:p>
              <a:pPr marL="444500" indent="-444500">
                <a:buFont typeface="Wingdings" pitchFamily="2" charset="2"/>
                <a:buChar char="q"/>
              </a:pPr>
              <a:r>
                <a:rPr lang="en-US" dirty="0" smtClean="0">
                  <a:solidFill>
                    <a:srgbClr val="006600"/>
                  </a:solidFill>
                  <a:latin typeface="Arial Narrow" pitchFamily="34" charset="0"/>
                </a:rPr>
                <a:t>Commercial viability after some scale-up studies</a:t>
              </a:r>
              <a:endParaRPr lang="en-US" dirty="0">
                <a:solidFill>
                  <a:srgbClr val="006600"/>
                </a:solidFill>
                <a:latin typeface="Arial Narrow" pitchFamily="34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0" y="2362200"/>
            <a:ext cx="2209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 smtClean="0">
                <a:latin typeface="Century Gothic" pitchFamily="34" charset="0"/>
              </a:rPr>
              <a:t>Wealth from Waste</a:t>
            </a:r>
            <a:endParaRPr lang="en-US" sz="4000" dirty="0">
              <a:latin typeface="Century Gothic" pitchFamily="34" charset="0"/>
            </a:endParaRPr>
          </a:p>
        </p:txBody>
      </p:sp>
      <p:pic>
        <p:nvPicPr>
          <p:cNvPr id="3" name="Picture 2" descr="CC-cover june-july-10.jpg"/>
          <p:cNvPicPr>
            <a:picLocks noChangeAspect="1"/>
          </p:cNvPicPr>
          <p:nvPr/>
        </p:nvPicPr>
        <p:blipFill>
          <a:blip r:embed="rId2"/>
          <a:srcRect t="25556"/>
          <a:stretch>
            <a:fillRect/>
          </a:stretch>
        </p:blipFill>
        <p:spPr>
          <a:xfrm>
            <a:off x="990600" y="838200"/>
            <a:ext cx="5087779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28600" y="1524000"/>
            <a:ext cx="3581400" cy="2590800"/>
            <a:chOff x="4419600" y="1851263"/>
            <a:chExt cx="4457329" cy="3558937"/>
          </a:xfrm>
        </p:grpSpPr>
        <p:pic>
          <p:nvPicPr>
            <p:cNvPr id="9" name="Picture 7" descr="FA_generation_extrapolate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193" t="4666" r="12474"/>
            <a:stretch>
              <a:fillRect/>
            </a:stretch>
          </p:blipFill>
          <p:spPr bwMode="auto">
            <a:xfrm>
              <a:off x="4419600" y="1851263"/>
              <a:ext cx="4457329" cy="355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Freeform 9"/>
            <p:cNvSpPr/>
            <p:nvPr/>
          </p:nvSpPr>
          <p:spPr>
            <a:xfrm>
              <a:off x="6778429" y="2235412"/>
              <a:ext cx="1639752" cy="1712798"/>
            </a:xfrm>
            <a:custGeom>
              <a:avLst/>
              <a:gdLst>
                <a:gd name="connsiteX0" fmla="*/ 0 w 1640115"/>
                <a:gd name="connsiteY0" fmla="*/ 1509486 h 1712686"/>
                <a:gd name="connsiteX1" fmla="*/ 435429 w 1640115"/>
                <a:gd name="connsiteY1" fmla="*/ 1291771 h 1712686"/>
                <a:gd name="connsiteX2" fmla="*/ 827315 w 1640115"/>
                <a:gd name="connsiteY2" fmla="*/ 986971 h 1712686"/>
                <a:gd name="connsiteX3" fmla="*/ 1262743 w 1640115"/>
                <a:gd name="connsiteY3" fmla="*/ 580571 h 1712686"/>
                <a:gd name="connsiteX4" fmla="*/ 1640115 w 1640115"/>
                <a:gd name="connsiteY4" fmla="*/ 0 h 1712686"/>
                <a:gd name="connsiteX5" fmla="*/ 1611086 w 1640115"/>
                <a:gd name="connsiteY5" fmla="*/ 783771 h 1712686"/>
                <a:gd name="connsiteX6" fmla="*/ 1306286 w 1640115"/>
                <a:gd name="connsiteY6" fmla="*/ 1074057 h 1712686"/>
                <a:gd name="connsiteX7" fmla="*/ 899886 w 1640115"/>
                <a:gd name="connsiteY7" fmla="*/ 1349829 h 1712686"/>
                <a:gd name="connsiteX8" fmla="*/ 508000 w 1640115"/>
                <a:gd name="connsiteY8" fmla="*/ 1524000 h 1712686"/>
                <a:gd name="connsiteX9" fmla="*/ 0 w 1640115"/>
                <a:gd name="connsiteY9" fmla="*/ 1712686 h 1712686"/>
                <a:gd name="connsiteX10" fmla="*/ 0 w 1640115"/>
                <a:gd name="connsiteY10" fmla="*/ 1509486 h 171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0115" h="1712686">
                  <a:moveTo>
                    <a:pt x="0" y="1509486"/>
                  </a:moveTo>
                  <a:lnTo>
                    <a:pt x="435429" y="1291771"/>
                  </a:lnTo>
                  <a:lnTo>
                    <a:pt x="827315" y="986971"/>
                  </a:lnTo>
                  <a:lnTo>
                    <a:pt x="1262743" y="580571"/>
                  </a:lnTo>
                  <a:lnTo>
                    <a:pt x="1640115" y="0"/>
                  </a:lnTo>
                  <a:lnTo>
                    <a:pt x="1611086" y="783771"/>
                  </a:lnTo>
                  <a:lnTo>
                    <a:pt x="1306286" y="1074057"/>
                  </a:lnTo>
                  <a:lnTo>
                    <a:pt x="899886" y="1349829"/>
                  </a:lnTo>
                  <a:lnTo>
                    <a:pt x="508000" y="1524000"/>
                  </a:lnTo>
                  <a:lnTo>
                    <a:pt x="0" y="1712686"/>
                  </a:lnTo>
                  <a:lnTo>
                    <a:pt x="0" y="150948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52400" y="106680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cs typeface="Arial" pitchFamily="34" charset="0"/>
              </a:rPr>
              <a:t>Fly ash utilization in India</a:t>
            </a:r>
            <a:endParaRPr lang="en-US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8" name="Flowchart: Process 17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9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Fly Ash Research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3" name="Group 11"/>
          <p:cNvGrpSpPr>
            <a:grpSpLocks/>
          </p:cNvGrpSpPr>
          <p:nvPr/>
        </p:nvGrpSpPr>
        <p:grpSpPr bwMode="auto">
          <a:xfrm>
            <a:off x="3962400" y="1295400"/>
            <a:ext cx="4800600" cy="4876800"/>
            <a:chOff x="1614055" y="430385"/>
            <a:chExt cx="6248400" cy="6046615"/>
          </a:xfrm>
        </p:grpSpPr>
        <p:sp>
          <p:nvSpPr>
            <p:cNvPr id="24" name="Oval 23"/>
            <p:cNvSpPr/>
            <p:nvPr/>
          </p:nvSpPr>
          <p:spPr>
            <a:xfrm>
              <a:off x="1669618" y="456824"/>
              <a:ext cx="6178550" cy="594397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pic>
          <p:nvPicPr>
            <p:cNvPr id="25" name="Picture 10" descr="Directions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333" t="5556" r="5000" b="6667"/>
            <a:stretch>
              <a:fillRect/>
            </a:stretch>
          </p:blipFill>
          <p:spPr bwMode="auto">
            <a:xfrm>
              <a:off x="1614055" y="430385"/>
              <a:ext cx="6248400" cy="6046615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26" name="Cloud Callout 25"/>
          <p:cNvSpPr/>
          <p:nvPr/>
        </p:nvSpPr>
        <p:spPr>
          <a:xfrm>
            <a:off x="457200" y="4724400"/>
            <a:ext cx="2514600" cy="1447800"/>
          </a:xfrm>
          <a:prstGeom prst="cloudCallout">
            <a:avLst>
              <a:gd name="adj1" fmla="val 27092"/>
              <a:gd name="adj2" fmla="val -1787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Opportunities for new technology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495800" y="838200"/>
            <a:ext cx="3733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3BF6"/>
                </a:solidFill>
              </a:rPr>
              <a:t>Summary of CSIR-NML’s activities</a:t>
            </a:r>
            <a:endParaRPr lang="en-US" sz="2000" b="1" dirty="0">
              <a:solidFill>
                <a:srgbClr val="003BF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0"/>
          <p:cNvGrpSpPr/>
          <p:nvPr/>
        </p:nvGrpSpPr>
        <p:grpSpPr>
          <a:xfrm>
            <a:off x="381000" y="1447800"/>
            <a:ext cx="2667000" cy="4038600"/>
            <a:chOff x="381000" y="1143000"/>
            <a:chExt cx="2667000" cy="4038600"/>
          </a:xfrm>
        </p:grpSpPr>
        <p:pic>
          <p:nvPicPr>
            <p:cNvPr id="4" name="Picture 7" descr="Image(114)"/>
            <p:cNvPicPr>
              <a:picLocks noChangeAspect="1" noChangeArrowheads="1"/>
            </p:cNvPicPr>
            <p:nvPr/>
          </p:nvPicPr>
          <p:blipFill>
            <a:blip r:embed="rId2">
              <a:lum bright="-12000" contrast="18000"/>
            </a:blip>
            <a:srcRect/>
            <a:stretch>
              <a:fillRect/>
            </a:stretch>
          </p:blipFill>
          <p:spPr bwMode="auto">
            <a:xfrm>
              <a:off x="533400" y="1887946"/>
              <a:ext cx="2362200" cy="154105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81000" y="3427274"/>
              <a:ext cx="2590800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96875" indent="-396875" eaLnBrk="0" hangingPunct="0">
                <a:buFont typeface="Wingdings" pitchFamily="2" charset="2"/>
                <a:buChar char="q"/>
              </a:pPr>
              <a:r>
                <a:rPr lang="en-US" dirty="0" smtClean="0">
                  <a:sym typeface="Symbol" pitchFamily="18" charset="2"/>
                </a:rPr>
                <a:t>Up to 120 </a:t>
              </a:r>
              <a:r>
                <a:rPr lang="en-US" dirty="0" err="1" smtClean="0">
                  <a:sym typeface="Symbol" pitchFamily="18" charset="2"/>
                </a:rPr>
                <a:t>MPa</a:t>
              </a:r>
              <a:r>
                <a:rPr lang="en-US" dirty="0" smtClean="0">
                  <a:sym typeface="Symbol" pitchFamily="18" charset="2"/>
                </a:rPr>
                <a:t> strength</a:t>
              </a:r>
            </a:p>
            <a:p>
              <a:pPr marL="396875" indent="-396875" eaLnBrk="0" hangingPunct="0">
                <a:buFont typeface="Wingdings" pitchFamily="2" charset="2"/>
                <a:buChar char="q"/>
              </a:pPr>
              <a:r>
                <a:rPr lang="en-US" dirty="0" smtClean="0">
                  <a:sym typeface="Symbol" pitchFamily="18" charset="2"/>
                </a:rPr>
                <a:t>Improved durability</a:t>
              </a:r>
            </a:p>
            <a:p>
              <a:pPr marL="396875" indent="-396875" eaLnBrk="0" hangingPunct="0">
                <a:buFont typeface="Wingdings" pitchFamily="2" charset="2"/>
                <a:buChar char="q"/>
              </a:pPr>
              <a:r>
                <a:rPr lang="en-US" dirty="0" smtClean="0">
                  <a:sym typeface="Symbol" pitchFamily="18" charset="2"/>
                </a:rPr>
                <a:t>Better abrasion resistance</a:t>
              </a:r>
            </a:p>
            <a:p>
              <a:pPr eaLnBrk="0" hangingPunct="0"/>
              <a:endParaRPr lang="en-US" dirty="0">
                <a:sym typeface="Symbol" pitchFamily="18" charset="2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81000" y="1143000"/>
              <a:ext cx="2667000" cy="3886200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33400" y="1219200"/>
              <a:ext cx="2362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dirty="0" smtClean="0">
                  <a:solidFill>
                    <a:srgbClr val="0033CC"/>
                  </a:solidFill>
                </a:rPr>
                <a:t>High strength concrete from fly ash</a:t>
              </a: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352800" y="2590800"/>
            <a:ext cx="2590800" cy="3810000"/>
            <a:chOff x="3352800" y="2819400"/>
            <a:chExt cx="2590800" cy="3810000"/>
          </a:xfrm>
        </p:grpSpPr>
        <p:pic>
          <p:nvPicPr>
            <p:cNvPr id="6" name="Picture 6" descr="Image(64)"/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54000"/>
            </a:blip>
            <a:srcRect l="12500" t="19727" r="11015" b="14844"/>
            <a:stretch>
              <a:fillRect/>
            </a:stretch>
          </p:blipFill>
          <p:spPr bwMode="auto">
            <a:xfrm>
              <a:off x="3429000" y="3696788"/>
              <a:ext cx="2362200" cy="148481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3352800" y="2936319"/>
              <a:ext cx="25908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0" hangingPunct="0"/>
              <a:r>
                <a:rPr lang="en-US" sz="2000" dirty="0" smtClean="0">
                  <a:solidFill>
                    <a:srgbClr val="0033CC"/>
                  </a:solidFill>
                </a:rPr>
                <a:t>Self glazed tiles from fly ash &amp; GBFS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352800" y="2819400"/>
              <a:ext cx="2590800" cy="3810000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352800" y="5276671"/>
              <a:ext cx="25908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96875" indent="-396875" eaLnBrk="0" hangingPunct="0">
                <a:buFont typeface="Wingdings" pitchFamily="2" charset="2"/>
                <a:buChar char="q"/>
              </a:pPr>
              <a:r>
                <a:rPr lang="en-US" dirty="0" smtClean="0">
                  <a:sym typeface="Symbol" pitchFamily="18" charset="2"/>
                </a:rPr>
                <a:t>Conform EN Specs</a:t>
              </a:r>
            </a:p>
            <a:p>
              <a:pPr marL="396875" indent="-396875" eaLnBrk="0" hangingPunct="0">
                <a:buFont typeface="Wingdings" pitchFamily="2" charset="2"/>
                <a:buChar char="q"/>
              </a:pPr>
              <a:r>
                <a:rPr lang="en-US" dirty="0" smtClean="0">
                  <a:sym typeface="Symbol" pitchFamily="18" charset="2"/>
                </a:rPr>
                <a:t>Produced at 100◦C</a:t>
              </a:r>
            </a:p>
            <a:p>
              <a:pPr marL="396875" indent="-396875" eaLnBrk="0" hangingPunct="0">
                <a:buFont typeface="Wingdings" pitchFamily="2" charset="2"/>
                <a:buChar char="q"/>
              </a:pPr>
              <a:r>
                <a:rPr lang="en-US" dirty="0" smtClean="0">
                  <a:sym typeface="Symbol" pitchFamily="18" charset="2"/>
                </a:rPr>
                <a:t>Different </a:t>
              </a:r>
              <a:r>
                <a:rPr lang="en-US" dirty="0" err="1" smtClean="0">
                  <a:sym typeface="Symbol" pitchFamily="18" charset="2"/>
                </a:rPr>
                <a:t>colours</a:t>
              </a:r>
              <a:r>
                <a:rPr lang="en-US" dirty="0" smtClean="0">
                  <a:sym typeface="Symbol" pitchFamily="18" charset="2"/>
                </a:rPr>
                <a:t> &amp; designs</a:t>
              </a:r>
            </a:p>
          </p:txBody>
        </p:sp>
      </p:grpSp>
      <p:grpSp>
        <p:nvGrpSpPr>
          <p:cNvPr id="11" name="Group 23"/>
          <p:cNvGrpSpPr/>
          <p:nvPr/>
        </p:nvGrpSpPr>
        <p:grpSpPr>
          <a:xfrm>
            <a:off x="6248400" y="1295400"/>
            <a:ext cx="2590800" cy="3886200"/>
            <a:chOff x="6248400" y="1143000"/>
            <a:chExt cx="2590800" cy="3886200"/>
          </a:xfrm>
        </p:grpSpPr>
        <p:grpSp>
          <p:nvGrpSpPr>
            <p:cNvPr id="12" name="Group 18"/>
            <p:cNvGrpSpPr/>
            <p:nvPr/>
          </p:nvGrpSpPr>
          <p:grpSpPr>
            <a:xfrm>
              <a:off x="6248400" y="1143000"/>
              <a:ext cx="2590800" cy="3886200"/>
              <a:chOff x="6248400" y="1143000"/>
              <a:chExt cx="2590800" cy="3886200"/>
            </a:xfrm>
          </p:grpSpPr>
          <p:pic>
            <p:nvPicPr>
              <p:cNvPr id="8" name="Picture 11" descr="118.JPG"/>
              <p:cNvPicPr>
                <a:picLocks noChangeAspect="1"/>
              </p:cNvPicPr>
              <p:nvPr/>
            </p:nvPicPr>
            <p:blipFill>
              <a:blip r:embed="rId4"/>
              <a:srcRect t="9816" b="6747"/>
              <a:stretch>
                <a:fillRect/>
              </a:stretch>
            </p:blipFill>
            <p:spPr bwMode="auto">
              <a:xfrm>
                <a:off x="6400800" y="2155371"/>
                <a:ext cx="2286000" cy="142602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14" name="Text Box 8"/>
              <p:cNvSpPr txBox="1">
                <a:spLocks noChangeArrowheads="1"/>
              </p:cNvSpPr>
              <p:nvPr/>
            </p:nvSpPr>
            <p:spPr bwMode="auto">
              <a:xfrm>
                <a:off x="6248400" y="3676471"/>
                <a:ext cx="2590800" cy="1200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96875" indent="-396875" eaLnBrk="0" hangingPunct="0">
                  <a:buFont typeface="Wingdings" pitchFamily="2" charset="2"/>
                  <a:buChar char="q"/>
                </a:pPr>
                <a:r>
                  <a:rPr lang="en-US" dirty="0" smtClean="0">
                    <a:sym typeface="Symbol" pitchFamily="18" charset="2"/>
                  </a:rPr>
                  <a:t>As per IS 15658:2006</a:t>
                </a:r>
              </a:p>
              <a:p>
                <a:pPr marL="396875" indent="-396875" eaLnBrk="0" hangingPunct="0">
                  <a:buFont typeface="Wingdings" pitchFamily="2" charset="2"/>
                  <a:buChar char="q"/>
                </a:pPr>
                <a:r>
                  <a:rPr lang="en-US" dirty="0" smtClean="0">
                    <a:sym typeface="Symbol" pitchFamily="18" charset="2"/>
                  </a:rPr>
                  <a:t>No leaching</a:t>
                </a:r>
              </a:p>
              <a:p>
                <a:pPr marL="396875" indent="-396875" eaLnBrk="0" hangingPunct="0">
                  <a:buFont typeface="Wingdings" pitchFamily="2" charset="2"/>
                  <a:buChar char="q"/>
                </a:pPr>
                <a:r>
                  <a:rPr lang="en-US" dirty="0" smtClean="0">
                    <a:sym typeface="Symbol" pitchFamily="18" charset="2"/>
                  </a:rPr>
                  <a:t>Ready to use in          7 days</a:t>
                </a:r>
                <a:endParaRPr lang="en-US" dirty="0">
                  <a:sym typeface="Symbol" pitchFamily="18" charset="2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6248400" y="1143000"/>
                <a:ext cx="2590800" cy="3886200"/>
              </a:xfrm>
              <a:prstGeom prst="round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6400800" y="1371600"/>
              <a:ext cx="2286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eaLnBrk="0" hangingPunct="0"/>
              <a:r>
                <a:rPr lang="en-US" dirty="0" smtClean="0">
                  <a:solidFill>
                    <a:srgbClr val="0033CC"/>
                  </a:solidFill>
                </a:rPr>
                <a:t>Paving blocks from fly ash, GBFS &amp; red mud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27" name="Flowchart: Process 26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Geopolymer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28600" y="762000"/>
            <a:ext cx="3060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entury Gothic" pitchFamily="34" charset="0"/>
              </a:rPr>
              <a:t>Process Developed</a:t>
            </a:r>
            <a:endParaRPr lang="en-US" sz="24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5334000" y="838200"/>
            <a:ext cx="3581400" cy="5715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 descr="090.JPG"/>
          <p:cNvPicPr>
            <a:picLocks noChangeAspect="1"/>
          </p:cNvPicPr>
          <p:nvPr/>
        </p:nvPicPr>
        <p:blipFill>
          <a:blip r:embed="rId2"/>
          <a:srcRect l="12161" t="4546" r="16216"/>
          <a:stretch>
            <a:fillRect/>
          </a:stretch>
        </p:blipFill>
        <p:spPr bwMode="auto">
          <a:xfrm>
            <a:off x="76200" y="1447800"/>
            <a:ext cx="4603567" cy="34473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152400" y="4876800"/>
            <a:ext cx="464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dirty="0" smtClean="0"/>
              <a:t>Fully automatic, with ~4 ton/shift capacity</a:t>
            </a: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dirty="0" smtClean="0"/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dirty="0" smtClean="0"/>
              <a:t>Modular construction, both bricks and paving blocks can be produced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1143000"/>
            <a:ext cx="403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0"/>
              </a:spcBef>
            </a:pPr>
            <a:r>
              <a:rPr lang="en-US" sz="1600" dirty="0" smtClean="0">
                <a:solidFill>
                  <a:srgbClr val="006600"/>
                </a:solidFill>
                <a:latin typeface="Arial Narrow" pitchFamily="34" charset="0"/>
              </a:rPr>
              <a:t>Supported by Department of Science &amp; Technology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6324600"/>
            <a:ext cx="4567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step forward in translating process into technology</a:t>
            </a:r>
            <a:endParaRPr lang="en-US" sz="16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2" name="Flowchart: Process 11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Lab to Pilot Scale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5334000" y="2209800"/>
            <a:ext cx="3581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GB" b="1" dirty="0" smtClean="0">
                <a:solidFill>
                  <a:srgbClr val="00B050"/>
                </a:solidFill>
                <a:latin typeface="Century Gothic" pitchFamily="34" charset="0"/>
              </a:rPr>
              <a:t>Paving Blocks from Steel Slag</a:t>
            </a:r>
          </a:p>
          <a:p>
            <a:pPr marL="457200" indent="-457200" algn="just">
              <a:spcBef>
                <a:spcPct val="0"/>
              </a:spcBef>
            </a:pPr>
            <a:r>
              <a:rPr lang="en-GB" dirty="0" smtClean="0">
                <a:solidFill>
                  <a:srgbClr val="295CFF"/>
                </a:solidFill>
                <a:latin typeface="Century Gothic" pitchFamily="34" charset="0"/>
              </a:rPr>
              <a:t>(jointly with Tata Steel)</a:t>
            </a:r>
          </a:p>
          <a:p>
            <a:pPr marL="457200" indent="-457200" algn="just">
              <a:spcBef>
                <a:spcPct val="0"/>
              </a:spcBef>
            </a:pPr>
            <a:endParaRPr lang="en-GB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dirty="0" smtClean="0"/>
              <a:t>50-55% steel slag can be used along with fly ash and granulated blast furnace slag,</a:t>
            </a: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dirty="0" smtClean="0"/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dirty="0" smtClean="0"/>
              <a:t>Meet all the obligatory specification as per IS 15658: 2006,</a:t>
            </a: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dirty="0" smtClean="0"/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dirty="0" smtClean="0"/>
              <a:t>Complied with the USEPA limit for leaching of toxic metals and is environmentally safe,</a:t>
            </a:r>
          </a:p>
        </p:txBody>
      </p:sp>
      <p:pic>
        <p:nvPicPr>
          <p:cNvPr id="21" name="Picture 2" descr="http://bgnentrepreneur.net/wp-content/uploads/2010/10/sustainability.jpg"/>
          <p:cNvPicPr>
            <a:picLocks noChangeAspect="1" noChangeArrowheads="1"/>
          </p:cNvPicPr>
          <p:nvPr/>
        </p:nvPicPr>
        <p:blipFill>
          <a:blip r:embed="rId4"/>
          <a:srcRect b="4443"/>
          <a:stretch>
            <a:fillRect/>
          </a:stretch>
        </p:blipFill>
        <p:spPr bwMode="auto">
          <a:xfrm>
            <a:off x="7010400" y="685800"/>
            <a:ext cx="2041454" cy="14549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ctangle 19"/>
          <p:cNvSpPr/>
          <p:nvPr/>
        </p:nvSpPr>
        <p:spPr>
          <a:xfrm>
            <a:off x="5356983" y="1295400"/>
            <a:ext cx="21868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400" b="1" dirty="0" smtClean="0">
                <a:solidFill>
                  <a:srgbClr val="FF0000"/>
                </a:solidFill>
                <a:latin typeface="Century Gothic" pitchFamily="34" charset="0"/>
              </a:rPr>
              <a:t>Breakthrough</a:t>
            </a:r>
            <a:endParaRPr lang="en-GB" sz="2400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3810000" cy="4572000"/>
          </a:xfrm>
        </p:spPr>
        <p:txBody>
          <a:bodyPr>
            <a:normAutofit/>
          </a:bodyPr>
          <a:lstStyle/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sz="1800" dirty="0" smtClean="0">
                <a:cs typeface="Arial" pitchFamily="34" charset="0"/>
              </a:rPr>
              <a:t>Technology transferred, plant operational from Nov 2011,</a:t>
            </a: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sz="1800" dirty="0" smtClean="0">
              <a:cs typeface="Arial" pitchFamily="34" charset="0"/>
            </a:endParaRP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sz="1800" dirty="0" smtClean="0">
                <a:cs typeface="Arial" pitchFamily="34" charset="0"/>
              </a:rPr>
              <a:t>First commercialization of Geopolymer technology in India, </a:t>
            </a: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sz="1800" dirty="0" smtClean="0">
              <a:cs typeface="Arial" pitchFamily="34" charset="0"/>
            </a:endParaRP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sz="1800" dirty="0" smtClean="0"/>
              <a:t>More than 500 tons of product has been produced,</a:t>
            </a: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sz="1800" dirty="0" smtClean="0"/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r>
              <a:rPr lang="en-US" sz="1800" dirty="0" smtClean="0"/>
              <a:t>Resulted into employment generation for 14  people,</a:t>
            </a:r>
            <a:endParaRPr lang="en-US" sz="1800" dirty="0" smtClean="0">
              <a:cs typeface="Arial" pitchFamily="34" charset="0"/>
            </a:endParaRP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sz="1800" dirty="0" smtClean="0">
              <a:cs typeface="Arial" pitchFamily="34" charset="0"/>
            </a:endParaRP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sz="1800" dirty="0" smtClean="0">
              <a:cs typeface="Arial" pitchFamily="34" charset="0"/>
            </a:endParaRP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sz="1800" dirty="0" smtClean="0">
              <a:cs typeface="Arial" pitchFamily="34" charset="0"/>
            </a:endParaRPr>
          </a:p>
          <a:p>
            <a:pPr marL="457200" indent="-457200" algn="just">
              <a:spcBef>
                <a:spcPct val="0"/>
              </a:spcBef>
              <a:buFont typeface="Wingdings" pitchFamily="2" charset="2"/>
              <a:buChar char="q"/>
            </a:pPr>
            <a:endParaRPr lang="en-US" sz="1800" dirty="0" smtClean="0">
              <a:cs typeface="Arial" pitchFamily="34" charset="0"/>
            </a:endParaRPr>
          </a:p>
        </p:txBody>
      </p:sp>
      <p:pic>
        <p:nvPicPr>
          <p:cNvPr id="7" name="Picture 2" descr="http://t1.gstatic.com/images?q=tbn:ANd9GcSAPlGG5YO8W59aqckPT0KYUmpXavzGZCj8LScPPxaA_EpG-GZ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228600"/>
            <a:ext cx="938194" cy="1171575"/>
          </a:xfrm>
          <a:prstGeom prst="rect">
            <a:avLst/>
          </a:prstGeom>
          <a:noFill/>
        </p:spPr>
      </p:pic>
      <p:pic>
        <p:nvPicPr>
          <p:cNvPr id="10" name="Picture 9" descr="DSC016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1371600"/>
            <a:ext cx="4267200" cy="2400300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33400" y="4343400"/>
          <a:ext cx="8229600" cy="2087880"/>
        </p:xfrm>
        <a:graphic>
          <a:graphicData uri="http://schemas.openxmlformats.org/drawingml/2006/table">
            <a:tbl>
              <a:tblPr/>
              <a:tblGrid>
                <a:gridCol w="2721867"/>
                <a:gridCol w="2624658"/>
                <a:gridCol w="2883075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+mn-lt"/>
                          <a:ea typeface="Times New Roman"/>
                          <a:cs typeface="Arial" pitchFamily="34" charset="0"/>
                        </a:rPr>
                        <a:t>Paving Blocks</a:t>
                      </a:r>
                      <a:endParaRPr lang="en-IN" sz="1600" dirty="0"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Cement 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based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Steel slag 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based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28600" algn="l"/>
                      <a:r>
                        <a:rPr lang="en-US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Total CO</a:t>
                      </a:r>
                      <a:r>
                        <a:rPr lang="en-US" sz="1600" baseline="-25000" dirty="0" smtClean="0">
                          <a:latin typeface="+mn-lt"/>
                          <a:ea typeface="Calibri"/>
                          <a:cs typeface="Arial" pitchFamily="34" charset="0"/>
                        </a:rPr>
                        <a:t>2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 generation / </a:t>
                      </a:r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ton 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180 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-200 kg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  <a:p>
                      <a:pPr marL="228600" algn="l"/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(from firing of cement) 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16 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- 20kg (</a:t>
                      </a:r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conversion of alkali carbonate into oxide)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28600" algn="l"/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Water requirement/ ton 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300 liters 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US" sz="1600" dirty="0">
                          <a:latin typeface="+mn-lt"/>
                          <a:ea typeface="Calibri"/>
                          <a:cs typeface="Arial" pitchFamily="34" charset="0"/>
                        </a:rPr>
                        <a:t>250 liters 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28600" algn="l"/>
                      <a:r>
                        <a:rPr lang="en-IN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Waste &amp; by-products reuse/ ton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IN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&lt;75 kg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IN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&gt;900 kg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28600" algn="l"/>
                      <a:r>
                        <a:rPr lang="en-IN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Embodied energy/ kg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IN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1.2 MJ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/>
                      <a:r>
                        <a:rPr lang="en-IN" sz="1600" dirty="0" smtClean="0">
                          <a:latin typeface="+mn-lt"/>
                          <a:ea typeface="Calibri"/>
                          <a:cs typeface="Arial" pitchFamily="34" charset="0"/>
                        </a:rPr>
                        <a:t>0.8 MJ</a:t>
                      </a:r>
                      <a:endParaRPr lang="en-IN" sz="160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6" name="Flowchart: Process 15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9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Technology Commercialised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reeform 3"/>
          <p:cNvSpPr>
            <a:spLocks noEditPoints="1"/>
          </p:cNvSpPr>
          <p:nvPr/>
        </p:nvSpPr>
        <p:spPr bwMode="gray">
          <a:xfrm rot="-1358056">
            <a:off x="304800" y="2352675"/>
            <a:ext cx="6853238" cy="2803525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2A99EC">
                  <a:gamma/>
                  <a:tint val="9412"/>
                  <a:invGamma/>
                </a:srgbClr>
              </a:gs>
              <a:gs pos="100000">
                <a:srgbClr val="2A99EC"/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04800" y="990600"/>
            <a:ext cx="8551863" cy="5327650"/>
            <a:chOff x="304800" y="990600"/>
            <a:chExt cx="8551863" cy="5327650"/>
          </a:xfrm>
        </p:grpSpPr>
        <p:sp>
          <p:nvSpPr>
            <p:cNvPr id="6148" name="Oval 4"/>
            <p:cNvSpPr>
              <a:spLocks noChangeArrowheads="1"/>
            </p:cNvSpPr>
            <p:nvPr/>
          </p:nvSpPr>
          <p:spPr bwMode="gray">
            <a:xfrm>
              <a:off x="1985963" y="1473200"/>
              <a:ext cx="1284287" cy="1274763"/>
            </a:xfrm>
            <a:prstGeom prst="ellipse">
              <a:avLst/>
            </a:prstGeom>
            <a:gradFill rotWithShape="1">
              <a:gsLst>
                <a:gs pos="0">
                  <a:srgbClr val="70B040"/>
                </a:gs>
                <a:gs pos="100000">
                  <a:srgbClr val="70B040">
                    <a:gamma/>
                    <a:shade val="3451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6149" name="Oval 5"/>
            <p:cNvSpPr>
              <a:spLocks noChangeArrowheads="1"/>
            </p:cNvSpPr>
            <p:nvPr/>
          </p:nvSpPr>
          <p:spPr bwMode="gray">
            <a:xfrm>
              <a:off x="363538" y="2668588"/>
              <a:ext cx="1284287" cy="1274762"/>
            </a:xfrm>
            <a:prstGeom prst="ellipse">
              <a:avLst/>
            </a:prstGeom>
            <a:gradFill rotWithShape="1">
              <a:gsLst>
                <a:gs pos="0">
                  <a:srgbClr val="BE9932"/>
                </a:gs>
                <a:gs pos="100000">
                  <a:srgbClr val="BE9932">
                    <a:gamma/>
                    <a:shade val="31373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6150" name="Oval 6"/>
            <p:cNvSpPr>
              <a:spLocks noChangeArrowheads="1"/>
            </p:cNvSpPr>
            <p:nvPr/>
          </p:nvSpPr>
          <p:spPr bwMode="gray">
            <a:xfrm>
              <a:off x="1841500" y="4281488"/>
              <a:ext cx="1282700" cy="1274762"/>
            </a:xfrm>
            <a:prstGeom prst="ellipse">
              <a:avLst/>
            </a:prstGeom>
            <a:gradFill rotWithShape="1">
              <a:gsLst>
                <a:gs pos="0">
                  <a:srgbClr val="2A99EC"/>
                </a:gs>
                <a:gs pos="100000">
                  <a:srgbClr val="2A99EC">
                    <a:gamma/>
                    <a:shade val="35686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6151" name="Oval 7"/>
            <p:cNvSpPr>
              <a:spLocks noChangeArrowheads="1"/>
            </p:cNvSpPr>
            <p:nvPr/>
          </p:nvSpPr>
          <p:spPr bwMode="gray">
            <a:xfrm>
              <a:off x="4146550" y="3511550"/>
              <a:ext cx="1284288" cy="1274763"/>
            </a:xfrm>
            <a:prstGeom prst="ellipse">
              <a:avLst/>
            </a:prstGeom>
            <a:gradFill rotWithShape="1">
              <a:gsLst>
                <a:gs pos="0">
                  <a:srgbClr val="7DD1F3"/>
                </a:gs>
                <a:gs pos="100000">
                  <a:srgbClr val="7DD1F3">
                    <a:gamma/>
                    <a:shade val="1529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6152" name="Oval 8"/>
            <p:cNvSpPr>
              <a:spLocks noChangeArrowheads="1"/>
            </p:cNvSpPr>
            <p:nvPr/>
          </p:nvSpPr>
          <p:spPr bwMode="gray">
            <a:xfrm>
              <a:off x="5984875" y="1682750"/>
              <a:ext cx="1212850" cy="1274763"/>
            </a:xfrm>
            <a:prstGeom prst="ellipse">
              <a:avLst/>
            </a:prstGeom>
            <a:gradFill rotWithShape="1">
              <a:gsLst>
                <a:gs pos="0">
                  <a:srgbClr val="6B8ED3"/>
                </a:gs>
                <a:gs pos="100000">
                  <a:srgbClr val="6B8ED3">
                    <a:gamma/>
                    <a:shade val="3451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6153" name="Text Box 9"/>
            <p:cNvSpPr txBox="1">
              <a:spLocks noChangeArrowheads="1"/>
            </p:cNvSpPr>
            <p:nvPr/>
          </p:nvSpPr>
          <p:spPr bwMode="gray">
            <a:xfrm>
              <a:off x="304800" y="3076575"/>
              <a:ext cx="1408114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Aluminium</a:t>
              </a:r>
            </a:p>
          </p:txBody>
        </p:sp>
        <p:sp>
          <p:nvSpPr>
            <p:cNvPr id="6154" name="Text Box 10"/>
            <p:cNvSpPr txBox="1">
              <a:spLocks noChangeArrowheads="1"/>
            </p:cNvSpPr>
            <p:nvPr/>
          </p:nvSpPr>
          <p:spPr bwMode="gray">
            <a:xfrm>
              <a:off x="1985963" y="1906588"/>
              <a:ext cx="1201736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Illmenite</a:t>
              </a:r>
            </a:p>
          </p:txBody>
        </p:sp>
        <p:sp>
          <p:nvSpPr>
            <p:cNvPr id="6155" name="Text Box 11"/>
            <p:cNvSpPr txBox="1">
              <a:spLocks noChangeArrowheads="1"/>
            </p:cNvSpPr>
            <p:nvPr/>
          </p:nvSpPr>
          <p:spPr bwMode="gray">
            <a:xfrm>
              <a:off x="5983288" y="2120900"/>
              <a:ext cx="118268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Red Mud</a:t>
              </a:r>
            </a:p>
          </p:txBody>
        </p:sp>
        <p:sp>
          <p:nvSpPr>
            <p:cNvPr id="6156" name="Text Box 12"/>
            <p:cNvSpPr txBox="1">
              <a:spLocks noChangeArrowheads="1"/>
            </p:cNvSpPr>
            <p:nvPr/>
          </p:nvSpPr>
          <p:spPr bwMode="gray">
            <a:xfrm>
              <a:off x="4284664" y="3987800"/>
              <a:ext cx="1014412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Fly Ash</a:t>
              </a:r>
            </a:p>
          </p:txBody>
        </p:sp>
        <p:sp>
          <p:nvSpPr>
            <p:cNvPr id="6157" name="Text Box 13"/>
            <p:cNvSpPr txBox="1">
              <a:spLocks noChangeArrowheads="1"/>
            </p:cNvSpPr>
            <p:nvPr/>
          </p:nvSpPr>
          <p:spPr bwMode="gray">
            <a:xfrm>
              <a:off x="1985963" y="4779963"/>
              <a:ext cx="105251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BF Slag</a:t>
              </a:r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black">
            <a:xfrm flipH="1" flipV="1">
              <a:off x="5070475" y="3435350"/>
              <a:ext cx="1597025" cy="7747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9" name="Oval 15"/>
            <p:cNvSpPr>
              <a:spLocks noChangeArrowheads="1"/>
            </p:cNvSpPr>
            <p:nvPr/>
          </p:nvSpPr>
          <p:spPr bwMode="gray">
            <a:xfrm>
              <a:off x="4037013" y="990600"/>
              <a:ext cx="1284287" cy="1274763"/>
            </a:xfrm>
            <a:prstGeom prst="ellipse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CC3300">
                    <a:gamma/>
                    <a:shade val="3451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6160" name="Text Box 16"/>
            <p:cNvSpPr txBox="1">
              <a:spLocks noChangeArrowheads="1"/>
            </p:cNvSpPr>
            <p:nvPr/>
          </p:nvSpPr>
          <p:spPr bwMode="gray">
            <a:xfrm>
              <a:off x="4176713" y="1395413"/>
              <a:ext cx="903287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Zircon</a:t>
              </a:r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black">
            <a:xfrm flipH="1">
              <a:off x="5781675" y="4184650"/>
              <a:ext cx="19446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2" name="Text Box 18"/>
            <p:cNvSpPr txBox="1">
              <a:spLocks noChangeArrowheads="1"/>
            </p:cNvSpPr>
            <p:nvPr/>
          </p:nvSpPr>
          <p:spPr bwMode="auto">
            <a:xfrm>
              <a:off x="5616575" y="4300538"/>
              <a:ext cx="3240088" cy="2017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74638" indent="-274638">
                <a:spcBef>
                  <a:spcPct val="50000"/>
                </a:spcBef>
                <a:buFontTx/>
                <a:buBlip>
                  <a:blip r:embed="rId2"/>
                </a:buBlip>
              </a:pPr>
              <a:r>
                <a:rPr lang="en-US" dirty="0"/>
                <a:t>Fundamental research</a:t>
              </a:r>
            </a:p>
            <a:p>
              <a:pPr marL="274638" indent="-274638">
                <a:spcBef>
                  <a:spcPct val="50000"/>
                </a:spcBef>
                <a:buFontTx/>
                <a:buBlip>
                  <a:blip r:embed="rId3"/>
                </a:buBlip>
              </a:pPr>
              <a:r>
                <a:rPr lang="en-US" dirty="0"/>
                <a:t>Leaching of MA ores</a:t>
              </a:r>
            </a:p>
            <a:p>
              <a:pPr marL="274638" indent="-274638">
                <a:spcBef>
                  <a:spcPct val="50000"/>
                </a:spcBef>
                <a:buFontTx/>
                <a:buBlip>
                  <a:blip r:embed="rId3"/>
                </a:buBlip>
              </a:pPr>
              <a:r>
                <a:rPr lang="en-US" dirty="0"/>
                <a:t>Novel reactors</a:t>
              </a:r>
            </a:p>
            <a:p>
              <a:pPr marL="274638" indent="-274638">
                <a:spcBef>
                  <a:spcPct val="50000"/>
                </a:spcBef>
                <a:buFontTx/>
                <a:buBlip>
                  <a:blip r:embed="rId4"/>
                </a:buBlip>
              </a:pPr>
              <a:r>
                <a:rPr lang="en-US" dirty="0"/>
                <a:t>Building materials</a:t>
              </a:r>
            </a:p>
            <a:p>
              <a:pPr marL="274638" indent="-274638">
                <a:spcBef>
                  <a:spcPct val="50000"/>
                </a:spcBef>
                <a:buFontTx/>
                <a:buBlip>
                  <a:blip r:embed="rId4"/>
                </a:buBlip>
              </a:pPr>
              <a:r>
                <a:rPr lang="en-US" dirty="0"/>
                <a:t>Large size mills</a:t>
              </a:r>
            </a:p>
          </p:txBody>
        </p:sp>
        <p:sp>
          <p:nvSpPr>
            <p:cNvPr id="6163" name="Line 19"/>
            <p:cNvSpPr>
              <a:spLocks noChangeShapeType="1"/>
            </p:cNvSpPr>
            <p:nvPr/>
          </p:nvSpPr>
          <p:spPr bwMode="black">
            <a:xfrm flipH="1">
              <a:off x="4629150" y="4171950"/>
              <a:ext cx="1152525" cy="93662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5" name="Rectangle 21"/>
            <p:cNvSpPr>
              <a:spLocks noChangeArrowheads="1"/>
            </p:cNvSpPr>
            <p:nvPr/>
          </p:nvSpPr>
          <p:spPr bwMode="auto">
            <a:xfrm>
              <a:off x="5553075" y="3625850"/>
              <a:ext cx="2808288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 anchorCtr="1"/>
            <a:lstStyle/>
            <a:p>
              <a:r>
                <a:rPr lang="en-US" sz="3600" b="1" i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directions</a:t>
              </a:r>
            </a:p>
          </p:txBody>
        </p:sp>
        <p:sp>
          <p:nvSpPr>
            <p:cNvPr id="6166" name="Rectangle 22"/>
            <p:cNvSpPr>
              <a:spLocks noChangeArrowheads="1"/>
            </p:cNvSpPr>
            <p:nvPr/>
          </p:nvSpPr>
          <p:spPr bwMode="auto">
            <a:xfrm>
              <a:off x="1565275" y="2673350"/>
              <a:ext cx="4267200" cy="808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 anchorCtr="1"/>
            <a:lstStyle/>
            <a:p>
              <a:r>
                <a:rPr lang="en-US" sz="3600" b="1" i="1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Research Focus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23" name="Flowchart: Process 22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6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Mechanochemistry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934200" y="914400"/>
            <a:ext cx="1676400" cy="5486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66" name="Rectangle 22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229600" cy="457200"/>
          </a:xfrm>
        </p:spPr>
        <p:txBody>
          <a:bodyPr>
            <a:normAutofit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600" b="1" dirty="0">
                <a:solidFill>
                  <a:srgbClr val="FF9900"/>
                </a:solidFill>
              </a:rPr>
              <a:t>Lab Scale Development of Promising Processes</a:t>
            </a:r>
          </a:p>
        </p:txBody>
      </p:sp>
      <p:sp>
        <p:nvSpPr>
          <p:cNvPr id="57367" name="Rectangle 2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2819400"/>
            <a:ext cx="7467600" cy="457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sz="2600" b="1" dirty="0">
                <a:solidFill>
                  <a:srgbClr val="FF9900"/>
                </a:solidFill>
              </a:rPr>
              <a:t>Fundamental Research</a:t>
            </a:r>
          </a:p>
        </p:txBody>
      </p:sp>
      <p:pic>
        <p:nvPicPr>
          <p:cNvPr id="57368" name="Picture 24" descr="SEM-gibbsite-2"/>
          <p:cNvPicPr>
            <a:picLocks noChangeAspect="1" noChangeArrowheads="1"/>
          </p:cNvPicPr>
          <p:nvPr/>
        </p:nvPicPr>
        <p:blipFill>
          <a:blip r:embed="rId2">
            <a:lum bright="10000" contrast="30000"/>
          </a:blip>
          <a:srcRect/>
          <a:stretch>
            <a:fillRect/>
          </a:stretch>
        </p:blipFill>
        <p:spPr bwMode="auto">
          <a:xfrm>
            <a:off x="7086600" y="5181600"/>
            <a:ext cx="1371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72" name="Text Box 28"/>
          <p:cNvSpPr txBox="1">
            <a:spLocks noChangeArrowheads="1"/>
          </p:cNvSpPr>
          <p:nvPr/>
        </p:nvSpPr>
        <p:spPr bwMode="auto">
          <a:xfrm>
            <a:off x="304800" y="1219200"/>
            <a:ext cx="5029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96875" indent="-396875">
              <a:buFontTx/>
              <a:buChar char="•"/>
            </a:pPr>
            <a:r>
              <a:rPr lang="en-US" dirty="0"/>
              <a:t>SMILE – A Simultaneous Milling and Leaching Process for Bauxites</a:t>
            </a:r>
          </a:p>
          <a:p>
            <a:pPr marL="396875" indent="-396875">
              <a:buFontTx/>
              <a:buChar char="•"/>
            </a:pPr>
            <a:r>
              <a:rPr lang="en-US" dirty="0"/>
              <a:t>Improved blended cements, PSC (80-85% BF slag) and PPC (50-55% fly ash)</a:t>
            </a:r>
          </a:p>
          <a:p>
            <a:pPr marL="396875" indent="-396875">
              <a:buFontTx/>
              <a:buChar char="•"/>
            </a:pPr>
            <a:r>
              <a:rPr lang="en-US" dirty="0"/>
              <a:t>High strength (~ 120 </a:t>
            </a:r>
            <a:r>
              <a:rPr lang="en-US" dirty="0" err="1"/>
              <a:t>MPa</a:t>
            </a:r>
            <a:r>
              <a:rPr lang="en-US" dirty="0"/>
              <a:t>) fly ash </a:t>
            </a:r>
            <a:r>
              <a:rPr lang="en-US" dirty="0" err="1"/>
              <a:t>Geopolymers</a:t>
            </a:r>
            <a:endParaRPr lang="en-US" dirty="0"/>
          </a:p>
        </p:txBody>
      </p:sp>
      <p:sp>
        <p:nvSpPr>
          <p:cNvPr id="57373" name="Rectangle 29"/>
          <p:cNvSpPr>
            <a:spLocks noChangeArrowheads="1"/>
          </p:cNvSpPr>
          <p:nvPr/>
        </p:nvSpPr>
        <p:spPr bwMode="auto">
          <a:xfrm>
            <a:off x="304800" y="3276600"/>
            <a:ext cx="5562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96875" indent="-396875">
              <a:buFontTx/>
              <a:buChar char="•"/>
            </a:pPr>
            <a:r>
              <a:rPr lang="en-US" dirty="0"/>
              <a:t>Mechanical Activation of bauxite, </a:t>
            </a:r>
            <a:r>
              <a:rPr lang="en-US" dirty="0" smtClean="0"/>
              <a:t>Al-</a:t>
            </a:r>
            <a:r>
              <a:rPr lang="en-US" dirty="0" err="1" smtClean="0"/>
              <a:t>oxyhydroxides</a:t>
            </a:r>
            <a:r>
              <a:rPr lang="en-US" dirty="0"/>
              <a:t>, </a:t>
            </a:r>
            <a:r>
              <a:rPr lang="en-US" dirty="0" err="1"/>
              <a:t>illmenite</a:t>
            </a:r>
            <a:r>
              <a:rPr lang="en-US" dirty="0"/>
              <a:t>, zircon, </a:t>
            </a:r>
            <a:r>
              <a:rPr lang="en-US" dirty="0" err="1"/>
              <a:t>chromite</a:t>
            </a:r>
            <a:r>
              <a:rPr lang="en-US" dirty="0"/>
              <a:t>, </a:t>
            </a:r>
            <a:r>
              <a:rPr lang="en-US" dirty="0" smtClean="0"/>
              <a:t>calcite,  </a:t>
            </a:r>
            <a:r>
              <a:rPr lang="en-US" dirty="0"/>
              <a:t>BF slag, fly ash</a:t>
            </a:r>
          </a:p>
          <a:p>
            <a:pPr marL="396875" indent="-396875">
              <a:buFontTx/>
              <a:buChar char="•"/>
            </a:pPr>
            <a:r>
              <a:rPr lang="en-US" dirty="0" err="1"/>
              <a:t>Energetics</a:t>
            </a:r>
            <a:r>
              <a:rPr lang="en-US" dirty="0"/>
              <a:t> of milling, role of milling energy and water, interaction of minerals during milling </a:t>
            </a:r>
          </a:p>
          <a:p>
            <a:pPr marL="396875" indent="-396875">
              <a:buFontTx/>
              <a:buChar char="•"/>
            </a:pPr>
            <a:r>
              <a:rPr lang="en-US" dirty="0"/>
              <a:t>Texture induced surface charge modification during milling</a:t>
            </a:r>
          </a:p>
          <a:p>
            <a:pPr marL="396875" indent="-396875">
              <a:buFontTx/>
              <a:buChar char="•"/>
            </a:pPr>
            <a:r>
              <a:rPr lang="en-US" dirty="0"/>
              <a:t>Mechanical activation of porous minerals (e.g. </a:t>
            </a:r>
            <a:r>
              <a:rPr lang="en-US" dirty="0" err="1"/>
              <a:t>boehmite</a:t>
            </a:r>
            <a:r>
              <a:rPr lang="en-US" dirty="0"/>
              <a:t>)</a:t>
            </a:r>
          </a:p>
          <a:p>
            <a:pPr marL="396875" indent="-396875">
              <a:buFontTx/>
              <a:buChar char="•"/>
            </a:pPr>
            <a:r>
              <a:rPr lang="en-US" dirty="0"/>
              <a:t>Kinetics and mechanisms of reactions of activated minerals</a:t>
            </a:r>
          </a:p>
          <a:p>
            <a:pPr marL="396875" indent="-396875">
              <a:buFontTx/>
              <a:buChar char="•"/>
            </a:pPr>
            <a:r>
              <a:rPr lang="en-US" dirty="0"/>
              <a:t>Simulation of weathering processes</a:t>
            </a:r>
          </a:p>
        </p:txBody>
      </p:sp>
      <p:pic>
        <p:nvPicPr>
          <p:cNvPr id="57374" name="Picture 30" descr="SlagSEM_BSL_DSP_IISCO"/>
          <p:cNvPicPr>
            <a:picLocks noChangeAspect="1" noChangeArrowheads="1"/>
          </p:cNvPicPr>
          <p:nvPr/>
        </p:nvPicPr>
        <p:blipFill>
          <a:blip r:embed="rId3"/>
          <a:srcRect l="2759" t="45836" r="53889" b="37929"/>
          <a:stretch>
            <a:fillRect/>
          </a:stretch>
        </p:blipFill>
        <p:spPr bwMode="auto">
          <a:xfrm>
            <a:off x="7086600" y="1066800"/>
            <a:ext cx="1371600" cy="1222375"/>
          </a:xfrm>
          <a:prstGeom prst="rect">
            <a:avLst/>
          </a:prstGeom>
          <a:noFill/>
        </p:spPr>
      </p:pic>
      <p:pic>
        <p:nvPicPr>
          <p:cNvPr id="57375" name="Picture 31" descr="Sample"/>
          <p:cNvPicPr>
            <a:picLocks noChangeAspect="1" noChangeArrowheads="1"/>
          </p:cNvPicPr>
          <p:nvPr/>
        </p:nvPicPr>
        <p:blipFill>
          <a:blip r:embed="rId4">
            <a:lum contrast="40000"/>
          </a:blip>
          <a:srcRect l="56712" b="38646"/>
          <a:stretch>
            <a:fillRect/>
          </a:stretch>
        </p:blipFill>
        <p:spPr bwMode="auto">
          <a:xfrm>
            <a:off x="7086600" y="3886200"/>
            <a:ext cx="13716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76" name="Picture 32" descr="4538-RFA"/>
          <p:cNvPicPr>
            <a:picLocks noChangeAspect="1" noChangeArrowheads="1"/>
          </p:cNvPicPr>
          <p:nvPr/>
        </p:nvPicPr>
        <p:blipFill>
          <a:blip r:embed="rId5">
            <a:lum contrast="18000"/>
          </a:blip>
          <a:srcRect l="56714" t="34119" b="25000"/>
          <a:stretch>
            <a:fillRect/>
          </a:stretch>
        </p:blipFill>
        <p:spPr bwMode="auto">
          <a:xfrm>
            <a:off x="7086600" y="24384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3" name="Flowchart: Process 12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Significant Achievements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3" name="Flowchart: Process 2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Income 2008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8D3DA"/>
              </a:clrFrom>
              <a:clrTo>
                <a:srgbClr val="D8D3D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762000"/>
            <a:ext cx="3657600" cy="584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 l="19583" t="10371" r="20000" b="3704"/>
          <a:stretch>
            <a:fillRect/>
          </a:stretch>
        </p:blipFill>
        <p:spPr bwMode="auto">
          <a:xfrm>
            <a:off x="228600" y="1524000"/>
            <a:ext cx="46672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ustainab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5362575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ThankYouEyeGi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133600"/>
            <a:ext cx="3048000" cy="228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1958</Words>
  <Application>Microsoft Office PowerPoint</Application>
  <PresentationFormat>On-screen Show (4:3)</PresentationFormat>
  <Paragraphs>427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Office Theme</vt:lpstr>
      <vt:lpstr>Photo Editor Photo</vt:lpstr>
      <vt:lpstr>Chart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Sanjay Kumar</dc:creator>
  <cp:lastModifiedBy>S Srikanth</cp:lastModifiedBy>
  <cp:revision>92</cp:revision>
  <dcterms:created xsi:type="dcterms:W3CDTF">2006-08-16T00:00:00Z</dcterms:created>
  <dcterms:modified xsi:type="dcterms:W3CDTF">2012-04-24T09:07:50Z</dcterms:modified>
</cp:coreProperties>
</file>