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doc" ContentType="application/msword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4" r:id="rId1"/>
  </p:sldMasterIdLst>
  <p:notesMasterIdLst>
    <p:notesMasterId r:id="rId39"/>
  </p:notesMasterIdLst>
  <p:sldIdLst>
    <p:sldId id="414" r:id="rId2"/>
    <p:sldId id="441" r:id="rId3"/>
    <p:sldId id="260" r:id="rId4"/>
    <p:sldId id="262" r:id="rId5"/>
    <p:sldId id="461" r:id="rId6"/>
    <p:sldId id="359" r:id="rId7"/>
    <p:sldId id="429" r:id="rId8"/>
    <p:sldId id="430" r:id="rId9"/>
    <p:sldId id="431" r:id="rId10"/>
    <p:sldId id="327" r:id="rId11"/>
    <p:sldId id="432" r:id="rId12"/>
    <p:sldId id="336" r:id="rId13"/>
    <p:sldId id="433" r:id="rId14"/>
    <p:sldId id="274" r:id="rId15"/>
    <p:sldId id="345" r:id="rId16"/>
    <p:sldId id="349" r:id="rId17"/>
    <p:sldId id="422" r:id="rId18"/>
    <p:sldId id="423" r:id="rId19"/>
    <p:sldId id="311" r:id="rId20"/>
    <p:sldId id="344" r:id="rId21"/>
    <p:sldId id="346" r:id="rId22"/>
    <p:sldId id="462" r:id="rId23"/>
    <p:sldId id="372" r:id="rId24"/>
    <p:sldId id="371" r:id="rId25"/>
    <p:sldId id="394" r:id="rId26"/>
    <p:sldId id="417" r:id="rId27"/>
    <p:sldId id="450" r:id="rId28"/>
    <p:sldId id="377" r:id="rId29"/>
    <p:sldId id="378" r:id="rId30"/>
    <p:sldId id="451" r:id="rId31"/>
    <p:sldId id="464" r:id="rId32"/>
    <p:sldId id="463" r:id="rId33"/>
    <p:sldId id="453" r:id="rId34"/>
    <p:sldId id="454" r:id="rId35"/>
    <p:sldId id="375" r:id="rId36"/>
    <p:sldId id="281" r:id="rId37"/>
    <p:sldId id="449" r:id="rId3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99FF"/>
    <a:srgbClr val="FFFF66"/>
    <a:srgbClr val="FFB64B"/>
    <a:srgbClr val="FFCC00"/>
    <a:srgbClr val="FFFFFF"/>
    <a:srgbClr val="0000FF"/>
    <a:srgbClr val="000099"/>
    <a:srgbClr val="FFFFCC"/>
    <a:srgbClr val="FF00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34578" autoAdjust="0"/>
    <p:restoredTop sz="51357" autoAdjust="0"/>
  </p:normalViewPr>
  <p:slideViewPr>
    <p:cSldViewPr>
      <p:cViewPr varScale="1">
        <p:scale>
          <a:sx n="88" d="100"/>
          <a:sy n="88" d="100"/>
        </p:scale>
        <p:origin x="-870" y="-102"/>
      </p:cViewPr>
      <p:guideLst>
        <p:guide orient="horz" pos="960"/>
        <p:guide pos="2880"/>
      </p:guideLst>
    </p:cSldViewPr>
  </p:slideViewPr>
  <p:outlineViewPr>
    <p:cViewPr>
      <p:scale>
        <a:sx n="33" d="100"/>
        <a:sy n="33" d="100"/>
      </p:scale>
      <p:origin x="246" y="28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sheet%20in%20rc60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I:\RC-2010-11-12\Feb%202,%202012\RC-Final-2011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I:\RC-2010-11-12\Feb%202,%202012\RC-Final-2011.xls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10"/>
  <c:chart>
    <c:view3D>
      <c:rotX val="40"/>
      <c:rotY val="320"/>
      <c:perspective val="20"/>
    </c:view3D>
    <c:plotArea>
      <c:layout>
        <c:manualLayout>
          <c:layoutTarget val="inner"/>
          <c:xMode val="edge"/>
          <c:yMode val="edge"/>
          <c:x val="1.6052593271269566E-4"/>
          <c:y val="0.20024464021406826"/>
          <c:w val="0.62746077443692638"/>
          <c:h val="0.79975535978593149"/>
        </c:manualLayout>
      </c:layout>
      <c:pie3DChart>
        <c:varyColors val="1"/>
        <c:ser>
          <c:idx val="0"/>
          <c:order val="0"/>
          <c:dLbls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400" b="1" smtClean="0">
                        <a:solidFill>
                          <a:srgbClr val="FF0000"/>
                        </a:solidFill>
                        <a:latin typeface="+mn-lt"/>
                      </a:rPr>
                      <a:t>9</a:t>
                    </a:r>
                    <a:endParaRPr lang="en-US" dirty="0"/>
                  </a:p>
                </c:rich>
              </c:tx>
              <c:showVal val="1"/>
            </c:dLbl>
            <c:dLbl>
              <c:idx val="7"/>
              <c:layout>
                <c:manualLayout>
                  <c:x val="5.1469874556602173E-2"/>
                  <c:y val="4.1513106797988086E-2"/>
                </c:manualLayout>
              </c:layout>
              <c:showVal val="1"/>
            </c:dLbl>
            <c:dLbl>
              <c:idx val="8"/>
              <c:layout>
                <c:manualLayout>
                  <c:x val="4.5120683857693966E-2"/>
                  <c:y val="6.3709263885075099E-2"/>
                </c:manualLayout>
              </c:layout>
              <c:showVal val="1"/>
            </c:dLbl>
            <c:txPr>
              <a:bodyPr/>
              <a:lstStyle/>
              <a:p>
                <a:pPr>
                  <a:defRPr lang="en-IN" sz="1400" b="1">
                    <a:solidFill>
                      <a:srgbClr val="FF0000"/>
                    </a:solidFill>
                    <a:latin typeface="+mn-lt"/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'[Worksheet in rc60]Sheet1'!$A$1:$A$11</c:f>
              <c:strCache>
                <c:ptCount val="11"/>
                <c:pt idx="0">
                  <c:v>UK</c:v>
                </c:pt>
                <c:pt idx="1">
                  <c:v>USA</c:v>
                </c:pt>
                <c:pt idx="2">
                  <c:v>Nepal</c:v>
                </c:pt>
                <c:pt idx="3">
                  <c:v>Australia</c:v>
                </c:pt>
                <c:pt idx="4">
                  <c:v>Kazakhastan</c:v>
                </c:pt>
                <c:pt idx="5">
                  <c:v>Malaysia</c:v>
                </c:pt>
                <c:pt idx="6">
                  <c:v>Korea</c:v>
                </c:pt>
                <c:pt idx="7">
                  <c:v>Triniad &amp; Tobago</c:v>
                </c:pt>
                <c:pt idx="8">
                  <c:v>Kenya</c:v>
                </c:pt>
                <c:pt idx="9">
                  <c:v>Oman</c:v>
                </c:pt>
                <c:pt idx="10">
                  <c:v>Austria</c:v>
                </c:pt>
              </c:strCache>
            </c:strRef>
          </c:cat>
          <c:val>
            <c:numRef>
              <c:f>'[Worksheet in rc60]Sheet1'!$B$1:$B$11</c:f>
              <c:numCache>
                <c:formatCode>General</c:formatCode>
                <c:ptCount val="11"/>
                <c:pt idx="0">
                  <c:v>4</c:v>
                </c:pt>
                <c:pt idx="1">
                  <c:v>6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8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8878122336203451"/>
          <c:y val="4.8622234369460189E-5"/>
          <c:w val="0.31121880622540965"/>
          <c:h val="0.9129025938256915"/>
        </c:manualLayout>
      </c:layout>
      <c:txPr>
        <a:bodyPr/>
        <a:lstStyle/>
        <a:p>
          <a:pPr>
            <a:defRPr lang="en-IN" sz="1400" b="1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167619200319212"/>
          <c:y val="0.24578990838186732"/>
          <c:w val="0.76606706055649054"/>
          <c:h val="0.55860963523040863"/>
        </c:manualLayout>
      </c:layout>
      <c:barChart>
        <c:barDir val="col"/>
        <c:grouping val="clustered"/>
        <c:ser>
          <c:idx val="1"/>
          <c:order val="0"/>
          <c:tx>
            <c:strRef>
              <c:f>Sheet1!$D$205</c:f>
              <c:strCache>
                <c:ptCount val="1"/>
                <c:pt idx="0">
                  <c:v>Cumulative Papers</c:v>
                </c:pt>
              </c:strCache>
            </c:strRef>
          </c:tx>
          <c:dPt>
            <c:idx val="2"/>
            <c:spPr>
              <a:gradFill flip="none" rotWithShape="1">
                <a:gsLst>
                  <a:gs pos="0">
                    <a:sysClr val="windowText" lastClr="000000">
                      <a:lumMod val="75000"/>
                      <a:lumOff val="25000"/>
                      <a:shade val="30000"/>
                      <a:satMod val="115000"/>
                    </a:sysClr>
                  </a:gs>
                  <a:gs pos="50000">
                    <a:sysClr val="windowText" lastClr="000000">
                      <a:lumMod val="75000"/>
                      <a:lumOff val="25000"/>
                      <a:shade val="67500"/>
                      <a:satMod val="115000"/>
                    </a:sysClr>
                  </a:gs>
                  <a:gs pos="100000">
                    <a:sysClr val="windowText" lastClr="000000">
                      <a:lumMod val="75000"/>
                      <a:lumOff val="25000"/>
                      <a:shade val="100000"/>
                      <a:satMod val="115000"/>
                    </a:sysClr>
                  </a:gs>
                </a:gsLst>
                <a:lin ang="0" scaled="1"/>
                <a:tileRect/>
              </a:gradFill>
            </c:spPr>
          </c:dPt>
          <c:dPt>
            <c:idx val="3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</c:spPr>
          </c:dPt>
          <c:dPt>
            <c:idx val="4"/>
            <c:spPr>
              <a:gradFill flip="none" rotWithShape="1">
                <a:gsLst>
                  <a:gs pos="0">
                    <a:srgbClr val="9BBB59">
                      <a:lumMod val="60000"/>
                      <a:lumOff val="40000"/>
                      <a:shade val="30000"/>
                      <a:satMod val="115000"/>
                    </a:srgbClr>
                  </a:gs>
                  <a:gs pos="50000">
                    <a:srgbClr val="9BBB59">
                      <a:lumMod val="60000"/>
                      <a:lumOff val="40000"/>
                      <a:shade val="67500"/>
                      <a:satMod val="115000"/>
                    </a:srgbClr>
                  </a:gs>
                  <a:gs pos="100000">
                    <a:srgbClr val="9BBB59">
                      <a:lumMod val="60000"/>
                      <a:lumOff val="40000"/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</c:spPr>
          </c:dPt>
          <c:dPt>
            <c:idx val="5"/>
            <c:spPr>
              <a:gradFill flip="none" rotWithShape="1">
                <a:gsLst>
                  <a:gs pos="0">
                    <a:srgbClr val="8064A2">
                      <a:lumMod val="75000"/>
                      <a:shade val="30000"/>
                      <a:satMod val="115000"/>
                    </a:srgbClr>
                  </a:gs>
                  <a:gs pos="50000">
                    <a:srgbClr val="8064A2">
                      <a:lumMod val="75000"/>
                      <a:shade val="67500"/>
                      <a:satMod val="115000"/>
                    </a:srgbClr>
                  </a:gs>
                  <a:gs pos="100000">
                    <a:srgbClr val="8064A2">
                      <a:lumMod val="75000"/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</c:spPr>
          </c:dPt>
          <c:dPt>
            <c:idx val="6"/>
            <c:spPr>
              <a:gradFill flip="none" rotWithShape="1">
                <a:gsLst>
                  <a:gs pos="0">
                    <a:srgbClr val="4F81BD">
                      <a:shade val="30000"/>
                      <a:satMod val="115000"/>
                    </a:srgbClr>
                  </a:gs>
                  <a:gs pos="50000">
                    <a:srgbClr val="4F81BD">
                      <a:shade val="67500"/>
                      <a:satMod val="115000"/>
                    </a:srgbClr>
                  </a:gs>
                  <a:gs pos="100000">
                    <a:srgbClr val="4F81BD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</c:spPr>
          </c:dPt>
          <c:dPt>
            <c:idx val="7"/>
            <c:spPr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</c:spPr>
          </c:dPt>
          <c:dPt>
            <c:idx val="8"/>
            <c:spPr>
              <a:gradFill flip="none" rotWithShape="1">
                <a:gsLst>
                  <a:gs pos="0">
                    <a:srgbClr val="F79646">
                      <a:lumMod val="75000"/>
                      <a:shade val="30000"/>
                      <a:satMod val="115000"/>
                    </a:srgbClr>
                  </a:gs>
                  <a:gs pos="50000">
                    <a:srgbClr val="F79646">
                      <a:lumMod val="75000"/>
                      <a:shade val="67500"/>
                      <a:satMod val="115000"/>
                    </a:srgbClr>
                  </a:gs>
                  <a:gs pos="100000">
                    <a:srgbClr val="F79646">
                      <a:lumMod val="75000"/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</c:spPr>
          </c:dPt>
          <c:dPt>
            <c:idx val="9"/>
            <c:spPr>
              <a:gradFill flip="none" rotWithShape="1">
                <a:gsLst>
                  <a:gs pos="0">
                    <a:srgbClr val="4BACC6">
                      <a:lumMod val="50000"/>
                      <a:shade val="30000"/>
                      <a:satMod val="115000"/>
                    </a:srgbClr>
                  </a:gs>
                  <a:gs pos="50000">
                    <a:srgbClr val="4BACC6">
                      <a:lumMod val="50000"/>
                      <a:shade val="67500"/>
                      <a:satMod val="115000"/>
                    </a:srgbClr>
                  </a:gs>
                  <a:gs pos="100000">
                    <a:srgbClr val="4BACC6">
                      <a:lumMod val="50000"/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</c:spPr>
          </c:dPt>
          <c:dLbls>
            <c:dLbl>
              <c:idx val="0"/>
              <c:layout>
                <c:manualLayout>
                  <c:x val="0"/>
                  <c:y val="5.3811659192825122E-2"/>
                </c:manualLayout>
              </c:layout>
              <c:spPr/>
              <c:txPr>
                <a:bodyPr/>
                <a:lstStyle/>
                <a:p>
                  <a:pPr>
                    <a:defRPr sz="1100" b="1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dLblPos val="outEnd"/>
              <c:showVal val="1"/>
            </c:dLbl>
            <c:dLbl>
              <c:idx val="1"/>
              <c:layout>
                <c:manualLayout>
                  <c:x val="0"/>
                  <c:y val="8.6696562032885491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5204249336280655E-3"/>
                  <c:y val="0.13465736861823507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0.1238437042335071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0"/>
                  <c:y val="0.1689434964749160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0"/>
                  <c:y val="0.15514032219611074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0"/>
                  <c:y val="0.1695156840707062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1.5204249336280655E-3"/>
                  <c:y val="0.15456813460032051"/>
                </c:manualLayout>
              </c:layout>
              <c:dLblPos val="outEnd"/>
              <c:showVal val="1"/>
            </c:dLbl>
            <c:dLbl>
              <c:idx val="8"/>
              <c:layout>
                <c:manualLayout>
                  <c:x val="-3.0409695857548402E-3"/>
                  <c:y val="0.17975716085964374"/>
                </c:manualLayout>
              </c:layout>
              <c:dLblPos val="outEnd"/>
              <c:showVal val="1"/>
            </c:dLbl>
            <c:dLbl>
              <c:idx val="9"/>
              <c:layout>
                <c:manualLayout>
                  <c:x val="-3.040849867256131E-3"/>
                  <c:y val="0.19591677735771942"/>
                </c:manualLayout>
              </c:layout>
              <c:dLblPos val="outEnd"/>
              <c:showVal val="1"/>
            </c:dLbl>
            <c:txPr>
              <a:bodyPr rot="-5400000" vert="horz"/>
              <a:lstStyle/>
              <a:p>
                <a:pPr algn="ctr">
                  <a:defRPr sz="11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Val val="1"/>
          </c:dLbls>
          <c:cat>
            <c:numRef>
              <c:f>Sheet1!$A$206:$A$215</c:f>
              <c:numCache>
                <c:formatCode>General</c:formatCode>
                <c:ptCount val="10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</c:numCache>
            </c:numRef>
          </c:cat>
          <c:val>
            <c:numRef>
              <c:f>Sheet1!$D$206:$D$215</c:f>
              <c:numCache>
                <c:formatCode>General</c:formatCode>
                <c:ptCount val="10"/>
                <c:pt idx="0">
                  <c:v>45</c:v>
                </c:pt>
                <c:pt idx="1">
                  <c:v>123</c:v>
                </c:pt>
                <c:pt idx="2">
                  <c:v>205</c:v>
                </c:pt>
                <c:pt idx="3">
                  <c:v>278</c:v>
                </c:pt>
                <c:pt idx="4">
                  <c:v>387</c:v>
                </c:pt>
                <c:pt idx="5">
                  <c:v>501</c:v>
                </c:pt>
                <c:pt idx="6">
                  <c:v>610</c:v>
                </c:pt>
                <c:pt idx="7">
                  <c:v>718</c:v>
                </c:pt>
                <c:pt idx="8">
                  <c:v>840</c:v>
                </c:pt>
                <c:pt idx="9">
                  <c:v>952</c:v>
                </c:pt>
              </c:numCache>
            </c:numRef>
          </c:val>
        </c:ser>
        <c:gapWidth val="167"/>
        <c:axId val="92163072"/>
        <c:axId val="92230784"/>
      </c:barChart>
      <c:lineChart>
        <c:grouping val="standard"/>
        <c:ser>
          <c:idx val="2"/>
          <c:order val="1"/>
          <c:tx>
            <c:strRef>
              <c:f>Sheet1!$E$205</c:f>
              <c:strCache>
                <c:ptCount val="1"/>
                <c:pt idx="0">
                  <c:v>Cumulative Citations</c:v>
                </c:pt>
              </c:strCache>
            </c:strRef>
          </c:tx>
          <c:spPr>
            <a:effectLst>
              <a:glow rad="228600">
                <a:srgbClr val="C0504D">
                  <a:satMod val="175000"/>
                  <a:alpha val="40000"/>
                </a:srgbClr>
              </a:glow>
            </a:effectLst>
          </c:spPr>
          <c:marker>
            <c:symbol val="circle"/>
            <c:size val="5"/>
            <c:spPr>
              <a:solidFill>
                <a:srgbClr val="00B050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c:spPr>
          </c:marker>
          <c:dLbls>
            <c:dLbl>
              <c:idx val="0"/>
              <c:layout>
                <c:manualLayout>
                  <c:x val="-1.631882855927886E-2"/>
                  <c:y val="-0.12168310003065307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1.94003827160967E-2"/>
                  <c:y val="-0.11742064302986964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0677180504848153E-2"/>
                  <c:y val="-9.706626136711972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1.9075586429094085E-2"/>
                  <c:y val="-0.1241008480637581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7526156097598269E-2"/>
                  <c:y val="-9.586100609652269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7717499779717961E-2"/>
                  <c:y val="-0.12410042232893995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1.6278243988215868E-2"/>
                  <c:y val="-9.948358366540648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1.479840362565079E-2"/>
                  <c:y val="-9.948358366540648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3440436694773395E-2"/>
                  <c:y val="-0.10730773815605736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2.8916327304628991E-2"/>
                  <c:y val="-0.13814881986308369"/>
                </c:manualLayout>
              </c:layout>
              <c:dLblPos val="r"/>
              <c:showVal val="1"/>
            </c:dLbl>
            <c:spPr>
              <a:gradFill>
                <a:gsLst>
                  <a:gs pos="0">
                    <a:srgbClr val="EEECE1">
                      <a:tint val="80000"/>
                      <a:satMod val="300000"/>
                    </a:srgbClr>
                  </a:gs>
                  <a:gs pos="100000">
                    <a:srgbClr val="EEECE1">
                      <a:shade val="30000"/>
                      <a:satMod val="200000"/>
                    </a:srgbClr>
                  </a:gs>
                </a:gsLst>
                <a:path path="circle">
                  <a:fillToRect l="50000" t="50000" r="50000" b="50000"/>
                </a:path>
              </a:gradFill>
            </c:spPr>
            <c:txPr>
              <a:bodyPr rot="-5400000" vert="horz"/>
              <a:lstStyle/>
              <a:p>
                <a:pPr algn="ctr">
                  <a:defRPr sz="1100" b="0" i="0" u="none" strike="noStrike" baseline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Val val="1"/>
          </c:dLbls>
          <c:cat>
            <c:numRef>
              <c:f>Sheet1!$A$206:$A$215</c:f>
              <c:numCache>
                <c:formatCode>General</c:formatCode>
                <c:ptCount val="10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</c:numCache>
            </c:numRef>
          </c:cat>
          <c:val>
            <c:numRef>
              <c:f>Sheet1!$E$206:$E$215</c:f>
              <c:numCache>
                <c:formatCode>General</c:formatCode>
                <c:ptCount val="10"/>
                <c:pt idx="0">
                  <c:v>599</c:v>
                </c:pt>
                <c:pt idx="1">
                  <c:v>1277</c:v>
                </c:pt>
                <c:pt idx="2">
                  <c:v>2163</c:v>
                </c:pt>
                <c:pt idx="3">
                  <c:v>2844</c:v>
                </c:pt>
                <c:pt idx="4">
                  <c:v>3836</c:v>
                </c:pt>
                <c:pt idx="5">
                  <c:v>4530</c:v>
                </c:pt>
                <c:pt idx="6">
                  <c:v>5098</c:v>
                </c:pt>
                <c:pt idx="7">
                  <c:v>5407</c:v>
                </c:pt>
                <c:pt idx="8">
                  <c:v>5637</c:v>
                </c:pt>
                <c:pt idx="9">
                  <c:v>5664</c:v>
                </c:pt>
              </c:numCache>
            </c:numRef>
          </c:val>
        </c:ser>
        <c:marker val="1"/>
        <c:axId val="92232704"/>
        <c:axId val="92242688"/>
      </c:lineChart>
      <c:catAx>
        <c:axId val="921630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49598731702161536"/>
              <c:y val="0.92034374735416169"/>
            </c:manualLayout>
          </c:layout>
        </c:title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C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92230784"/>
        <c:crosses val="autoZero"/>
        <c:auto val="1"/>
        <c:lblAlgn val="ctr"/>
        <c:lblOffset val="100"/>
      </c:catAx>
      <c:valAx>
        <c:axId val="9223078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dirty="0"/>
                  <a:t>Number</a:t>
                </a:r>
              </a:p>
            </c:rich>
          </c:tx>
          <c:layout>
            <c:manualLayout>
              <c:xMode val="edge"/>
              <c:yMode val="edge"/>
              <c:x val="5.0272551134165171E-2"/>
              <c:y val="0.39883433806750496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C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92163072"/>
        <c:crosses val="autoZero"/>
        <c:crossBetween val="between"/>
      </c:valAx>
      <c:catAx>
        <c:axId val="92232704"/>
        <c:scaling>
          <c:orientation val="minMax"/>
        </c:scaling>
        <c:delete val="1"/>
        <c:axPos val="b"/>
        <c:numFmt formatCode="General" sourceLinked="1"/>
        <c:tickLblPos val="none"/>
        <c:crossAx val="92242688"/>
        <c:crosses val="autoZero"/>
        <c:auto val="1"/>
        <c:lblAlgn val="ctr"/>
        <c:lblOffset val="100"/>
      </c:catAx>
      <c:valAx>
        <c:axId val="92242688"/>
        <c:scaling>
          <c:orientation val="minMax"/>
        </c:scaling>
        <c:axPos val="r"/>
        <c:numFmt formatCode="General" sourceLinked="1"/>
        <c:tickLblPos val="nextTo"/>
        <c:spPr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FF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92232704"/>
        <c:crosses val="max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26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9.7644711407121193E-2"/>
          <c:y val="9.1404627833983634E-2"/>
          <c:w val="0.82316046462571624"/>
          <c:h val="0.71201414363263937"/>
        </c:manualLayout>
      </c:layout>
      <c:barChart>
        <c:barDir val="col"/>
        <c:grouping val="clustered"/>
        <c:ser>
          <c:idx val="0"/>
          <c:order val="0"/>
          <c:tx>
            <c:strRef>
              <c:f>Sheet2!$F$1</c:f>
              <c:strCache>
                <c:ptCount val="1"/>
                <c:pt idx="0">
                  <c:v>Cumulative Papers (Web of Science)</c:v>
                </c:pt>
              </c:strCache>
            </c:strRef>
          </c:tx>
          <c:dLbls>
            <c:dLbl>
              <c:idx val="3"/>
              <c:layout>
                <c:manualLayout>
                  <c:x val="-3.1280541631198986E-3"/>
                  <c:y val="4.3110074227886111E-2"/>
                </c:manualLayout>
              </c:layout>
              <c:showVal val="1"/>
            </c:dLbl>
            <c:dLbl>
              <c:idx val="4"/>
              <c:layout>
                <c:manualLayout>
                  <c:x val="1.5640270815599521E-3"/>
                  <c:y val="0.11701305861854761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0.13856809573249165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lang="en-US" b="1"/>
                </a:pPr>
                <a:endParaRPr lang="en-US"/>
              </a:p>
            </c:txPr>
            <c:showVal val="1"/>
          </c:dLbls>
          <c:cat>
            <c:strRef>
              <c:f>Sheet2!$A$2:$A$7</c:f>
              <c:strCache>
                <c:ptCount val="6"/>
                <c:pt idx="0">
                  <c:v>1952-1961</c:v>
                </c:pt>
                <c:pt idx="1">
                  <c:v>1962-1971</c:v>
                </c:pt>
                <c:pt idx="2">
                  <c:v>1972-1981</c:v>
                </c:pt>
                <c:pt idx="3">
                  <c:v>1982-1991</c:v>
                </c:pt>
                <c:pt idx="4">
                  <c:v>1992-2001</c:v>
                </c:pt>
                <c:pt idx="5">
                  <c:v>2002-2011</c:v>
                </c:pt>
              </c:strCache>
            </c:strRef>
          </c:cat>
          <c:val>
            <c:numRef>
              <c:f>Sheet2!$F$2:$F$7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80</c:v>
                </c:pt>
                <c:pt idx="4">
                  <c:v>517</c:v>
                </c:pt>
                <c:pt idx="5">
                  <c:v>1447</c:v>
                </c:pt>
              </c:numCache>
            </c:numRef>
          </c:val>
        </c:ser>
        <c:ser>
          <c:idx val="1"/>
          <c:order val="1"/>
          <c:tx>
            <c:strRef>
              <c:f>Sheet2!$G$1</c:f>
              <c:strCache>
                <c:ptCount val="1"/>
                <c:pt idx="0">
                  <c:v>Cumulative Papers (Scopus)</c:v>
                </c:pt>
              </c:strCache>
            </c:strRef>
          </c:tx>
          <c:dLbls>
            <c:dLbl>
              <c:idx val="0"/>
              <c:layout>
                <c:manualLayout>
                  <c:x val="-1.488095238095241E-3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1.0492594675665578E-2"/>
                  <c:y val="8.5437373606987704E-3"/>
                </c:manualLayout>
              </c:layout>
              <c:showVal val="1"/>
            </c:dLbl>
            <c:dLbl>
              <c:idx val="2"/>
              <c:layout>
                <c:manualLayout>
                  <c:x val="1.5640270815599521E-3"/>
                  <c:y val="9.2378730488327059E-3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6.7744402358106734E-2"/>
                </c:manualLayout>
              </c:layout>
              <c:showVal val="1"/>
            </c:dLbl>
            <c:dLbl>
              <c:idx val="4"/>
              <c:layout>
                <c:manualLayout>
                  <c:x val="1.2603112110986141E-3"/>
                  <c:y val="8.7261305451572721E-2"/>
                </c:manualLayout>
              </c:layout>
              <c:showVal val="1"/>
            </c:dLbl>
            <c:dLbl>
              <c:idx val="5"/>
              <c:layout>
                <c:manualLayout>
                  <c:x val="1.5640270815599521E-3"/>
                  <c:y val="0.12009234963482518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lang="en-US" b="1">
                    <a:solidFill>
                      <a:srgbClr val="002060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Sheet2!$A$2:$A$7</c:f>
              <c:strCache>
                <c:ptCount val="6"/>
                <c:pt idx="0">
                  <c:v>1952-1961</c:v>
                </c:pt>
                <c:pt idx="1">
                  <c:v>1962-1971</c:v>
                </c:pt>
                <c:pt idx="2">
                  <c:v>1972-1981</c:v>
                </c:pt>
                <c:pt idx="3">
                  <c:v>1982-1991</c:v>
                </c:pt>
                <c:pt idx="4">
                  <c:v>1992-2001</c:v>
                </c:pt>
                <c:pt idx="5">
                  <c:v>2002-2011</c:v>
                </c:pt>
              </c:strCache>
            </c:strRef>
          </c:cat>
          <c:val>
            <c:numRef>
              <c:f>Sheet2!$G$2:$G$7</c:f>
              <c:numCache>
                <c:formatCode>General</c:formatCode>
                <c:ptCount val="6"/>
                <c:pt idx="0">
                  <c:v>8</c:v>
                </c:pt>
                <c:pt idx="1">
                  <c:v>20</c:v>
                </c:pt>
                <c:pt idx="2">
                  <c:v>39</c:v>
                </c:pt>
                <c:pt idx="3">
                  <c:v>167</c:v>
                </c:pt>
                <c:pt idx="4">
                  <c:v>566</c:v>
                </c:pt>
                <c:pt idx="5">
                  <c:v>1544</c:v>
                </c:pt>
              </c:numCache>
            </c:numRef>
          </c:val>
        </c:ser>
        <c:gapWidth val="300"/>
        <c:axId val="92129920"/>
        <c:axId val="92222208"/>
      </c:barChart>
      <c:lineChart>
        <c:grouping val="standard"/>
        <c:ser>
          <c:idx val="2"/>
          <c:order val="2"/>
          <c:tx>
            <c:strRef>
              <c:f>Sheet2!$H$1</c:f>
              <c:strCache>
                <c:ptCount val="1"/>
                <c:pt idx="0">
                  <c:v>Cumulative Citations (Web of Science)</c:v>
                </c:pt>
              </c:strCache>
            </c:strRef>
          </c:tx>
          <c:spPr>
            <a:ln w="50800"/>
          </c:spPr>
          <c:marker>
            <c:symbol val="none"/>
          </c:marker>
          <c:val>
            <c:numRef>
              <c:f>Sheet2!$H$2:$H$7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554</c:v>
                </c:pt>
                <c:pt idx="4">
                  <c:v>2847</c:v>
                </c:pt>
                <c:pt idx="5">
                  <c:v>8511</c:v>
                </c:pt>
              </c:numCache>
            </c:numRef>
          </c:val>
        </c:ser>
        <c:ser>
          <c:idx val="3"/>
          <c:order val="3"/>
          <c:tx>
            <c:strRef>
              <c:f>Sheet2!$I$1</c:f>
              <c:strCache>
                <c:ptCount val="1"/>
                <c:pt idx="0">
                  <c:v>Cumulative Citations (Scopus)</c:v>
                </c:pt>
              </c:strCache>
            </c:strRef>
          </c:tx>
          <c:spPr>
            <a:ln w="50800"/>
          </c:spPr>
          <c:marker>
            <c:symbol val="none"/>
          </c:marker>
          <c:val>
            <c:numRef>
              <c:f>Sheet2!$I$2:$I$7</c:f>
              <c:numCache>
                <c:formatCode>General</c:formatCode>
                <c:ptCount val="6"/>
                <c:pt idx="0">
                  <c:v>2</c:v>
                </c:pt>
                <c:pt idx="1">
                  <c:v>6</c:v>
                </c:pt>
                <c:pt idx="2">
                  <c:v>104</c:v>
                </c:pt>
                <c:pt idx="3">
                  <c:v>502</c:v>
                </c:pt>
                <c:pt idx="4">
                  <c:v>2975</c:v>
                </c:pt>
                <c:pt idx="5">
                  <c:v>9083</c:v>
                </c:pt>
              </c:numCache>
            </c:numRef>
          </c:val>
        </c:ser>
        <c:marker val="1"/>
        <c:axId val="92266880"/>
        <c:axId val="92224128"/>
      </c:lineChart>
      <c:catAx>
        <c:axId val="921299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n-US" sz="1200">
                    <a:solidFill>
                      <a:srgbClr val="002060"/>
                    </a:solidFill>
                  </a:defRPr>
                </a:pPr>
                <a:r>
                  <a:rPr lang="en-US" sz="1200">
                    <a:solidFill>
                      <a:srgbClr val="002060"/>
                    </a:solidFill>
                  </a:rPr>
                  <a:t>Block Year</a:t>
                </a:r>
              </a:p>
            </c:rich>
          </c:tx>
          <c:layout>
            <c:manualLayout>
              <c:xMode val="edge"/>
              <c:yMode val="edge"/>
              <c:x val="0.47813139958295731"/>
              <c:y val="0.93192862761591189"/>
            </c:manualLayout>
          </c:layout>
        </c:title>
        <c:majorTickMark val="none"/>
        <c:tickLblPos val="nextTo"/>
        <c:txPr>
          <a:bodyPr/>
          <a:lstStyle/>
          <a:p>
            <a:pPr>
              <a:defRPr lang="en-US" sz="1200"/>
            </a:pPr>
            <a:endParaRPr lang="en-US"/>
          </a:p>
        </c:txPr>
        <c:crossAx val="92222208"/>
        <c:crosses val="autoZero"/>
        <c:auto val="1"/>
        <c:lblAlgn val="ctr"/>
        <c:lblOffset val="100"/>
      </c:catAx>
      <c:valAx>
        <c:axId val="9222220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en-US" sz="1200">
                    <a:solidFill>
                      <a:srgbClr val="002060"/>
                    </a:solidFill>
                  </a:defRPr>
                </a:pPr>
                <a:r>
                  <a:rPr lang="en-US" sz="1200">
                    <a:solidFill>
                      <a:srgbClr val="002060"/>
                    </a:solidFill>
                  </a:rPr>
                  <a:t>Number</a:t>
                </a:r>
              </a:p>
            </c:rich>
          </c:tx>
          <c:layout>
            <c:manualLayout>
              <c:xMode val="edge"/>
              <c:yMode val="edge"/>
              <c:x val="1.5327530698978921E-3"/>
              <c:y val="0.3840289103327980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lang="en-US" sz="1200"/>
            </a:pPr>
            <a:endParaRPr lang="en-US"/>
          </a:p>
        </c:txPr>
        <c:crossAx val="92129920"/>
        <c:crosses val="autoZero"/>
        <c:crossBetween val="between"/>
      </c:valAx>
      <c:valAx>
        <c:axId val="92224128"/>
        <c:scaling>
          <c:orientation val="minMax"/>
        </c:scaling>
        <c:axPos val="r"/>
        <c:numFmt formatCode="General" sourceLinked="1"/>
        <c:tickLblPos val="nextTo"/>
        <c:txPr>
          <a:bodyPr/>
          <a:lstStyle/>
          <a:p>
            <a:pPr>
              <a:defRPr lang="en-US" sz="1200"/>
            </a:pPr>
            <a:endParaRPr lang="en-US"/>
          </a:p>
        </c:txPr>
        <c:crossAx val="92266880"/>
        <c:crosses val="max"/>
        <c:crossBetween val="between"/>
      </c:valAx>
      <c:catAx>
        <c:axId val="92266880"/>
        <c:scaling>
          <c:orientation val="minMax"/>
        </c:scaling>
        <c:delete val="1"/>
        <c:axPos val="b"/>
        <c:tickLblPos val="none"/>
        <c:crossAx val="92224128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15209769282606719"/>
          <c:y val="9.5782923076400892E-2"/>
          <c:w val="0.42644239782527316"/>
          <c:h val="0.28617864903385742"/>
        </c:manualLayout>
      </c:layout>
      <c:txPr>
        <a:bodyPr/>
        <a:lstStyle/>
        <a:p>
          <a:pPr>
            <a:defRPr lang="en-US" sz="1400"/>
          </a:pPr>
          <a:endParaRPr lang="en-US"/>
        </a:p>
      </c:txPr>
    </c:legend>
    <c:plotVisOnly val="1"/>
    <c:dispBlanksAs val="gap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4"/>
  <c:chart>
    <c:view3D>
      <c:rotX val="0"/>
      <c:rotY val="0"/>
      <c:perspective val="0"/>
    </c:view3D>
    <c:sideWall>
      <c:sp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</c:spPr>
    </c:sideWall>
    <c:backWall>
      <c:sp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</c:spPr>
    </c:backWall>
    <c:plotArea>
      <c:layout/>
      <c:bar3DChart>
        <c:barDir val="col"/>
        <c:grouping val="clustered"/>
        <c:ser>
          <c:idx val="0"/>
          <c:order val="0"/>
          <c:spPr>
            <a:gradFill flip="none" rotWithShape="1">
              <a:gsLst>
                <a:gs pos="0">
                  <a:srgbClr val="F79646">
                    <a:lumMod val="75000"/>
                    <a:tint val="66000"/>
                    <a:satMod val="160000"/>
                  </a:srgbClr>
                </a:gs>
                <a:gs pos="50000">
                  <a:srgbClr val="F79646">
                    <a:lumMod val="75000"/>
                    <a:tint val="44500"/>
                    <a:satMod val="160000"/>
                  </a:srgbClr>
                </a:gs>
                <a:gs pos="100000">
                  <a:srgbClr val="F79646">
                    <a:lumMod val="75000"/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</c:spPr>
          <c:cat>
            <c:numRef>
              <c:f>Sheet1!$D$2:$D$13</c:f>
              <c:numCache>
                <c:formatCode>General</c:formatCode>
                <c:ptCount val="1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shape val="cylinder"/>
        <c:axId val="91966464"/>
        <c:axId val="91984640"/>
        <c:axId val="0"/>
      </c:bar3DChart>
      <c:catAx>
        <c:axId val="91966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IN" sz="1100" b="1"/>
            </a:pPr>
            <a:endParaRPr lang="en-US"/>
          </a:p>
        </c:txPr>
        <c:crossAx val="91984640"/>
        <c:crosses val="autoZero"/>
        <c:auto val="1"/>
        <c:lblAlgn val="ctr"/>
        <c:lblOffset val="100"/>
      </c:catAx>
      <c:valAx>
        <c:axId val="9198464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lang="en-IN" sz="1200" b="1"/>
            </a:pPr>
            <a:endParaRPr lang="en-US"/>
          </a:p>
        </c:txPr>
        <c:crossAx val="91966464"/>
        <c:crosses val="autoZero"/>
        <c:crossBetween val="between"/>
        <c:majorUnit val="1"/>
      </c:valAx>
    </c:plotArea>
    <c:plotVisOnly val="1"/>
  </c:chart>
  <c:spPr>
    <a:effectLst>
      <a:outerShdw blurRad="152400" dist="317500" dir="5400000" sx="90000" sy="-19000" rotWithShape="0">
        <a:prstClr val="black">
          <a:alpha val="15000"/>
        </a:prstClr>
      </a:outerShdw>
    </a:effectLst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9E8380-C524-472C-B780-94FAEF59A667}" type="datetimeFigureOut">
              <a:rPr lang="en-US"/>
              <a:pPr>
                <a:defRPr/>
              </a:pPr>
              <a:t>8/7/2012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4921A5F-F3EC-4562-B20B-AFEC43C0D3B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5CF0EFE-9CD7-41DF-9C0A-7966EE25F1E6}" type="slidenum">
              <a:rPr lang="en-IN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9209C9-DDC6-4158-9EA6-3EADE307094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29518D-6CD7-4B82-B2A9-DA548B1F17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7B78D1-EED7-41F1-B9D2-A0E48C1B93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8A0E2-40E9-4247-8A1B-7FCB0121BB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D0E954-317B-4E0B-98C3-E913C4A9EF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54F5D-B9FA-4D6B-8CC3-F306E7633D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2F22F3-F4C0-4A61-8624-305F9981A97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B1828-0AF0-4B9E-B1B2-63522C4D74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6F9228-FD06-4363-9578-5C164DB2FC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C663A9-69AA-4902-A8DB-8A346E9179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655B24-6F37-492B-A7F7-C761E19969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10CC2-2F37-45BB-B399-4B9E603AD6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430BE7A-1A0C-438C-9E41-6DDA301AEF2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55.jpeg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4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3.gif"/><Relationship Id="rId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11.png"/><Relationship Id="rId4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642910" y="1857364"/>
            <a:ext cx="7939935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85786" y="714356"/>
            <a:ext cx="7858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The Journey of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CSIR-National Metallurgical Laboratory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2133600" y="4278313"/>
            <a:ext cx="0" cy="204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446088" y="3981450"/>
            <a:ext cx="8275637" cy="447675"/>
          </a:xfrm>
          <a:prstGeom prst="rightArrow">
            <a:avLst>
              <a:gd name="adj1" fmla="val 36296"/>
              <a:gd name="adj2" fmla="val 125122"/>
            </a:avLst>
          </a:prstGeom>
          <a:solidFill>
            <a:srgbClr val="FFCC99">
              <a:alpha val="4901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b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entury Gothic" pitchFamily="34" charset="0"/>
              </a:rPr>
              <a:t>Chronology of </a:t>
            </a:r>
            <a:r>
              <a:rPr lang="en-US" sz="2800" dirty="0" smtClean="0">
                <a:solidFill>
                  <a:schemeClr val="bg1"/>
                </a:solidFill>
                <a:latin typeface="Century Gothic" pitchFamily="34" charset="0"/>
              </a:rPr>
              <a:t>Metallurgical Heritage </a:t>
            </a:r>
            <a:r>
              <a:rPr lang="en-US" sz="2800" dirty="0">
                <a:solidFill>
                  <a:schemeClr val="bg1"/>
                </a:solidFill>
                <a:latin typeface="Century Gothic" pitchFamily="34" charset="0"/>
              </a:rPr>
              <a:t>in India</a:t>
            </a:r>
            <a:endParaRPr lang="en-US" sz="2800" b="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105400" y="4081463"/>
            <a:ext cx="722313" cy="2047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900 AD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319963" y="4081463"/>
            <a:ext cx="822325" cy="2047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1800 AD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706563" y="4081463"/>
            <a:ext cx="846137" cy="2047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600 BC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051550" y="4073525"/>
            <a:ext cx="865188" cy="203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1400 AD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3962400" y="688975"/>
            <a:ext cx="1065213" cy="1447800"/>
          </a:xfrm>
          <a:prstGeom prst="roundRect">
            <a:avLst>
              <a:gd name="adj" fmla="val 1666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FF0000"/>
                </a:solidFill>
                <a:latin typeface="Tahoma" pitchFamily="34" charset="0"/>
              </a:rPr>
              <a:t>Source of Corrosion Resistance–</a:t>
            </a:r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Phosphorous in slag inclusions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320675" y="987425"/>
            <a:ext cx="931863" cy="11493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Dancing Girl,</a:t>
            </a:r>
          </a:p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Bronze, </a:t>
            </a:r>
          </a:p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Indus Valley</a:t>
            </a:r>
            <a:endParaRPr lang="en-US" sz="1100">
              <a:latin typeface="Tahoma" pitchFamily="34" charset="0"/>
            </a:endParaRP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4978400" y="917575"/>
            <a:ext cx="992188" cy="1219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Nataraja Statue</a:t>
            </a:r>
          </a:p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Pancha Dhatu Cu, Zn, Sn, Au, Ag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1562100" y="533400"/>
            <a:ext cx="1104900" cy="16668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FF0000"/>
                </a:solidFill>
                <a:latin typeface="Tahoma" pitchFamily="34" charset="0"/>
              </a:rPr>
              <a:t>Discovery 1800 years ahead of commercialisation</a:t>
            </a:r>
          </a:p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Zinc smelting Zawar, Rajasthan</a:t>
            </a:r>
          </a:p>
          <a:p>
            <a:endParaRPr lang="en-US" sz="1100" b="0">
              <a:latin typeface="Tahoma" pitchFamily="34" charset="0"/>
            </a:endParaRPr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auto">
          <a:xfrm>
            <a:off x="7035800" y="536575"/>
            <a:ext cx="1555750" cy="1520825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200">
                <a:solidFill>
                  <a:schemeClr val="bg1"/>
                </a:solidFill>
                <a:latin typeface="Tahoma" pitchFamily="34" charset="0"/>
              </a:rPr>
              <a:t>First ever product out of an intermetallic 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Tahoma" pitchFamily="34" charset="0"/>
              </a:rPr>
              <a:t>Aranmula Metal Mirror Kerala Cu – 30% Sn bronze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1406525" y="152400"/>
            <a:ext cx="184150" cy="2603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100" b="0">
              <a:latin typeface="Tahoma" pitchFamily="34" charset="0"/>
            </a:endParaRPr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4494213" y="2136775"/>
            <a:ext cx="0" cy="1978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>
            <a:off x="777875" y="2136775"/>
            <a:ext cx="0" cy="1978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282575" y="1860550"/>
            <a:ext cx="184150" cy="2603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100" b="0">
              <a:latin typeface="Tahoma" pitchFamily="34" charset="0"/>
            </a:endParaRPr>
          </a:p>
        </p:txBody>
      </p:sp>
      <p:sp>
        <p:nvSpPr>
          <p:cNvPr id="9234" name="AutoShape 18"/>
          <p:cNvSpPr>
            <a:spLocks noChangeArrowheads="1"/>
          </p:cNvSpPr>
          <p:nvPr/>
        </p:nvSpPr>
        <p:spPr bwMode="auto">
          <a:xfrm>
            <a:off x="4108450" y="3124200"/>
            <a:ext cx="779463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Delhi</a:t>
            </a:r>
          </a:p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Iron Pillar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5472113" y="2136775"/>
            <a:ext cx="0" cy="19780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3654425" y="1916113"/>
            <a:ext cx="184150" cy="2603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100" b="0">
              <a:latin typeface="Tahoma" pitchFamily="34" charset="0"/>
            </a:endParaRPr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2135188" y="2212975"/>
            <a:ext cx="0" cy="1901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12763" y="4081463"/>
            <a:ext cx="782637" cy="2047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2500 BC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7732713" y="2060575"/>
            <a:ext cx="0" cy="2054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0" name="AutoShape 24"/>
          <p:cNvSpPr>
            <a:spLocks noChangeArrowheads="1"/>
          </p:cNvSpPr>
          <p:nvPr/>
        </p:nvSpPr>
        <p:spPr bwMode="auto">
          <a:xfrm>
            <a:off x="6019800" y="841375"/>
            <a:ext cx="990600" cy="1143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Bidriware</a:t>
            </a:r>
          </a:p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Cu-Zn alloy with silver inlay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7053263" y="1905000"/>
            <a:ext cx="184150" cy="2603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100" b="0">
              <a:latin typeface="Tahoma" pitchFamily="34" charset="0"/>
            </a:endParaRPr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6489700" y="1984375"/>
            <a:ext cx="0" cy="21304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3" name="AutoShape 27"/>
          <p:cNvSpPr>
            <a:spLocks noChangeArrowheads="1"/>
          </p:cNvSpPr>
          <p:nvPr/>
        </p:nvSpPr>
        <p:spPr bwMode="auto">
          <a:xfrm>
            <a:off x="4953000" y="5027613"/>
            <a:ext cx="1035050" cy="763587"/>
          </a:xfrm>
          <a:prstGeom prst="hexagon">
            <a:avLst>
              <a:gd name="adj" fmla="val 33888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Lost Wax Process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244" name="AutoShape 28"/>
          <p:cNvSpPr>
            <a:spLocks noChangeArrowheads="1"/>
          </p:cNvSpPr>
          <p:nvPr/>
        </p:nvSpPr>
        <p:spPr bwMode="auto">
          <a:xfrm>
            <a:off x="1447800" y="4422775"/>
            <a:ext cx="1371600" cy="838200"/>
          </a:xfrm>
          <a:prstGeom prst="hexagon">
            <a:avLst>
              <a:gd name="adj" fmla="val 40909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Distillation Process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245" name="AutoShape 29"/>
          <p:cNvSpPr>
            <a:spLocks noChangeArrowheads="1"/>
          </p:cNvSpPr>
          <p:nvPr/>
        </p:nvSpPr>
        <p:spPr bwMode="auto">
          <a:xfrm>
            <a:off x="138113" y="5368925"/>
            <a:ext cx="1281112" cy="879475"/>
          </a:xfrm>
          <a:prstGeom prst="hexagon">
            <a:avLst>
              <a:gd name="adj" fmla="val 36417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Today Gas Turbine Engine blades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5472113" y="4268788"/>
            <a:ext cx="0" cy="7667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47" name="AutoShape 31"/>
          <p:cNvSpPr>
            <a:spLocks noChangeArrowheads="1"/>
          </p:cNvSpPr>
          <p:nvPr/>
        </p:nvSpPr>
        <p:spPr bwMode="auto">
          <a:xfrm>
            <a:off x="149225" y="4448175"/>
            <a:ext cx="1273175" cy="838200"/>
          </a:xfrm>
          <a:prstGeom prst="hexagon">
            <a:avLst>
              <a:gd name="adj" fmla="val 37973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Yesterday</a:t>
            </a:r>
          </a:p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Lost Wax Process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4141788" y="4081463"/>
            <a:ext cx="695325" cy="2047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310 AD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>
            <a:off x="7742238" y="4278313"/>
            <a:ext cx="0" cy="204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0" name="Line 34"/>
          <p:cNvSpPr>
            <a:spLocks noChangeShapeType="1"/>
          </p:cNvSpPr>
          <p:nvPr/>
        </p:nvSpPr>
        <p:spPr bwMode="auto">
          <a:xfrm>
            <a:off x="4495800" y="4278313"/>
            <a:ext cx="0" cy="204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1" name="AutoShape 35"/>
          <p:cNvSpPr>
            <a:spLocks noChangeArrowheads="1"/>
          </p:cNvSpPr>
          <p:nvPr/>
        </p:nvSpPr>
        <p:spPr bwMode="auto">
          <a:xfrm>
            <a:off x="3975100" y="4414838"/>
            <a:ext cx="1035050" cy="766762"/>
          </a:xfrm>
          <a:prstGeom prst="hexagon">
            <a:avLst>
              <a:gd name="adj" fmla="val 33747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Powder Forging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252" name="AutoShape 36"/>
          <p:cNvSpPr>
            <a:spLocks noChangeArrowheads="1"/>
          </p:cNvSpPr>
          <p:nvPr/>
        </p:nvSpPr>
        <p:spPr bwMode="auto">
          <a:xfrm>
            <a:off x="6869113" y="4454525"/>
            <a:ext cx="1716087" cy="936625"/>
          </a:xfrm>
          <a:prstGeom prst="hexagon">
            <a:avLst>
              <a:gd name="adj" fmla="val 45805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Very slow cooling pptn. of brittle intermetallics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>
            <a:off x="6499225" y="4268788"/>
            <a:ext cx="0" cy="10842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54" name="AutoShape 38"/>
          <p:cNvSpPr>
            <a:spLocks noChangeArrowheads="1"/>
          </p:cNvSpPr>
          <p:nvPr/>
        </p:nvSpPr>
        <p:spPr bwMode="auto">
          <a:xfrm>
            <a:off x="5734050" y="5311775"/>
            <a:ext cx="1752600" cy="1012825"/>
          </a:xfrm>
          <a:prstGeom prst="hexagon">
            <a:avLst>
              <a:gd name="adj" fmla="val 43260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Casting + CuSO</a:t>
            </a:r>
            <a:r>
              <a:rPr lang="en-US" sz="1100" baseline="-25000">
                <a:solidFill>
                  <a:schemeClr val="bg1"/>
                </a:solidFill>
                <a:latin typeface="Tahoma" pitchFamily="34" charset="0"/>
              </a:rPr>
              <a:t>4</a:t>
            </a:r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 Coating + Inlaying with Silver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9255" name="Text Box 39"/>
          <p:cNvSpPr txBox="1">
            <a:spLocks noChangeArrowheads="1"/>
          </p:cNvSpPr>
          <p:nvPr/>
        </p:nvSpPr>
        <p:spPr bwMode="auto">
          <a:xfrm>
            <a:off x="5865813" y="1963738"/>
            <a:ext cx="184150" cy="2603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100" b="0">
              <a:latin typeface="Tahoma" pitchFamily="34" charset="0"/>
            </a:endParaRPr>
          </a:p>
        </p:txBody>
      </p: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0" y="6550247"/>
            <a:ext cx="9144000" cy="30777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itchFamily="34" charset="0"/>
              </a:rPr>
              <a:t>Several ancient processes invented in India have found application in modern-day materials processing</a:t>
            </a:r>
          </a:p>
        </p:txBody>
      </p:sp>
      <p:pic>
        <p:nvPicPr>
          <p:cNvPr id="9258" name="Picture 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7699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9" name="Line 43"/>
          <p:cNvSpPr>
            <a:spLocks noChangeShapeType="1"/>
          </p:cNvSpPr>
          <p:nvPr/>
        </p:nvSpPr>
        <p:spPr bwMode="auto">
          <a:xfrm>
            <a:off x="3324225" y="1233488"/>
            <a:ext cx="0" cy="28813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0" name="AutoShape 44"/>
          <p:cNvSpPr>
            <a:spLocks noChangeArrowheads="1"/>
          </p:cNvSpPr>
          <p:nvPr/>
        </p:nvSpPr>
        <p:spPr bwMode="auto">
          <a:xfrm>
            <a:off x="2743200" y="1752600"/>
            <a:ext cx="1143000" cy="6096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900">
                <a:solidFill>
                  <a:schemeClr val="bg1"/>
                </a:solidFill>
              </a:rPr>
              <a:t>2006</a:t>
            </a:r>
            <a:r>
              <a:rPr lang="en-US" b="0"/>
              <a:t> </a:t>
            </a:r>
            <a:r>
              <a:rPr lang="en-US" sz="900">
                <a:solidFill>
                  <a:schemeClr val="bg1"/>
                </a:solidFill>
                <a:latin typeface="Tahoma" pitchFamily="34" charset="0"/>
              </a:rPr>
              <a:t>Discovery HRTEM image</a:t>
            </a:r>
          </a:p>
        </p:txBody>
      </p:sp>
      <p:sp>
        <p:nvSpPr>
          <p:cNvPr id="9261" name="Text Box 45"/>
          <p:cNvSpPr txBox="1">
            <a:spLocks noChangeArrowheads="1"/>
          </p:cNvSpPr>
          <p:nvPr/>
        </p:nvSpPr>
        <p:spPr bwMode="auto">
          <a:xfrm>
            <a:off x="2962275" y="4076700"/>
            <a:ext cx="714375" cy="2047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0000FF"/>
                </a:solidFill>
                <a:latin typeface="Tahoma" pitchFamily="34" charset="0"/>
              </a:rPr>
              <a:t>300 BC</a:t>
            </a:r>
            <a:endParaRPr lang="en-US" sz="1100" b="0">
              <a:latin typeface="Tahoma" pitchFamily="34" charset="0"/>
            </a:endParaRPr>
          </a:p>
        </p:txBody>
      </p:sp>
      <p:sp>
        <p:nvSpPr>
          <p:cNvPr id="9262" name="AutoShape 46"/>
          <p:cNvSpPr>
            <a:spLocks noChangeArrowheads="1"/>
          </p:cNvSpPr>
          <p:nvPr/>
        </p:nvSpPr>
        <p:spPr bwMode="auto">
          <a:xfrm>
            <a:off x="2533650" y="3195638"/>
            <a:ext cx="1563688" cy="762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rgbClr val="3333FF"/>
                </a:solidFill>
                <a:latin typeface="Tahoma" pitchFamily="34" charset="0"/>
              </a:rPr>
              <a:t>Wootz Steel</a:t>
            </a:r>
          </a:p>
          <a:p>
            <a:pPr algn="ctr"/>
            <a:r>
              <a:rPr lang="en-US" sz="1100">
                <a:solidFill>
                  <a:srgbClr val="3333FF"/>
                </a:solidFill>
                <a:latin typeface="Tahoma" pitchFamily="34" charset="0"/>
              </a:rPr>
              <a:t>Blade: Damascus steel Inlaid with gold; hilt: jade</a:t>
            </a:r>
            <a:endParaRPr lang="en-US" sz="1100" b="0">
              <a:solidFill>
                <a:srgbClr val="3333FF"/>
              </a:solidFill>
              <a:latin typeface="Tahoma" pitchFamily="34" charset="0"/>
            </a:endParaRPr>
          </a:p>
        </p:txBody>
      </p:sp>
      <p:sp>
        <p:nvSpPr>
          <p:cNvPr id="9263" name="Line 47"/>
          <p:cNvSpPr>
            <a:spLocks noChangeShapeType="1"/>
          </p:cNvSpPr>
          <p:nvPr/>
        </p:nvSpPr>
        <p:spPr bwMode="auto">
          <a:xfrm>
            <a:off x="3324225" y="4267200"/>
            <a:ext cx="0" cy="9318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64" name="AutoShape 48"/>
          <p:cNvSpPr>
            <a:spLocks noChangeArrowheads="1"/>
          </p:cNvSpPr>
          <p:nvPr/>
        </p:nvSpPr>
        <p:spPr bwMode="auto">
          <a:xfrm>
            <a:off x="2757488" y="5181600"/>
            <a:ext cx="1122362" cy="685800"/>
          </a:xfrm>
          <a:prstGeom prst="hexagon">
            <a:avLst>
              <a:gd name="adj" fmla="val 40914"/>
              <a:gd name="vf" fmla="val 115470"/>
            </a:avLst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100">
                <a:solidFill>
                  <a:schemeClr val="bg1"/>
                </a:solidFill>
                <a:latin typeface="Tahoma" pitchFamily="34" charset="0"/>
              </a:rPr>
              <a:t>Crucible Process</a:t>
            </a:r>
            <a:endParaRPr lang="en-US" sz="1100" b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9265" name="Picture 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4475" y="2459038"/>
            <a:ext cx="1143000" cy="68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6" name="Picture 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174875"/>
            <a:ext cx="78263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7" name="Picture 5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46663" y="2306638"/>
            <a:ext cx="841375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8" name="Picture 5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70588" y="2209800"/>
            <a:ext cx="102076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69" name="Picture 5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53263" y="2438400"/>
            <a:ext cx="1336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0" name="Line 54"/>
          <p:cNvSpPr>
            <a:spLocks noChangeShapeType="1"/>
          </p:cNvSpPr>
          <p:nvPr/>
        </p:nvSpPr>
        <p:spPr bwMode="auto">
          <a:xfrm>
            <a:off x="762000" y="4267200"/>
            <a:ext cx="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1" name="Line 55"/>
          <p:cNvSpPr>
            <a:spLocks noChangeShapeType="1"/>
          </p:cNvSpPr>
          <p:nvPr/>
        </p:nvSpPr>
        <p:spPr bwMode="auto">
          <a:xfrm>
            <a:off x="762000" y="5257800"/>
            <a:ext cx="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2" name="AutoShape 56"/>
          <p:cNvSpPr>
            <a:spLocks noChangeArrowheads="1"/>
          </p:cNvSpPr>
          <p:nvPr/>
        </p:nvSpPr>
        <p:spPr bwMode="auto">
          <a:xfrm>
            <a:off x="1447800" y="5353050"/>
            <a:ext cx="1371600" cy="904875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1300">
                <a:solidFill>
                  <a:schemeClr val="bg1"/>
                </a:solidFill>
                <a:latin typeface="Tahoma" pitchFamily="34" charset="0"/>
              </a:rPr>
              <a:t>Historical landmark metallurgy</a:t>
            </a:r>
          </a:p>
          <a:p>
            <a:pPr algn="ctr"/>
            <a:r>
              <a:rPr lang="en-US" sz="1300">
                <a:solidFill>
                  <a:schemeClr val="bg1"/>
                </a:solidFill>
                <a:latin typeface="Tahoma" pitchFamily="34" charset="0"/>
              </a:rPr>
              <a:t> (ASM 1989)</a:t>
            </a:r>
            <a:endParaRPr lang="en-US" sz="1300" b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9273" name="Picture 5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97013" y="2362200"/>
            <a:ext cx="12192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4" name="Line 58"/>
          <p:cNvSpPr>
            <a:spLocks noChangeShapeType="1"/>
          </p:cNvSpPr>
          <p:nvPr/>
        </p:nvSpPr>
        <p:spPr bwMode="auto">
          <a:xfrm>
            <a:off x="2133600" y="5205413"/>
            <a:ext cx="0" cy="2047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75" name="Text Box 59"/>
          <p:cNvSpPr txBox="1">
            <a:spLocks noChangeArrowheads="1"/>
          </p:cNvSpPr>
          <p:nvPr/>
        </p:nvSpPr>
        <p:spPr bwMode="auto">
          <a:xfrm>
            <a:off x="2571736" y="6196034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err="1">
                <a:latin typeface="Century Gothic" pitchFamily="34" charset="0"/>
              </a:rPr>
              <a:t>Ack</a:t>
            </a:r>
            <a:r>
              <a:rPr lang="en-US" sz="1400" dirty="0">
                <a:latin typeface="Century Gothic" pitchFamily="34" charset="0"/>
              </a:rPr>
              <a:t>: </a:t>
            </a:r>
            <a:r>
              <a:rPr lang="en-US" sz="1400" dirty="0" smtClean="0">
                <a:latin typeface="Century Gothic" pitchFamily="34" charset="0"/>
              </a:rPr>
              <a:t>Dr. YR </a:t>
            </a:r>
            <a:r>
              <a:rPr lang="en-US" sz="1400" dirty="0" err="1" smtClean="0">
                <a:latin typeface="Century Gothic" pitchFamily="34" charset="0"/>
              </a:rPr>
              <a:t>Mahajan</a:t>
            </a:r>
            <a:r>
              <a:rPr lang="en-US" sz="1400" dirty="0" smtClean="0">
                <a:latin typeface="Century Gothic" pitchFamily="34" charset="0"/>
              </a:rPr>
              <a:t> &amp; Prof. P. Rama </a:t>
            </a:r>
            <a:r>
              <a:rPr lang="en-US" sz="1400" dirty="0" err="1" smtClean="0">
                <a:latin typeface="Century Gothic" pitchFamily="34" charset="0"/>
              </a:rPr>
              <a:t>Rao</a:t>
            </a:r>
            <a:endParaRPr lang="en-US" sz="1400" dirty="0">
              <a:latin typeface="Century Gothic" pitchFamily="34" charset="0"/>
            </a:endParaRPr>
          </a:p>
        </p:txBody>
      </p:sp>
      <p:sp>
        <p:nvSpPr>
          <p:cNvPr id="9276" name="Text Box 60"/>
          <p:cNvSpPr txBox="1">
            <a:spLocks noChangeArrowheads="1"/>
          </p:cNvSpPr>
          <p:nvPr/>
        </p:nvSpPr>
        <p:spPr bwMode="auto">
          <a:xfrm>
            <a:off x="3589338" y="457200"/>
            <a:ext cx="12874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solidFill>
                  <a:srgbClr val="0033CC"/>
                </a:solidFill>
              </a:rPr>
              <a:t>CarbonNanotube</a:t>
            </a:r>
          </a:p>
        </p:txBody>
      </p:sp>
      <p:sp>
        <p:nvSpPr>
          <p:cNvPr id="9277" name="Text Box 61"/>
          <p:cNvSpPr txBox="1">
            <a:spLocks noChangeArrowheads="1"/>
          </p:cNvSpPr>
          <p:nvPr/>
        </p:nvSpPr>
        <p:spPr bwMode="auto">
          <a:xfrm>
            <a:off x="3275013" y="1355725"/>
            <a:ext cx="754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033CC"/>
                </a:solidFill>
              </a:rPr>
              <a:t>Fe3C</a:t>
            </a:r>
          </a:p>
          <a:p>
            <a:r>
              <a:rPr lang="en-US" sz="1000">
                <a:solidFill>
                  <a:srgbClr val="0033CC"/>
                </a:solidFill>
              </a:rPr>
              <a:t>Nanowire</a:t>
            </a:r>
          </a:p>
        </p:txBody>
      </p:sp>
      <p:pic>
        <p:nvPicPr>
          <p:cNvPr id="9278" name="Picture 6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49550" y="501650"/>
            <a:ext cx="908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9" name="Line 63"/>
          <p:cNvSpPr>
            <a:spLocks noChangeShapeType="1"/>
          </p:cNvSpPr>
          <p:nvPr/>
        </p:nvSpPr>
        <p:spPr bwMode="auto">
          <a:xfrm flipH="1">
            <a:off x="3429000" y="609600"/>
            <a:ext cx="228600" cy="228600"/>
          </a:xfrm>
          <a:prstGeom prst="line">
            <a:avLst/>
          </a:prstGeom>
          <a:noFill/>
          <a:ln w="9525">
            <a:solidFill>
              <a:srgbClr val="FFFDFD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80" name="Line 64"/>
          <p:cNvSpPr>
            <a:spLocks noChangeShapeType="1"/>
          </p:cNvSpPr>
          <p:nvPr/>
        </p:nvSpPr>
        <p:spPr bwMode="auto">
          <a:xfrm flipH="1" flipV="1">
            <a:off x="3124200" y="1143000"/>
            <a:ext cx="228600" cy="228600"/>
          </a:xfrm>
          <a:prstGeom prst="line">
            <a:avLst/>
          </a:prstGeom>
          <a:noFill/>
          <a:ln w="9525">
            <a:solidFill>
              <a:srgbClr val="FFFDFD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81" name="Text Box 65"/>
          <p:cNvSpPr txBox="1">
            <a:spLocks noChangeArrowheads="1"/>
          </p:cNvSpPr>
          <p:nvPr/>
        </p:nvSpPr>
        <p:spPr bwMode="auto">
          <a:xfrm>
            <a:off x="3962400" y="5318125"/>
            <a:ext cx="914400" cy="396875"/>
          </a:xfrm>
          <a:prstGeom prst="rect">
            <a:avLst/>
          </a:prstGeom>
          <a:solidFill>
            <a:srgbClr val="6600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>
                <a:solidFill>
                  <a:schemeClr val="bg1"/>
                </a:solidFill>
              </a:rPr>
              <a:t>Ref: Late R Bala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2844" y="1357298"/>
            <a:ext cx="8858312" cy="4688649"/>
            <a:chOff x="142844" y="1785926"/>
            <a:chExt cx="8858312" cy="4688649"/>
          </a:xfrm>
        </p:grpSpPr>
        <p:sp>
          <p:nvSpPr>
            <p:cNvPr id="21508" name="Text Box 5"/>
            <p:cNvSpPr txBox="1">
              <a:spLocks noChangeArrowheads="1"/>
            </p:cNvSpPr>
            <p:nvPr/>
          </p:nvSpPr>
          <p:spPr bwMode="auto">
            <a:xfrm>
              <a:off x="714348" y="5643578"/>
              <a:ext cx="78486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latin typeface="Arial" pitchFamily="34" charset="0"/>
                  <a:cs typeface="Arial" pitchFamily="34" charset="0"/>
                </a:rPr>
                <a:t>Foundation stone by Sri C. Rajagopalachari, Minister of Education &amp; Arts in the Interim Government</a:t>
              </a:r>
            </a:p>
          </p:txBody>
        </p:sp>
        <p:pic>
          <p:nvPicPr>
            <p:cNvPr id="19457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2844" y="1785926"/>
              <a:ext cx="8858312" cy="381385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Laying the Foundation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9" name="Flowchart: Process 8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0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14282" y="785794"/>
            <a:ext cx="30864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21 Nov., 1946</a:t>
            </a:r>
            <a:endParaRPr lang="en-US" sz="40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19" descr="C:\Golden_J_Slideshow\NEHRU1~1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357158" y="785794"/>
            <a:ext cx="4019049" cy="5865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500562" y="1857364"/>
            <a:ext cx="421481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Baskerville Old Face" pitchFamily="18" charset="0"/>
              </a:rPr>
              <a:t>I think of the combination of this laboratory with the steel works  of this city, of the marriage of science with industry  for the progress of both…….</a:t>
            </a:r>
          </a:p>
          <a:p>
            <a:pPr algn="r"/>
            <a:endParaRPr lang="en-US" sz="2800" b="1" dirty="0" smtClean="0">
              <a:latin typeface="Stylus BT" pitchFamily="34" charset="0"/>
            </a:endParaRPr>
          </a:p>
          <a:p>
            <a:pPr algn="r"/>
            <a:r>
              <a:rPr lang="en-US" dirty="0" err="1" smtClean="0">
                <a:latin typeface="Stylus BT" pitchFamily="34" charset="0"/>
              </a:rPr>
              <a:t>Pandit</a:t>
            </a:r>
            <a:r>
              <a:rPr lang="en-US" dirty="0" smtClean="0">
                <a:latin typeface="Stylus BT" pitchFamily="34" charset="0"/>
              </a:rPr>
              <a:t> Jawaharlal Nehru during inauguration</a:t>
            </a:r>
            <a:endParaRPr lang="en-IN" dirty="0">
              <a:latin typeface="Stylus B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6446" y="1071546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Century Gothic" pitchFamily="34" charset="0"/>
                <a:cs typeface="Narkisim" pitchFamily="34" charset="-79"/>
              </a:rPr>
              <a:t>26 Nov, 1950</a:t>
            </a:r>
            <a:endParaRPr lang="en-US" sz="3600" b="1" dirty="0">
              <a:latin typeface="Century Gothic" pitchFamily="34" charset="0"/>
              <a:cs typeface="Narkisim" pitchFamily="34" charset="-79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Opening the door of possibilities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0" name="Flowchart: Process 9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/>
          <p:nvPr/>
        </p:nvGrpSpPr>
        <p:grpSpPr>
          <a:xfrm>
            <a:off x="357158" y="1214446"/>
            <a:ext cx="2357454" cy="2428892"/>
            <a:chOff x="357190" y="1428736"/>
            <a:chExt cx="2357454" cy="2428892"/>
          </a:xfrm>
        </p:grpSpPr>
        <p:sp>
          <p:nvSpPr>
            <p:cNvPr id="19" name="Oval 18"/>
            <p:cNvSpPr/>
            <p:nvPr/>
          </p:nvSpPr>
          <p:spPr>
            <a:xfrm>
              <a:off x="357190" y="1428736"/>
              <a:ext cx="2357454" cy="2428892"/>
            </a:xfrm>
            <a:prstGeom prst="ellipse">
              <a:avLst/>
            </a:prstGeom>
            <a:blipFill>
              <a:blip r:embed="rId2" cstate="print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928694" y="1500174"/>
              <a:ext cx="128588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Metals</a:t>
              </a:r>
              <a:endPara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8" name="Oval 17"/>
          <p:cNvSpPr/>
          <p:nvPr/>
        </p:nvSpPr>
        <p:spPr>
          <a:xfrm>
            <a:off x="1571604" y="4214842"/>
            <a:ext cx="2428892" cy="2428868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2"/>
          <p:cNvGrpSpPr/>
          <p:nvPr/>
        </p:nvGrpSpPr>
        <p:grpSpPr>
          <a:xfrm>
            <a:off x="3428992" y="1785926"/>
            <a:ext cx="2286016" cy="2357454"/>
            <a:chOff x="6143636" y="285728"/>
            <a:chExt cx="2286016" cy="2357454"/>
          </a:xfrm>
        </p:grpSpPr>
        <p:sp>
          <p:nvSpPr>
            <p:cNvPr id="17" name="Oval 16"/>
            <p:cNvSpPr/>
            <p:nvPr/>
          </p:nvSpPr>
          <p:spPr>
            <a:xfrm>
              <a:off x="6143636" y="285728"/>
              <a:ext cx="2286016" cy="2357454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72264" y="1285860"/>
              <a:ext cx="15376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Materials</a:t>
              </a:r>
              <a:endPara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Mandate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71670" y="5357826"/>
            <a:ext cx="145905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Minerals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4" name="Group 28"/>
          <p:cNvGrpSpPr/>
          <p:nvPr/>
        </p:nvGrpSpPr>
        <p:grpSpPr>
          <a:xfrm>
            <a:off x="5500694" y="3857628"/>
            <a:ext cx="2582222" cy="2500354"/>
            <a:chOff x="5500694" y="3857628"/>
            <a:chExt cx="2582222" cy="2500354"/>
          </a:xfrm>
        </p:grpSpPr>
        <p:grpSp>
          <p:nvGrpSpPr>
            <p:cNvPr id="5" name="Group 23"/>
            <p:cNvGrpSpPr/>
            <p:nvPr/>
          </p:nvGrpSpPr>
          <p:grpSpPr>
            <a:xfrm>
              <a:off x="5643570" y="3857628"/>
              <a:ext cx="2439346" cy="2500354"/>
              <a:chOff x="5643570" y="3786190"/>
              <a:chExt cx="2857520" cy="2786082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5643570" y="3786190"/>
                <a:ext cx="2857520" cy="2786082"/>
              </a:xfrm>
              <a:prstGeom prst="ellipse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061993" y="5617026"/>
                <a:ext cx="2214004" cy="52322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800" b="1" dirty="0" smtClean="0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</a:rPr>
                  <a:t>Environment</a:t>
                </a:r>
                <a:endParaRPr lang="en-US" sz="2800" b="1" dirty="0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</a:endParaRPr>
              </a:p>
            </p:txBody>
          </p:sp>
        </p:grpSp>
        <p:pic>
          <p:nvPicPr>
            <p:cNvPr id="23" name="Picture 22" descr="Thinking green logo.jpg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00694" y="4357694"/>
              <a:ext cx="1214446" cy="741951"/>
            </a:xfrm>
            <a:prstGeom prst="rect">
              <a:avLst/>
            </a:prstGeom>
          </p:spPr>
        </p:pic>
      </p:grpSp>
      <p:grpSp>
        <p:nvGrpSpPr>
          <p:cNvPr id="6" name="Group 23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25" name="Flowchart: Process 24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26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pic>
        <p:nvPicPr>
          <p:cNvPr id="30" name="Picture 5" descr="DSC03985"/>
          <p:cNvPicPr>
            <a:picLocks noChangeAspect="1" noChangeArrowheads="1"/>
          </p:cNvPicPr>
          <p:nvPr/>
        </p:nvPicPr>
        <p:blipFill>
          <a:blip r:embed="rId8" cstate="print"/>
          <a:srcRect t="8359"/>
          <a:stretch>
            <a:fillRect/>
          </a:stretch>
        </p:blipFill>
        <p:spPr bwMode="auto">
          <a:xfrm>
            <a:off x="6072198" y="1000108"/>
            <a:ext cx="295036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6286512" y="3000372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Human Resources</a:t>
            </a:r>
            <a:endParaRPr lang="en-IN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7" descr="LD-3"/>
          <p:cNvPicPr>
            <a:picLocks noChangeAspect="1" noChangeArrowheads="1"/>
          </p:cNvPicPr>
          <p:nvPr/>
        </p:nvPicPr>
        <p:blipFill>
          <a:blip r:embed="rId2" cstate="print"/>
          <a:srcRect t="1332"/>
          <a:stretch>
            <a:fillRect/>
          </a:stretch>
        </p:blipFill>
        <p:spPr bwMode="auto">
          <a:xfrm>
            <a:off x="1214414" y="857232"/>
            <a:ext cx="6553200" cy="5289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52" name="Text Box 7"/>
          <p:cNvSpPr txBox="1">
            <a:spLocks noChangeArrowheads="1"/>
          </p:cNvSpPr>
          <p:nvPr/>
        </p:nvSpPr>
        <p:spPr bwMode="auto">
          <a:xfrm rot="4661">
            <a:off x="1000451" y="6148438"/>
            <a:ext cx="70723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/>
              <a:t>Top and side blown</a:t>
            </a:r>
            <a:r>
              <a:rPr lang="en-GB" dirty="0"/>
              <a:t> </a:t>
            </a:r>
            <a:r>
              <a:rPr lang="en-GB" sz="2800" dirty="0" smtClean="0"/>
              <a:t>converters </a:t>
            </a:r>
            <a:r>
              <a:rPr lang="en-GB" sz="2800" dirty="0"/>
              <a:t>0.1 to 0.5 tonnes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First Oxygen Steel Making in India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7" name="Flowchart: Process 6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357290" y="107154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1957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 rot="4661">
            <a:off x="5076825" y="1196975"/>
            <a:ext cx="4067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 dirty="0">
                <a:latin typeface="Times New Roman" pitchFamily="18" charset="0"/>
              </a:rPr>
              <a:t>Since 1958 at tonnage scale......</a:t>
            </a: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9051925" y="4765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  <p:pic>
        <p:nvPicPr>
          <p:cNvPr id="4" name="Picture 2" descr="C:\Users\S Srikanth\Desktop\diamond-jubilee\Photos (Scanned)-1946-1991\Dr Radhakrishnan &amp; BR Nijhawan.jpg"/>
          <p:cNvPicPr>
            <a:picLocks noChangeAspect="1" noChangeArrowheads="1"/>
          </p:cNvPicPr>
          <p:nvPr/>
        </p:nvPicPr>
        <p:blipFill>
          <a:blip r:embed="rId2" cstate="print"/>
          <a:srcRect l="6126" t="6677" r="6697" b="6277"/>
          <a:stretch>
            <a:fillRect/>
          </a:stretch>
        </p:blipFill>
        <p:spPr bwMode="auto">
          <a:xfrm>
            <a:off x="357158" y="1357298"/>
            <a:ext cx="4608513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S Srikanth\Desktop\diamond-jubilee\Photos (Scanned)-1946-1991\Nickel Free Stainless Steel Ingot 2.jpg"/>
          <p:cNvPicPr>
            <a:picLocks noChangeAspect="1" noChangeArrowheads="1"/>
          </p:cNvPicPr>
          <p:nvPr/>
        </p:nvPicPr>
        <p:blipFill>
          <a:blip r:embed="rId3" cstate="print"/>
          <a:srcRect l="3625" r="4405"/>
          <a:stretch>
            <a:fillRect/>
          </a:stretch>
        </p:blipFill>
        <p:spPr bwMode="auto">
          <a:xfrm>
            <a:off x="5786446" y="1928802"/>
            <a:ext cx="3029705" cy="3987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Users\S Srikanth\Desktop\diamond-jubilee\Photos of Annual Reports\1958-59\6-Utensils Fabricated - Steel the show.JPG"/>
          <p:cNvPicPr>
            <a:picLocks noChangeAspect="1" noChangeArrowheads="1"/>
          </p:cNvPicPr>
          <p:nvPr/>
        </p:nvPicPr>
        <p:blipFill>
          <a:blip r:embed="rId4" cstate="print"/>
          <a:srcRect l="2359" t="2866" r="2307" b="19109"/>
          <a:stretch>
            <a:fillRect/>
          </a:stretch>
        </p:blipFill>
        <p:spPr bwMode="auto">
          <a:xfrm>
            <a:off x="2357422" y="4929198"/>
            <a:ext cx="2595559" cy="1710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0"/>
          <p:cNvSpPr txBox="1">
            <a:spLocks noChangeArrowheads="1"/>
          </p:cNvSpPr>
          <p:nvPr/>
        </p:nvSpPr>
        <p:spPr>
          <a:xfrm>
            <a:off x="714348" y="571480"/>
            <a:ext cx="8143868" cy="928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Heating Elements &amp; Creep Resistant Steel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Ni-free Stainless Steel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2" name="Flowchart: Process 11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3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9051925" y="4765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857224" y="1500174"/>
            <a:ext cx="7148512" cy="3849687"/>
            <a:chOff x="1331913" y="2060575"/>
            <a:chExt cx="7148512" cy="3849688"/>
          </a:xfrm>
        </p:grpSpPr>
        <p:pic>
          <p:nvPicPr>
            <p:cNvPr id="5" name="Picture 7" descr="DSC_0020"/>
            <p:cNvPicPr>
              <a:picLocks noChangeAspect="1" noChangeArrowheads="1"/>
            </p:cNvPicPr>
            <p:nvPr/>
          </p:nvPicPr>
          <p:blipFill>
            <a:blip r:embed="rId2" cstate="print">
              <a:lum bright="-16000" contrast="18000"/>
              <a:grayscl/>
            </a:blip>
            <a:srcRect l="11357" t="8691" r="3470" b="22064"/>
            <a:stretch>
              <a:fillRect/>
            </a:stretch>
          </p:blipFill>
          <p:spPr bwMode="auto">
            <a:xfrm rot="751729">
              <a:off x="2124075" y="2060575"/>
              <a:ext cx="3429000" cy="187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7" descr="1961-62 Aluminised Component -I"/>
            <p:cNvPicPr>
              <a:picLocks noChangeAspect="1" noChangeArrowheads="1"/>
            </p:cNvPicPr>
            <p:nvPr/>
          </p:nvPicPr>
          <p:blipFill>
            <a:blip r:embed="rId3" cstate="print">
              <a:lum contrast="32000"/>
              <a:grayscl/>
            </a:blip>
            <a:srcRect/>
            <a:stretch>
              <a:fillRect/>
            </a:stretch>
          </p:blipFill>
          <p:spPr bwMode="auto">
            <a:xfrm rot="-1233363">
              <a:off x="6804025" y="4508500"/>
              <a:ext cx="1676400" cy="1327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8" descr="1961-62 Aluminised Component -II"/>
            <p:cNvPicPr>
              <a:picLocks noChangeAspect="1" noChangeArrowheads="1"/>
            </p:cNvPicPr>
            <p:nvPr/>
          </p:nvPicPr>
          <p:blipFill>
            <a:blip r:embed="rId4" cstate="print">
              <a:lum contrast="32000"/>
              <a:grayscl/>
            </a:blip>
            <a:srcRect l="3334" t="3880" b="7913"/>
            <a:stretch>
              <a:fillRect/>
            </a:stretch>
          </p:blipFill>
          <p:spPr bwMode="auto">
            <a:xfrm rot="1957707">
              <a:off x="4427538" y="4581525"/>
              <a:ext cx="2514600" cy="1328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9" descr="1961-62 Aluminised Component -III"/>
            <p:cNvPicPr>
              <a:picLocks noChangeAspect="1" noChangeArrowheads="1"/>
            </p:cNvPicPr>
            <p:nvPr/>
          </p:nvPicPr>
          <p:blipFill>
            <a:blip r:embed="rId5" cstate="print">
              <a:lum contrast="36000"/>
              <a:grayscl/>
            </a:blip>
            <a:srcRect/>
            <a:stretch>
              <a:fillRect/>
            </a:stretch>
          </p:blipFill>
          <p:spPr bwMode="auto">
            <a:xfrm>
              <a:off x="1331913" y="3860800"/>
              <a:ext cx="2743200" cy="171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0" descr="1958-1980 Aluminised Components"/>
            <p:cNvPicPr>
              <a:picLocks noChangeAspect="1" noChangeArrowheads="1"/>
            </p:cNvPicPr>
            <p:nvPr/>
          </p:nvPicPr>
          <p:blipFill>
            <a:blip r:embed="rId6" cstate="print">
              <a:grayscl/>
            </a:blip>
            <a:srcRect l="61229" t="41164" r="1180" b="12785"/>
            <a:stretch>
              <a:fillRect/>
            </a:stretch>
          </p:blipFill>
          <p:spPr bwMode="auto">
            <a:xfrm rot="-1675269">
              <a:off x="5651500" y="2205038"/>
              <a:ext cx="2514600" cy="1976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14282" y="5857892"/>
            <a:ext cx="86439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Beneficiaries:</a:t>
            </a:r>
            <a:r>
              <a:rPr lang="en-IN" dirty="0"/>
              <a:t> Posts &amp; Telegraphs, Indian Railways, Automobile Industries, Bucket Manufacturers</a:t>
            </a:r>
            <a:r>
              <a:rPr lang="en-IN" dirty="0">
                <a:solidFill>
                  <a:srgbClr val="FFFF00"/>
                </a:solidFill>
              </a:rPr>
              <a:t>, 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42844" y="785794"/>
            <a:ext cx="30718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/>
              <a:t>Pilot plant since 1959</a:t>
            </a:r>
            <a:r>
              <a:rPr lang="en-IN" dirty="0" smtClean="0"/>
              <a:t>,  </a:t>
            </a:r>
            <a:endParaRPr lang="en-US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Aluminizing to Replace Galvanizing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6" name="Flowchart: Process 15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ilotplant_lowshaft(r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85794"/>
            <a:ext cx="7632700" cy="433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 rot="4661">
            <a:off x="4929459" y="1288136"/>
            <a:ext cx="3357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b="1" dirty="0">
                <a:latin typeface="Univers" pitchFamily="34" charset="0"/>
              </a:rPr>
              <a:t>Core Activity in the 60’s</a:t>
            </a:r>
            <a:endParaRPr lang="en-GB" sz="2000" dirty="0">
              <a:latin typeface="Times New Roman" pitchFamily="18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9051925" y="4765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2844" y="5143512"/>
            <a:ext cx="8678862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just"/>
            <a:r>
              <a:rPr lang="en-US" sz="1800" dirty="0" smtClean="0">
                <a:latin typeface="Times New Roman" pitchFamily="18" charset="0"/>
              </a:rPr>
              <a:t>“For </a:t>
            </a:r>
            <a:r>
              <a:rPr lang="en-US" sz="1800" dirty="0">
                <a:latin typeface="Times New Roman" pitchFamily="18" charset="0"/>
              </a:rPr>
              <a:t>a country like India where there is a shortage of metallurgical coal and considerable deposits of lignite and other non-metallurgical coals exist, methods are to be developed for using these non-metallurgical coals for production of pig iron” </a:t>
            </a:r>
          </a:p>
          <a:p>
            <a:pPr algn="r"/>
            <a:endParaRPr lang="en-US" sz="1800" dirty="0" smtClean="0">
              <a:latin typeface="Times New Roman" pitchFamily="18" charset="0"/>
            </a:endParaRPr>
          </a:p>
          <a:p>
            <a:pPr algn="r"/>
            <a:r>
              <a:rPr lang="en-US" sz="1800" dirty="0" smtClean="0">
                <a:latin typeface="Times New Roman" pitchFamily="18" charset="0"/>
              </a:rPr>
              <a:t>(</a:t>
            </a:r>
            <a:r>
              <a:rPr lang="en-US" sz="1800" dirty="0" err="1">
                <a:latin typeface="Times New Roman" pitchFamily="18" charset="0"/>
              </a:rPr>
              <a:t>Sardar</a:t>
            </a:r>
            <a:r>
              <a:rPr lang="en-US" sz="1800" dirty="0">
                <a:latin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</a:rPr>
              <a:t>Swaran</a:t>
            </a:r>
            <a:r>
              <a:rPr lang="en-US" sz="1800" dirty="0">
                <a:latin typeface="Times New Roman" pitchFamily="18" charset="0"/>
              </a:rPr>
              <a:t> Singh, Union Min. Steel &amp; Mines </a:t>
            </a:r>
          </a:p>
          <a:p>
            <a:pPr algn="r"/>
            <a:r>
              <a:rPr lang="en-US" sz="1800" dirty="0">
                <a:latin typeface="Times New Roman" pitchFamily="18" charset="0"/>
              </a:rPr>
              <a:t>inaugurating the </a:t>
            </a:r>
            <a:r>
              <a:rPr lang="en-US" sz="1800" dirty="0" smtClean="0">
                <a:latin typeface="Times New Roman" pitchFamily="18" charset="0"/>
              </a:rPr>
              <a:t>pilot </a:t>
            </a:r>
            <a:r>
              <a:rPr lang="en-US" sz="1800" dirty="0">
                <a:latin typeface="Times New Roman" pitchFamily="18" charset="0"/>
              </a:rPr>
              <a:t>plant in Feb 1959)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Low Shaft Furnace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1" name="Flowchart: Process 10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3438" y="609600"/>
            <a:ext cx="7772400" cy="5659438"/>
            <a:chOff x="762000" y="609600"/>
            <a:chExt cx="7772400" cy="5659438"/>
          </a:xfrm>
        </p:grpSpPr>
        <p:pic>
          <p:nvPicPr>
            <p:cNvPr id="25603" name="Picture 3" descr="C:\Golden_J_Slideshow\500KVA~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2000" y="609600"/>
              <a:ext cx="7772400" cy="565943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5604" name="Text Box 4"/>
            <p:cNvSpPr txBox="1">
              <a:spLocks noChangeArrowheads="1"/>
            </p:cNvSpPr>
            <p:nvPr/>
          </p:nvSpPr>
          <p:spPr bwMode="auto">
            <a:xfrm>
              <a:off x="2500313" y="5715000"/>
              <a:ext cx="60007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b="1" dirty="0">
                  <a:solidFill>
                    <a:schemeClr val="bg1"/>
                  </a:solidFill>
                  <a:latin typeface="Univers" pitchFamily="34" charset="0"/>
                </a:rPr>
                <a:t>500 </a:t>
              </a:r>
              <a:r>
                <a:rPr lang="en-GB" b="1" dirty="0" err="1">
                  <a:solidFill>
                    <a:schemeClr val="bg1"/>
                  </a:solidFill>
                  <a:latin typeface="Univers" pitchFamily="34" charset="0"/>
                </a:rPr>
                <a:t>kVA</a:t>
              </a:r>
              <a:r>
                <a:rPr lang="en-GB" b="1" dirty="0">
                  <a:solidFill>
                    <a:schemeClr val="bg1"/>
                  </a:solidFill>
                  <a:latin typeface="Univers" pitchFamily="34" charset="0"/>
                </a:rPr>
                <a:t> Submerged Arc Furnace-1962</a:t>
              </a:r>
              <a:endParaRPr lang="en-GB" dirty="0"/>
            </a:p>
          </p:txBody>
        </p:sp>
      </p:grp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An Era of Ferro-Alloys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9" name="Flowchart: Process 8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0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7"/>
          <p:cNvSpPr txBox="1">
            <a:spLocks noChangeArrowheads="1"/>
          </p:cNvSpPr>
          <p:nvPr/>
        </p:nvSpPr>
        <p:spPr bwMode="auto">
          <a:xfrm rot="4661">
            <a:off x="2928677" y="955096"/>
            <a:ext cx="60631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dirty="0"/>
              <a:t>First pilot and commercial sponge iron in India</a:t>
            </a:r>
          </a:p>
        </p:txBody>
      </p:sp>
      <p:pic>
        <p:nvPicPr>
          <p:cNvPr id="27651" name="Picture 7" descr="1975-76 Sponge iron produced at Andhra Cement Co  Hyderabad p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300" y="1500175"/>
            <a:ext cx="5195588" cy="419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7"/>
          <p:cNvSpPr txBox="1">
            <a:spLocks noChangeArrowheads="1"/>
          </p:cNvSpPr>
          <p:nvPr/>
        </p:nvSpPr>
        <p:spPr bwMode="auto">
          <a:xfrm rot="4661">
            <a:off x="1751013" y="60198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600" dirty="0"/>
              <a:t>30000 t/day commercial sponge iron plant Andhra Cement (1975-76)</a:t>
            </a:r>
          </a:p>
        </p:txBody>
      </p:sp>
      <p:pic>
        <p:nvPicPr>
          <p:cNvPr id="27653" name="Picture 9" descr="Sponge 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4286256"/>
            <a:ext cx="1731963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8" descr="Feasibility report 197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183" t="19763" r="18141" b="19224"/>
          <a:stretch>
            <a:fillRect/>
          </a:stretch>
        </p:blipFill>
        <p:spPr bwMode="auto">
          <a:xfrm>
            <a:off x="214282" y="1857364"/>
            <a:ext cx="3087688" cy="3205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Sponge Iron by Rotary Kiln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1" name="Flowchart: Process 10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4" descr="MNP_newpilotplant1"/>
          <p:cNvPicPr>
            <a:picLocks noChangeAspect="1" noChangeArrowheads="1"/>
          </p:cNvPicPr>
          <p:nvPr/>
        </p:nvPicPr>
        <p:blipFill>
          <a:blip r:embed="rId2" cstate="print"/>
          <a:srcRect b="16310"/>
          <a:stretch>
            <a:fillRect/>
          </a:stretch>
        </p:blipFill>
        <p:spPr bwMode="auto">
          <a:xfrm>
            <a:off x="684213" y="1484313"/>
            <a:ext cx="8069262" cy="4551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 8"/>
          <p:cNvSpPr/>
          <p:nvPr/>
        </p:nvSpPr>
        <p:spPr>
          <a:xfrm>
            <a:off x="1357290" y="4786322"/>
            <a:ext cx="2714644" cy="171451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 rot="4661">
            <a:off x="2500313" y="862013"/>
            <a:ext cx="62865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dirty="0"/>
              <a:t>Integrated Pilot scale operations since 1963 …</a:t>
            </a:r>
          </a:p>
        </p:txBody>
      </p:sp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1357290" y="4857760"/>
            <a:ext cx="2714644" cy="156966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 dirty="0">
                <a:solidFill>
                  <a:schemeClr val="tx1"/>
                </a:solidFill>
                <a:latin typeface="Arial" charset="0"/>
                <a:cs typeface="Arial" charset="0"/>
              </a:rPr>
              <a:t>Over 800 investigations 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on various minerals &amp; ores</a:t>
            </a:r>
            <a:endParaRPr lang="en-US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6286512" y="5500702"/>
            <a:ext cx="2303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New pilot plant (1998)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Mineral processing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3" name="Flowchart: Process 12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DSC03853"/>
          <p:cNvPicPr>
            <a:picLocks noChangeAspect="1" noChangeArrowheads="1"/>
          </p:cNvPicPr>
          <p:nvPr/>
        </p:nvPicPr>
        <p:blipFill>
          <a:blip r:embed="rId2" cstate="print">
            <a:lum contrast="14000"/>
          </a:blip>
          <a:srcRect l="11076" t="2245" r="10735" b="4114"/>
          <a:stretch>
            <a:fillRect/>
          </a:stretch>
        </p:blipFill>
        <p:spPr bwMode="auto">
          <a:xfrm rot="16971392">
            <a:off x="1930511" y="1745474"/>
            <a:ext cx="5013364" cy="400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First Time Temp. Transformations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7" name="Flowchart: Process 6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 t="9058" r="8108" b="8383"/>
          <a:stretch>
            <a:fillRect/>
          </a:stretch>
        </p:blipFill>
        <p:spPr bwMode="auto">
          <a:xfrm>
            <a:off x="928662" y="1071546"/>
            <a:ext cx="7572428" cy="489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00034" y="5929330"/>
            <a:ext cx="82868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Asia’s largest creep testing facility</a:t>
            </a:r>
            <a:endParaRPr lang="en-GB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Rise of Creep Building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0" name="Flowchart: Process 9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1406" y="71435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1972</a:t>
            </a:r>
            <a:endParaRPr lang="en-US" sz="40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8"/>
          <p:cNvGrpSpPr>
            <a:grpSpLocks/>
          </p:cNvGrpSpPr>
          <p:nvPr/>
        </p:nvGrpSpPr>
        <p:grpSpPr bwMode="auto">
          <a:xfrm>
            <a:off x="1285852" y="785794"/>
            <a:ext cx="7072362" cy="5343521"/>
            <a:chOff x="192" y="144"/>
            <a:chExt cx="5315" cy="3966"/>
          </a:xfrm>
        </p:grpSpPr>
        <p:grpSp>
          <p:nvGrpSpPr>
            <p:cNvPr id="1037" name="Group 2"/>
            <p:cNvGrpSpPr>
              <a:grpSpLocks/>
            </p:cNvGrpSpPr>
            <p:nvPr/>
          </p:nvGrpSpPr>
          <p:grpSpPr bwMode="auto">
            <a:xfrm>
              <a:off x="3696" y="2952"/>
              <a:ext cx="1811" cy="1158"/>
              <a:chOff x="3744" y="2952"/>
              <a:chExt cx="1811" cy="1158"/>
            </a:xfrm>
          </p:grpSpPr>
          <p:grpSp>
            <p:nvGrpSpPr>
              <p:cNvPr id="1159" name="Group 3"/>
              <p:cNvGrpSpPr>
                <a:grpSpLocks noChangeAspect="1"/>
              </p:cNvGrpSpPr>
              <p:nvPr/>
            </p:nvGrpSpPr>
            <p:grpSpPr bwMode="auto">
              <a:xfrm>
                <a:off x="3744" y="3168"/>
                <a:ext cx="1811" cy="942"/>
                <a:chOff x="4333" y="3577"/>
                <a:chExt cx="1255" cy="652"/>
              </a:xfrm>
            </p:grpSpPr>
            <p:graphicFrame>
              <p:nvGraphicFramePr>
                <p:cNvPr id="1030" name="Object 6"/>
                <p:cNvGraphicFramePr>
                  <a:graphicFrameLocks noChangeAspect="1"/>
                </p:cNvGraphicFramePr>
                <p:nvPr/>
              </p:nvGraphicFramePr>
              <p:xfrm>
                <a:off x="4909" y="3577"/>
                <a:ext cx="679" cy="652"/>
              </p:xfrm>
              <a:graphic>
                <a:graphicData uri="http://schemas.openxmlformats.org/presentationml/2006/ole">
                  <p:oleObj spid="_x0000_s1030" name="Clip" r:id="rId3" imgW="4303800" imgH="4132440" progId="">
                    <p:embed/>
                  </p:oleObj>
                </a:graphicData>
              </a:graphic>
            </p:graphicFrame>
            <p:graphicFrame>
              <p:nvGraphicFramePr>
                <p:cNvPr id="1031" name="Object 7"/>
                <p:cNvGraphicFramePr>
                  <a:graphicFrameLocks noChangeAspect="1"/>
                </p:cNvGraphicFramePr>
                <p:nvPr/>
              </p:nvGraphicFramePr>
              <p:xfrm>
                <a:off x="4333" y="3577"/>
                <a:ext cx="734" cy="453"/>
              </p:xfrm>
              <a:graphic>
                <a:graphicData uri="http://schemas.openxmlformats.org/presentationml/2006/ole">
                  <p:oleObj spid="_x0000_s1031" name="Clip" r:id="rId4" imgW="5569920" imgH="3436560" progId="">
                    <p:embed/>
                  </p:oleObj>
                </a:graphicData>
              </a:graphic>
            </p:graphicFrame>
          </p:grpSp>
          <p:sp>
            <p:nvSpPr>
              <p:cNvPr id="1160" name="Text Box 6"/>
              <p:cNvSpPr txBox="1">
                <a:spLocks noChangeArrowheads="1"/>
              </p:cNvSpPr>
              <p:nvPr/>
            </p:nvSpPr>
            <p:spPr bwMode="auto">
              <a:xfrm>
                <a:off x="3816" y="2952"/>
                <a:ext cx="1296" cy="2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GB" sz="900">
                    <a:latin typeface="Arial" pitchFamily="34" charset="0"/>
                    <a:cs typeface="Arial" pitchFamily="34" charset="0"/>
                  </a:rPr>
                  <a:t>In-service Critical Structural Components</a:t>
                </a:r>
              </a:p>
            </p:txBody>
          </p:sp>
        </p:grpSp>
        <p:grpSp>
          <p:nvGrpSpPr>
            <p:cNvPr id="1038" name="Group 7"/>
            <p:cNvGrpSpPr>
              <a:grpSpLocks/>
            </p:cNvGrpSpPr>
            <p:nvPr/>
          </p:nvGrpSpPr>
          <p:grpSpPr bwMode="auto">
            <a:xfrm>
              <a:off x="2124" y="1380"/>
              <a:ext cx="3216" cy="2653"/>
              <a:chOff x="2124" y="1380"/>
              <a:chExt cx="3216" cy="2653"/>
            </a:xfrm>
          </p:grpSpPr>
          <p:grpSp>
            <p:nvGrpSpPr>
              <p:cNvPr id="1087" name="Group 8"/>
              <p:cNvGrpSpPr>
                <a:grpSpLocks/>
              </p:cNvGrpSpPr>
              <p:nvPr/>
            </p:nvGrpSpPr>
            <p:grpSpPr bwMode="auto">
              <a:xfrm>
                <a:off x="2124" y="3240"/>
                <a:ext cx="912" cy="793"/>
                <a:chOff x="2256" y="3120"/>
                <a:chExt cx="912" cy="793"/>
              </a:xfrm>
            </p:grpSpPr>
            <p:grpSp>
              <p:nvGrpSpPr>
                <p:cNvPr id="1133" name="Group 9"/>
                <p:cNvGrpSpPr>
                  <a:grpSpLocks noChangeAspect="1"/>
                </p:cNvGrpSpPr>
                <p:nvPr/>
              </p:nvGrpSpPr>
              <p:grpSpPr bwMode="auto">
                <a:xfrm>
                  <a:off x="2279" y="3408"/>
                  <a:ext cx="865" cy="505"/>
                  <a:chOff x="3528" y="1248"/>
                  <a:chExt cx="1728" cy="1008"/>
                </a:xfrm>
              </p:grpSpPr>
              <p:sp>
                <p:nvSpPr>
                  <p:cNvPr id="1135" name="Freeform 10"/>
                  <p:cNvSpPr>
                    <a:spLocks noChangeAspect="1"/>
                  </p:cNvSpPr>
                  <p:nvPr/>
                </p:nvSpPr>
                <p:spPr bwMode="auto">
                  <a:xfrm>
                    <a:off x="4248" y="1536"/>
                    <a:ext cx="480" cy="384"/>
                  </a:xfrm>
                  <a:custGeom>
                    <a:avLst/>
                    <a:gdLst>
                      <a:gd name="T0" fmla="*/ 144 w 480"/>
                      <a:gd name="T1" fmla="*/ 0 h 384"/>
                      <a:gd name="T2" fmla="*/ 0 w 480"/>
                      <a:gd name="T3" fmla="*/ 144 h 384"/>
                      <a:gd name="T4" fmla="*/ 192 w 480"/>
                      <a:gd name="T5" fmla="*/ 384 h 384"/>
                      <a:gd name="T6" fmla="*/ 384 w 480"/>
                      <a:gd name="T7" fmla="*/ 336 h 384"/>
                      <a:gd name="T8" fmla="*/ 480 w 480"/>
                      <a:gd name="T9" fmla="*/ 48 h 384"/>
                      <a:gd name="T10" fmla="*/ 144 w 480"/>
                      <a:gd name="T11" fmla="*/ 0 h 3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80"/>
                      <a:gd name="T19" fmla="*/ 0 h 384"/>
                      <a:gd name="T20" fmla="*/ 480 w 480"/>
                      <a:gd name="T21" fmla="*/ 384 h 3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80" h="384">
                        <a:moveTo>
                          <a:pt x="144" y="0"/>
                        </a:moveTo>
                        <a:lnTo>
                          <a:pt x="0" y="144"/>
                        </a:lnTo>
                        <a:lnTo>
                          <a:pt x="192" y="384"/>
                        </a:lnTo>
                        <a:lnTo>
                          <a:pt x="384" y="336"/>
                        </a:lnTo>
                        <a:lnTo>
                          <a:pt x="480" y="48"/>
                        </a:lnTo>
                        <a:lnTo>
                          <a:pt x="144" y="0"/>
                        </a:lnTo>
                        <a:close/>
                      </a:path>
                    </a:pathLst>
                  </a:cu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36" name="Freeform 11"/>
                  <p:cNvSpPr>
                    <a:spLocks noChangeAspect="1"/>
                  </p:cNvSpPr>
                  <p:nvPr/>
                </p:nvSpPr>
                <p:spPr bwMode="auto">
                  <a:xfrm>
                    <a:off x="4377" y="1872"/>
                    <a:ext cx="447" cy="288"/>
                  </a:xfrm>
                  <a:custGeom>
                    <a:avLst/>
                    <a:gdLst>
                      <a:gd name="T0" fmla="*/ 63 w 447"/>
                      <a:gd name="T1" fmla="*/ 48 h 288"/>
                      <a:gd name="T2" fmla="*/ 255 w 447"/>
                      <a:gd name="T3" fmla="*/ 0 h 288"/>
                      <a:gd name="T4" fmla="*/ 447 w 447"/>
                      <a:gd name="T5" fmla="*/ 96 h 288"/>
                      <a:gd name="T6" fmla="*/ 399 w 447"/>
                      <a:gd name="T7" fmla="*/ 240 h 288"/>
                      <a:gd name="T8" fmla="*/ 159 w 447"/>
                      <a:gd name="T9" fmla="*/ 288 h 288"/>
                      <a:gd name="T10" fmla="*/ 0 w 447"/>
                      <a:gd name="T11" fmla="*/ 138 h 288"/>
                      <a:gd name="T12" fmla="*/ 63 w 447"/>
                      <a:gd name="T13" fmla="*/ 48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447"/>
                      <a:gd name="T22" fmla="*/ 0 h 288"/>
                      <a:gd name="T23" fmla="*/ 447 w 447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447" h="288">
                        <a:moveTo>
                          <a:pt x="63" y="48"/>
                        </a:moveTo>
                        <a:lnTo>
                          <a:pt x="255" y="0"/>
                        </a:lnTo>
                        <a:lnTo>
                          <a:pt x="447" y="96"/>
                        </a:lnTo>
                        <a:lnTo>
                          <a:pt x="399" y="240"/>
                        </a:lnTo>
                        <a:lnTo>
                          <a:pt x="159" y="288"/>
                        </a:lnTo>
                        <a:lnTo>
                          <a:pt x="0" y="138"/>
                        </a:lnTo>
                        <a:lnTo>
                          <a:pt x="63" y="48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37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4152" y="1728"/>
                    <a:ext cx="288" cy="336"/>
                  </a:xfrm>
                  <a:custGeom>
                    <a:avLst/>
                    <a:gdLst>
                      <a:gd name="T0" fmla="*/ 192 w 288"/>
                      <a:gd name="T1" fmla="*/ 336 h 336"/>
                      <a:gd name="T2" fmla="*/ 288 w 288"/>
                      <a:gd name="T3" fmla="*/ 192 h 336"/>
                      <a:gd name="T4" fmla="*/ 144 w 288"/>
                      <a:gd name="T5" fmla="*/ 0 h 336"/>
                      <a:gd name="T6" fmla="*/ 0 w 288"/>
                      <a:gd name="T7" fmla="*/ 96 h 336"/>
                      <a:gd name="T8" fmla="*/ 0 w 288"/>
                      <a:gd name="T9" fmla="*/ 288 h 336"/>
                      <a:gd name="T10" fmla="*/ 192 w 288"/>
                      <a:gd name="T11" fmla="*/ 336 h 33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88"/>
                      <a:gd name="T19" fmla="*/ 0 h 336"/>
                      <a:gd name="T20" fmla="*/ 288 w 288"/>
                      <a:gd name="T21" fmla="*/ 336 h 3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88" h="336">
                        <a:moveTo>
                          <a:pt x="192" y="336"/>
                        </a:moveTo>
                        <a:lnTo>
                          <a:pt x="288" y="192"/>
                        </a:lnTo>
                        <a:lnTo>
                          <a:pt x="144" y="0"/>
                        </a:lnTo>
                        <a:lnTo>
                          <a:pt x="0" y="96"/>
                        </a:lnTo>
                        <a:lnTo>
                          <a:pt x="0" y="288"/>
                        </a:lnTo>
                        <a:lnTo>
                          <a:pt x="192" y="336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38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3960" y="1536"/>
                    <a:ext cx="336" cy="288"/>
                  </a:xfrm>
                  <a:custGeom>
                    <a:avLst/>
                    <a:gdLst>
                      <a:gd name="T0" fmla="*/ 192 w 336"/>
                      <a:gd name="T1" fmla="*/ 288 h 288"/>
                      <a:gd name="T2" fmla="*/ 48 w 336"/>
                      <a:gd name="T3" fmla="*/ 288 h 288"/>
                      <a:gd name="T4" fmla="*/ 0 w 336"/>
                      <a:gd name="T5" fmla="*/ 96 h 288"/>
                      <a:gd name="T6" fmla="*/ 48 w 336"/>
                      <a:gd name="T7" fmla="*/ 0 h 288"/>
                      <a:gd name="T8" fmla="*/ 192 w 336"/>
                      <a:gd name="T9" fmla="*/ 0 h 288"/>
                      <a:gd name="T10" fmla="*/ 336 w 336"/>
                      <a:gd name="T11" fmla="*/ 192 h 288"/>
                      <a:gd name="T12" fmla="*/ 192 w 336"/>
                      <a:gd name="T13" fmla="*/ 288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288"/>
                      <a:gd name="T23" fmla="*/ 336 w 336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288">
                        <a:moveTo>
                          <a:pt x="192" y="288"/>
                        </a:moveTo>
                        <a:lnTo>
                          <a:pt x="48" y="288"/>
                        </a:lnTo>
                        <a:lnTo>
                          <a:pt x="0" y="96"/>
                        </a:lnTo>
                        <a:lnTo>
                          <a:pt x="48" y="0"/>
                        </a:lnTo>
                        <a:lnTo>
                          <a:pt x="192" y="0"/>
                        </a:lnTo>
                        <a:lnTo>
                          <a:pt x="336" y="192"/>
                        </a:lnTo>
                        <a:lnTo>
                          <a:pt x="192" y="288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39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4152" y="1296"/>
                    <a:ext cx="240" cy="375"/>
                  </a:xfrm>
                  <a:custGeom>
                    <a:avLst/>
                    <a:gdLst>
                      <a:gd name="T0" fmla="*/ 0 w 240"/>
                      <a:gd name="T1" fmla="*/ 240 h 375"/>
                      <a:gd name="T2" fmla="*/ 0 w 240"/>
                      <a:gd name="T3" fmla="*/ 96 h 375"/>
                      <a:gd name="T4" fmla="*/ 144 w 240"/>
                      <a:gd name="T5" fmla="*/ 0 h 375"/>
                      <a:gd name="T6" fmla="*/ 240 w 240"/>
                      <a:gd name="T7" fmla="*/ 96 h 375"/>
                      <a:gd name="T8" fmla="*/ 240 w 240"/>
                      <a:gd name="T9" fmla="*/ 240 h 375"/>
                      <a:gd name="T10" fmla="*/ 102 w 240"/>
                      <a:gd name="T11" fmla="*/ 375 h 375"/>
                      <a:gd name="T12" fmla="*/ 0 w 240"/>
                      <a:gd name="T13" fmla="*/ 240 h 37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40"/>
                      <a:gd name="T22" fmla="*/ 0 h 375"/>
                      <a:gd name="T23" fmla="*/ 240 w 240"/>
                      <a:gd name="T24" fmla="*/ 375 h 37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40" h="375">
                        <a:moveTo>
                          <a:pt x="0" y="240"/>
                        </a:moveTo>
                        <a:lnTo>
                          <a:pt x="0" y="96"/>
                        </a:lnTo>
                        <a:lnTo>
                          <a:pt x="144" y="0"/>
                        </a:lnTo>
                        <a:lnTo>
                          <a:pt x="240" y="96"/>
                        </a:lnTo>
                        <a:lnTo>
                          <a:pt x="240" y="240"/>
                        </a:lnTo>
                        <a:lnTo>
                          <a:pt x="102" y="375"/>
                        </a:lnTo>
                        <a:lnTo>
                          <a:pt x="0" y="24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0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4392" y="1296"/>
                    <a:ext cx="384" cy="288"/>
                  </a:xfrm>
                  <a:custGeom>
                    <a:avLst/>
                    <a:gdLst>
                      <a:gd name="T0" fmla="*/ 0 w 384"/>
                      <a:gd name="T1" fmla="*/ 96 h 288"/>
                      <a:gd name="T2" fmla="*/ 144 w 384"/>
                      <a:gd name="T3" fmla="*/ 0 h 288"/>
                      <a:gd name="T4" fmla="*/ 384 w 384"/>
                      <a:gd name="T5" fmla="*/ 96 h 288"/>
                      <a:gd name="T6" fmla="*/ 384 w 384"/>
                      <a:gd name="T7" fmla="*/ 240 h 288"/>
                      <a:gd name="T8" fmla="*/ 336 w 384"/>
                      <a:gd name="T9" fmla="*/ 288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4"/>
                      <a:gd name="T16" fmla="*/ 0 h 288"/>
                      <a:gd name="T17" fmla="*/ 384 w 38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4" h="288">
                        <a:moveTo>
                          <a:pt x="0" y="96"/>
                        </a:moveTo>
                        <a:lnTo>
                          <a:pt x="144" y="0"/>
                        </a:lnTo>
                        <a:lnTo>
                          <a:pt x="384" y="96"/>
                        </a:lnTo>
                        <a:lnTo>
                          <a:pt x="384" y="240"/>
                        </a:lnTo>
                        <a:lnTo>
                          <a:pt x="336" y="288"/>
                        </a:lnTo>
                      </a:path>
                    </a:pathLst>
                  </a:custGeom>
                  <a:solidFill>
                    <a:srgbClr val="00FF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1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4392" y="1296"/>
                    <a:ext cx="384" cy="288"/>
                  </a:xfrm>
                  <a:custGeom>
                    <a:avLst/>
                    <a:gdLst>
                      <a:gd name="T0" fmla="*/ 0 w 384"/>
                      <a:gd name="T1" fmla="*/ 96 h 288"/>
                      <a:gd name="T2" fmla="*/ 144 w 384"/>
                      <a:gd name="T3" fmla="*/ 0 h 288"/>
                      <a:gd name="T4" fmla="*/ 384 w 384"/>
                      <a:gd name="T5" fmla="*/ 96 h 288"/>
                      <a:gd name="T6" fmla="*/ 384 w 384"/>
                      <a:gd name="T7" fmla="*/ 240 h 288"/>
                      <a:gd name="T8" fmla="*/ 336 w 384"/>
                      <a:gd name="T9" fmla="*/ 288 h 288"/>
                      <a:gd name="T10" fmla="*/ 0 w 384"/>
                      <a:gd name="T11" fmla="*/ 237 h 288"/>
                      <a:gd name="T12" fmla="*/ 0 w 384"/>
                      <a:gd name="T13" fmla="*/ 96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84"/>
                      <a:gd name="T22" fmla="*/ 0 h 288"/>
                      <a:gd name="T23" fmla="*/ 384 w 384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84" h="288">
                        <a:moveTo>
                          <a:pt x="0" y="96"/>
                        </a:moveTo>
                        <a:lnTo>
                          <a:pt x="144" y="0"/>
                        </a:lnTo>
                        <a:lnTo>
                          <a:pt x="384" y="96"/>
                        </a:lnTo>
                        <a:lnTo>
                          <a:pt x="384" y="240"/>
                        </a:lnTo>
                        <a:lnTo>
                          <a:pt x="336" y="288"/>
                        </a:lnTo>
                        <a:lnTo>
                          <a:pt x="0" y="237"/>
                        </a:lnTo>
                        <a:lnTo>
                          <a:pt x="0" y="9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2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4632" y="1584"/>
                    <a:ext cx="288" cy="384"/>
                  </a:xfrm>
                  <a:custGeom>
                    <a:avLst/>
                    <a:gdLst>
                      <a:gd name="T0" fmla="*/ 96 w 288"/>
                      <a:gd name="T1" fmla="*/ 0 h 384"/>
                      <a:gd name="T2" fmla="*/ 240 w 288"/>
                      <a:gd name="T3" fmla="*/ 144 h 384"/>
                      <a:gd name="T4" fmla="*/ 288 w 288"/>
                      <a:gd name="T5" fmla="*/ 336 h 384"/>
                      <a:gd name="T6" fmla="*/ 192 w 288"/>
                      <a:gd name="T7" fmla="*/ 384 h 384"/>
                      <a:gd name="T8" fmla="*/ 0 w 288"/>
                      <a:gd name="T9" fmla="*/ 288 h 384"/>
                      <a:gd name="T10" fmla="*/ 96 w 288"/>
                      <a:gd name="T11" fmla="*/ 0 h 38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88"/>
                      <a:gd name="T19" fmla="*/ 0 h 384"/>
                      <a:gd name="T20" fmla="*/ 288 w 288"/>
                      <a:gd name="T21" fmla="*/ 384 h 38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88" h="384">
                        <a:moveTo>
                          <a:pt x="96" y="0"/>
                        </a:moveTo>
                        <a:lnTo>
                          <a:pt x="240" y="144"/>
                        </a:lnTo>
                        <a:lnTo>
                          <a:pt x="288" y="336"/>
                        </a:lnTo>
                        <a:lnTo>
                          <a:pt x="192" y="384"/>
                        </a:lnTo>
                        <a:lnTo>
                          <a:pt x="0" y="288"/>
                        </a:lnTo>
                        <a:lnTo>
                          <a:pt x="96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3" name="Freeform 18"/>
                  <p:cNvSpPr>
                    <a:spLocks noChangeAspect="1"/>
                  </p:cNvSpPr>
                  <p:nvPr/>
                </p:nvSpPr>
                <p:spPr bwMode="auto">
                  <a:xfrm>
                    <a:off x="4728" y="1488"/>
                    <a:ext cx="336" cy="240"/>
                  </a:xfrm>
                  <a:custGeom>
                    <a:avLst/>
                    <a:gdLst>
                      <a:gd name="T0" fmla="*/ 48 w 336"/>
                      <a:gd name="T1" fmla="*/ 48 h 240"/>
                      <a:gd name="T2" fmla="*/ 192 w 336"/>
                      <a:gd name="T3" fmla="*/ 0 h 240"/>
                      <a:gd name="T4" fmla="*/ 336 w 336"/>
                      <a:gd name="T5" fmla="*/ 48 h 240"/>
                      <a:gd name="T6" fmla="*/ 288 w 336"/>
                      <a:gd name="T7" fmla="*/ 240 h 240"/>
                      <a:gd name="T8" fmla="*/ 144 w 336"/>
                      <a:gd name="T9" fmla="*/ 240 h 240"/>
                      <a:gd name="T10" fmla="*/ 0 w 336"/>
                      <a:gd name="T11" fmla="*/ 96 h 240"/>
                      <a:gd name="T12" fmla="*/ 48 w 336"/>
                      <a:gd name="T13" fmla="*/ 48 h 24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240"/>
                      <a:gd name="T23" fmla="*/ 336 w 336"/>
                      <a:gd name="T24" fmla="*/ 240 h 24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240">
                        <a:moveTo>
                          <a:pt x="48" y="48"/>
                        </a:moveTo>
                        <a:lnTo>
                          <a:pt x="192" y="0"/>
                        </a:lnTo>
                        <a:lnTo>
                          <a:pt x="336" y="48"/>
                        </a:lnTo>
                        <a:lnTo>
                          <a:pt x="288" y="240"/>
                        </a:lnTo>
                        <a:lnTo>
                          <a:pt x="144" y="240"/>
                        </a:lnTo>
                        <a:lnTo>
                          <a:pt x="0" y="96"/>
                        </a:lnTo>
                        <a:lnTo>
                          <a:pt x="48" y="4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4" name="Freeform 19"/>
                  <p:cNvSpPr>
                    <a:spLocks noChangeAspect="1"/>
                  </p:cNvSpPr>
                  <p:nvPr/>
                </p:nvSpPr>
                <p:spPr bwMode="auto">
                  <a:xfrm>
                    <a:off x="4776" y="1248"/>
                    <a:ext cx="240" cy="288"/>
                  </a:xfrm>
                  <a:custGeom>
                    <a:avLst/>
                    <a:gdLst>
                      <a:gd name="T0" fmla="*/ 0 w 240"/>
                      <a:gd name="T1" fmla="*/ 144 h 288"/>
                      <a:gd name="T2" fmla="*/ 48 w 240"/>
                      <a:gd name="T3" fmla="*/ 0 h 288"/>
                      <a:gd name="T4" fmla="*/ 240 w 240"/>
                      <a:gd name="T5" fmla="*/ 48 h 288"/>
                      <a:gd name="T6" fmla="*/ 240 w 240"/>
                      <a:gd name="T7" fmla="*/ 144 h 288"/>
                      <a:gd name="T8" fmla="*/ 144 w 240"/>
                      <a:gd name="T9" fmla="*/ 240 h 288"/>
                      <a:gd name="T10" fmla="*/ 0 w 240"/>
                      <a:gd name="T11" fmla="*/ 288 h 288"/>
                      <a:gd name="T12" fmla="*/ 0 w 240"/>
                      <a:gd name="T13" fmla="*/ 144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40"/>
                      <a:gd name="T22" fmla="*/ 0 h 288"/>
                      <a:gd name="T23" fmla="*/ 240 w 240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40" h="288">
                        <a:moveTo>
                          <a:pt x="0" y="144"/>
                        </a:moveTo>
                        <a:lnTo>
                          <a:pt x="48" y="0"/>
                        </a:lnTo>
                        <a:lnTo>
                          <a:pt x="240" y="48"/>
                        </a:lnTo>
                        <a:lnTo>
                          <a:pt x="240" y="144"/>
                        </a:lnTo>
                        <a:lnTo>
                          <a:pt x="144" y="240"/>
                        </a:lnTo>
                        <a:lnTo>
                          <a:pt x="0" y="288"/>
                        </a:lnTo>
                        <a:lnTo>
                          <a:pt x="0" y="144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5" name="Freeform 20"/>
                  <p:cNvSpPr>
                    <a:spLocks noChangeAspect="1"/>
                  </p:cNvSpPr>
                  <p:nvPr/>
                </p:nvSpPr>
                <p:spPr bwMode="auto">
                  <a:xfrm>
                    <a:off x="4872" y="1728"/>
                    <a:ext cx="288" cy="240"/>
                  </a:xfrm>
                  <a:custGeom>
                    <a:avLst/>
                    <a:gdLst>
                      <a:gd name="T0" fmla="*/ 0 w 288"/>
                      <a:gd name="T1" fmla="*/ 0 h 240"/>
                      <a:gd name="T2" fmla="*/ 144 w 288"/>
                      <a:gd name="T3" fmla="*/ 0 h 240"/>
                      <a:gd name="T4" fmla="*/ 288 w 288"/>
                      <a:gd name="T5" fmla="*/ 96 h 240"/>
                      <a:gd name="T6" fmla="*/ 288 w 288"/>
                      <a:gd name="T7" fmla="*/ 240 h 240"/>
                      <a:gd name="T8" fmla="*/ 96 w 288"/>
                      <a:gd name="T9" fmla="*/ 240 h 240"/>
                      <a:gd name="T10" fmla="*/ 48 w 288"/>
                      <a:gd name="T11" fmla="*/ 192 h 240"/>
                      <a:gd name="T12" fmla="*/ 0 w 288"/>
                      <a:gd name="T13" fmla="*/ 0 h 24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88"/>
                      <a:gd name="T22" fmla="*/ 0 h 240"/>
                      <a:gd name="T23" fmla="*/ 288 w 288"/>
                      <a:gd name="T24" fmla="*/ 240 h 24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88" h="240">
                        <a:moveTo>
                          <a:pt x="0" y="0"/>
                        </a:moveTo>
                        <a:lnTo>
                          <a:pt x="144" y="0"/>
                        </a:lnTo>
                        <a:lnTo>
                          <a:pt x="288" y="96"/>
                        </a:lnTo>
                        <a:lnTo>
                          <a:pt x="288" y="240"/>
                        </a:lnTo>
                        <a:lnTo>
                          <a:pt x="96" y="240"/>
                        </a:lnTo>
                        <a:lnTo>
                          <a:pt x="48" y="19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6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5019" y="1488"/>
                    <a:ext cx="237" cy="336"/>
                  </a:xfrm>
                  <a:custGeom>
                    <a:avLst/>
                    <a:gdLst>
                      <a:gd name="T0" fmla="*/ 45 w 237"/>
                      <a:gd name="T1" fmla="*/ 48 h 336"/>
                      <a:gd name="T2" fmla="*/ 141 w 237"/>
                      <a:gd name="T3" fmla="*/ 0 h 336"/>
                      <a:gd name="T4" fmla="*/ 237 w 237"/>
                      <a:gd name="T5" fmla="*/ 96 h 336"/>
                      <a:gd name="T6" fmla="*/ 228 w 237"/>
                      <a:gd name="T7" fmla="*/ 228 h 336"/>
                      <a:gd name="T8" fmla="*/ 141 w 237"/>
                      <a:gd name="T9" fmla="*/ 336 h 336"/>
                      <a:gd name="T10" fmla="*/ 0 w 237"/>
                      <a:gd name="T11" fmla="*/ 237 h 336"/>
                      <a:gd name="T12" fmla="*/ 45 w 237"/>
                      <a:gd name="T13" fmla="*/ 48 h 3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37"/>
                      <a:gd name="T22" fmla="*/ 0 h 336"/>
                      <a:gd name="T23" fmla="*/ 237 w 237"/>
                      <a:gd name="T24" fmla="*/ 336 h 3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37" h="336">
                        <a:moveTo>
                          <a:pt x="45" y="48"/>
                        </a:moveTo>
                        <a:lnTo>
                          <a:pt x="141" y="0"/>
                        </a:lnTo>
                        <a:lnTo>
                          <a:pt x="237" y="96"/>
                        </a:lnTo>
                        <a:lnTo>
                          <a:pt x="228" y="228"/>
                        </a:lnTo>
                        <a:lnTo>
                          <a:pt x="141" y="336"/>
                        </a:lnTo>
                        <a:lnTo>
                          <a:pt x="0" y="237"/>
                        </a:lnTo>
                        <a:lnTo>
                          <a:pt x="45" y="48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7" name="Freeform 22"/>
                  <p:cNvSpPr>
                    <a:spLocks noChangeAspect="1"/>
                  </p:cNvSpPr>
                  <p:nvPr/>
                </p:nvSpPr>
                <p:spPr bwMode="auto">
                  <a:xfrm>
                    <a:off x="4920" y="1344"/>
                    <a:ext cx="288" cy="192"/>
                  </a:xfrm>
                  <a:custGeom>
                    <a:avLst/>
                    <a:gdLst>
                      <a:gd name="T0" fmla="*/ 0 w 288"/>
                      <a:gd name="T1" fmla="*/ 144 h 192"/>
                      <a:gd name="T2" fmla="*/ 96 w 288"/>
                      <a:gd name="T3" fmla="*/ 48 h 192"/>
                      <a:gd name="T4" fmla="*/ 240 w 288"/>
                      <a:gd name="T5" fmla="*/ 0 h 192"/>
                      <a:gd name="T6" fmla="*/ 288 w 288"/>
                      <a:gd name="T7" fmla="*/ 96 h 192"/>
                      <a:gd name="T8" fmla="*/ 240 w 288"/>
                      <a:gd name="T9" fmla="*/ 144 h 192"/>
                      <a:gd name="T10" fmla="*/ 144 w 288"/>
                      <a:gd name="T11" fmla="*/ 192 h 192"/>
                      <a:gd name="T12" fmla="*/ 0 w 288"/>
                      <a:gd name="T13" fmla="*/ 144 h 19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88"/>
                      <a:gd name="T22" fmla="*/ 0 h 192"/>
                      <a:gd name="T23" fmla="*/ 288 w 288"/>
                      <a:gd name="T24" fmla="*/ 192 h 19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88" h="192">
                        <a:moveTo>
                          <a:pt x="0" y="144"/>
                        </a:moveTo>
                        <a:lnTo>
                          <a:pt x="96" y="48"/>
                        </a:lnTo>
                        <a:lnTo>
                          <a:pt x="240" y="0"/>
                        </a:lnTo>
                        <a:lnTo>
                          <a:pt x="288" y="96"/>
                        </a:lnTo>
                        <a:lnTo>
                          <a:pt x="240" y="144"/>
                        </a:lnTo>
                        <a:lnTo>
                          <a:pt x="144" y="192"/>
                        </a:lnTo>
                        <a:lnTo>
                          <a:pt x="0" y="144"/>
                        </a:lnTo>
                        <a:close/>
                      </a:path>
                    </a:pathLst>
                  </a:cu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8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3912" y="1296"/>
                    <a:ext cx="240" cy="240"/>
                  </a:xfrm>
                  <a:custGeom>
                    <a:avLst/>
                    <a:gdLst>
                      <a:gd name="T0" fmla="*/ 96 w 240"/>
                      <a:gd name="T1" fmla="*/ 240 h 240"/>
                      <a:gd name="T2" fmla="*/ 0 w 240"/>
                      <a:gd name="T3" fmla="*/ 144 h 240"/>
                      <a:gd name="T4" fmla="*/ 48 w 240"/>
                      <a:gd name="T5" fmla="*/ 0 h 240"/>
                      <a:gd name="T6" fmla="*/ 240 w 240"/>
                      <a:gd name="T7" fmla="*/ 96 h 240"/>
                      <a:gd name="T8" fmla="*/ 237 w 240"/>
                      <a:gd name="T9" fmla="*/ 234 h 240"/>
                      <a:gd name="T10" fmla="*/ 96 w 240"/>
                      <a:gd name="T11" fmla="*/ 240 h 24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40"/>
                      <a:gd name="T19" fmla="*/ 0 h 240"/>
                      <a:gd name="T20" fmla="*/ 240 w 240"/>
                      <a:gd name="T21" fmla="*/ 240 h 24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40" h="240">
                        <a:moveTo>
                          <a:pt x="96" y="240"/>
                        </a:moveTo>
                        <a:lnTo>
                          <a:pt x="0" y="144"/>
                        </a:lnTo>
                        <a:lnTo>
                          <a:pt x="48" y="0"/>
                        </a:lnTo>
                        <a:lnTo>
                          <a:pt x="240" y="96"/>
                        </a:lnTo>
                        <a:lnTo>
                          <a:pt x="237" y="234"/>
                        </a:lnTo>
                        <a:lnTo>
                          <a:pt x="96" y="240"/>
                        </a:lnTo>
                        <a:close/>
                      </a:path>
                    </a:pathLst>
                  </a:cu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49" name="Freeform 24"/>
                  <p:cNvSpPr>
                    <a:spLocks noChangeAspect="1"/>
                  </p:cNvSpPr>
                  <p:nvPr/>
                </p:nvSpPr>
                <p:spPr bwMode="auto">
                  <a:xfrm>
                    <a:off x="3672" y="1392"/>
                    <a:ext cx="336" cy="288"/>
                  </a:xfrm>
                  <a:custGeom>
                    <a:avLst/>
                    <a:gdLst>
                      <a:gd name="T0" fmla="*/ 240 w 336"/>
                      <a:gd name="T1" fmla="*/ 48 h 288"/>
                      <a:gd name="T2" fmla="*/ 96 w 336"/>
                      <a:gd name="T3" fmla="*/ 0 h 288"/>
                      <a:gd name="T4" fmla="*/ 0 w 336"/>
                      <a:gd name="T5" fmla="*/ 144 h 288"/>
                      <a:gd name="T6" fmla="*/ 144 w 336"/>
                      <a:gd name="T7" fmla="*/ 288 h 288"/>
                      <a:gd name="T8" fmla="*/ 288 w 336"/>
                      <a:gd name="T9" fmla="*/ 240 h 288"/>
                      <a:gd name="T10" fmla="*/ 336 w 336"/>
                      <a:gd name="T11" fmla="*/ 144 h 288"/>
                      <a:gd name="T12" fmla="*/ 240 w 336"/>
                      <a:gd name="T13" fmla="*/ 48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36"/>
                      <a:gd name="T22" fmla="*/ 0 h 288"/>
                      <a:gd name="T23" fmla="*/ 336 w 336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36" h="288">
                        <a:moveTo>
                          <a:pt x="240" y="48"/>
                        </a:moveTo>
                        <a:lnTo>
                          <a:pt x="96" y="0"/>
                        </a:lnTo>
                        <a:lnTo>
                          <a:pt x="0" y="144"/>
                        </a:lnTo>
                        <a:lnTo>
                          <a:pt x="144" y="288"/>
                        </a:lnTo>
                        <a:lnTo>
                          <a:pt x="288" y="240"/>
                        </a:lnTo>
                        <a:lnTo>
                          <a:pt x="336" y="144"/>
                        </a:lnTo>
                        <a:lnTo>
                          <a:pt x="240" y="48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0" name="Freeform 25"/>
                  <p:cNvSpPr>
                    <a:spLocks noChangeAspect="1"/>
                  </p:cNvSpPr>
                  <p:nvPr/>
                </p:nvSpPr>
                <p:spPr bwMode="auto">
                  <a:xfrm>
                    <a:off x="3768" y="1632"/>
                    <a:ext cx="240" cy="336"/>
                  </a:xfrm>
                  <a:custGeom>
                    <a:avLst/>
                    <a:gdLst>
                      <a:gd name="T0" fmla="*/ 48 w 240"/>
                      <a:gd name="T1" fmla="*/ 48 h 336"/>
                      <a:gd name="T2" fmla="*/ 0 w 240"/>
                      <a:gd name="T3" fmla="*/ 192 h 336"/>
                      <a:gd name="T4" fmla="*/ 96 w 240"/>
                      <a:gd name="T5" fmla="*/ 336 h 336"/>
                      <a:gd name="T6" fmla="*/ 192 w 240"/>
                      <a:gd name="T7" fmla="*/ 288 h 336"/>
                      <a:gd name="T8" fmla="*/ 240 w 240"/>
                      <a:gd name="T9" fmla="*/ 192 h 336"/>
                      <a:gd name="T10" fmla="*/ 192 w 240"/>
                      <a:gd name="T11" fmla="*/ 0 h 336"/>
                      <a:gd name="T12" fmla="*/ 48 w 240"/>
                      <a:gd name="T13" fmla="*/ 48 h 3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40"/>
                      <a:gd name="T22" fmla="*/ 0 h 336"/>
                      <a:gd name="T23" fmla="*/ 240 w 240"/>
                      <a:gd name="T24" fmla="*/ 336 h 3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40" h="336">
                        <a:moveTo>
                          <a:pt x="48" y="48"/>
                        </a:moveTo>
                        <a:lnTo>
                          <a:pt x="0" y="192"/>
                        </a:lnTo>
                        <a:lnTo>
                          <a:pt x="96" y="336"/>
                        </a:lnTo>
                        <a:lnTo>
                          <a:pt x="192" y="288"/>
                        </a:lnTo>
                        <a:lnTo>
                          <a:pt x="240" y="192"/>
                        </a:lnTo>
                        <a:lnTo>
                          <a:pt x="192" y="0"/>
                        </a:lnTo>
                        <a:lnTo>
                          <a:pt x="48" y="48"/>
                        </a:lnTo>
                        <a:close/>
                      </a:path>
                    </a:pathLst>
                  </a:cu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1" name="Freeform 26"/>
                  <p:cNvSpPr>
                    <a:spLocks noChangeAspect="1"/>
                  </p:cNvSpPr>
                  <p:nvPr/>
                </p:nvSpPr>
                <p:spPr bwMode="auto">
                  <a:xfrm>
                    <a:off x="3576" y="1536"/>
                    <a:ext cx="240" cy="336"/>
                  </a:xfrm>
                  <a:custGeom>
                    <a:avLst/>
                    <a:gdLst>
                      <a:gd name="T0" fmla="*/ 192 w 240"/>
                      <a:gd name="T1" fmla="*/ 288 h 336"/>
                      <a:gd name="T2" fmla="*/ 48 w 240"/>
                      <a:gd name="T3" fmla="*/ 336 h 336"/>
                      <a:gd name="T4" fmla="*/ 0 w 240"/>
                      <a:gd name="T5" fmla="*/ 192 h 336"/>
                      <a:gd name="T6" fmla="*/ 0 w 240"/>
                      <a:gd name="T7" fmla="*/ 48 h 336"/>
                      <a:gd name="T8" fmla="*/ 96 w 240"/>
                      <a:gd name="T9" fmla="*/ 0 h 336"/>
                      <a:gd name="T10" fmla="*/ 240 w 240"/>
                      <a:gd name="T11" fmla="*/ 144 h 336"/>
                      <a:gd name="T12" fmla="*/ 192 w 240"/>
                      <a:gd name="T13" fmla="*/ 288 h 3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40"/>
                      <a:gd name="T22" fmla="*/ 0 h 336"/>
                      <a:gd name="T23" fmla="*/ 240 w 240"/>
                      <a:gd name="T24" fmla="*/ 336 h 3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40" h="336">
                        <a:moveTo>
                          <a:pt x="192" y="288"/>
                        </a:moveTo>
                        <a:lnTo>
                          <a:pt x="48" y="336"/>
                        </a:lnTo>
                        <a:lnTo>
                          <a:pt x="0" y="192"/>
                        </a:lnTo>
                        <a:lnTo>
                          <a:pt x="0" y="48"/>
                        </a:lnTo>
                        <a:lnTo>
                          <a:pt x="96" y="0"/>
                        </a:lnTo>
                        <a:lnTo>
                          <a:pt x="240" y="144"/>
                        </a:lnTo>
                        <a:lnTo>
                          <a:pt x="192" y="28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2" name="Freeform 27"/>
                  <p:cNvSpPr>
                    <a:spLocks noChangeAspect="1"/>
                  </p:cNvSpPr>
                  <p:nvPr/>
                </p:nvSpPr>
                <p:spPr bwMode="auto">
                  <a:xfrm>
                    <a:off x="3528" y="1296"/>
                    <a:ext cx="240" cy="288"/>
                  </a:xfrm>
                  <a:custGeom>
                    <a:avLst/>
                    <a:gdLst>
                      <a:gd name="T0" fmla="*/ 48 w 240"/>
                      <a:gd name="T1" fmla="*/ 288 h 288"/>
                      <a:gd name="T2" fmla="*/ 0 w 240"/>
                      <a:gd name="T3" fmla="*/ 144 h 288"/>
                      <a:gd name="T4" fmla="*/ 96 w 240"/>
                      <a:gd name="T5" fmla="*/ 0 h 288"/>
                      <a:gd name="T6" fmla="*/ 240 w 240"/>
                      <a:gd name="T7" fmla="*/ 0 h 288"/>
                      <a:gd name="T8" fmla="*/ 240 w 240"/>
                      <a:gd name="T9" fmla="*/ 96 h 288"/>
                      <a:gd name="T10" fmla="*/ 141 w 240"/>
                      <a:gd name="T11" fmla="*/ 237 h 288"/>
                      <a:gd name="T12" fmla="*/ 48 w 240"/>
                      <a:gd name="T13" fmla="*/ 288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40"/>
                      <a:gd name="T22" fmla="*/ 0 h 288"/>
                      <a:gd name="T23" fmla="*/ 240 w 240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40" h="288">
                        <a:moveTo>
                          <a:pt x="48" y="288"/>
                        </a:moveTo>
                        <a:lnTo>
                          <a:pt x="0" y="144"/>
                        </a:lnTo>
                        <a:lnTo>
                          <a:pt x="96" y="0"/>
                        </a:lnTo>
                        <a:lnTo>
                          <a:pt x="240" y="0"/>
                        </a:lnTo>
                        <a:lnTo>
                          <a:pt x="240" y="96"/>
                        </a:lnTo>
                        <a:lnTo>
                          <a:pt x="141" y="237"/>
                        </a:lnTo>
                        <a:lnTo>
                          <a:pt x="48" y="288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3" name="Freeform 28"/>
                  <p:cNvSpPr>
                    <a:spLocks noChangeAspect="1"/>
                  </p:cNvSpPr>
                  <p:nvPr/>
                </p:nvSpPr>
                <p:spPr bwMode="auto">
                  <a:xfrm>
                    <a:off x="3960" y="1824"/>
                    <a:ext cx="192" cy="240"/>
                  </a:xfrm>
                  <a:custGeom>
                    <a:avLst/>
                    <a:gdLst>
                      <a:gd name="T0" fmla="*/ 0 w 192"/>
                      <a:gd name="T1" fmla="*/ 96 h 240"/>
                      <a:gd name="T2" fmla="*/ 48 w 192"/>
                      <a:gd name="T3" fmla="*/ 240 h 240"/>
                      <a:gd name="T4" fmla="*/ 192 w 192"/>
                      <a:gd name="T5" fmla="*/ 192 h 240"/>
                      <a:gd name="T6" fmla="*/ 192 w 192"/>
                      <a:gd name="T7" fmla="*/ 0 h 240"/>
                      <a:gd name="T8" fmla="*/ 48 w 192"/>
                      <a:gd name="T9" fmla="*/ 0 h 240"/>
                      <a:gd name="T10" fmla="*/ 0 w 192"/>
                      <a:gd name="T11" fmla="*/ 96 h 24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92"/>
                      <a:gd name="T19" fmla="*/ 0 h 240"/>
                      <a:gd name="T20" fmla="*/ 192 w 192"/>
                      <a:gd name="T21" fmla="*/ 240 h 24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92" h="240">
                        <a:moveTo>
                          <a:pt x="0" y="96"/>
                        </a:moveTo>
                        <a:lnTo>
                          <a:pt x="48" y="240"/>
                        </a:lnTo>
                        <a:lnTo>
                          <a:pt x="192" y="192"/>
                        </a:lnTo>
                        <a:lnTo>
                          <a:pt x="192" y="0"/>
                        </a:lnTo>
                        <a:lnTo>
                          <a:pt x="48" y="0"/>
                        </a:lnTo>
                        <a:lnTo>
                          <a:pt x="0" y="96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4" name="Freeform 29"/>
                  <p:cNvSpPr>
                    <a:spLocks noChangeAspect="1"/>
                  </p:cNvSpPr>
                  <p:nvPr/>
                </p:nvSpPr>
                <p:spPr bwMode="auto">
                  <a:xfrm>
                    <a:off x="3624" y="1824"/>
                    <a:ext cx="240" cy="288"/>
                  </a:xfrm>
                  <a:custGeom>
                    <a:avLst/>
                    <a:gdLst>
                      <a:gd name="T0" fmla="*/ 0 w 240"/>
                      <a:gd name="T1" fmla="*/ 48 h 288"/>
                      <a:gd name="T2" fmla="*/ 0 w 240"/>
                      <a:gd name="T3" fmla="*/ 192 h 288"/>
                      <a:gd name="T4" fmla="*/ 96 w 240"/>
                      <a:gd name="T5" fmla="*/ 288 h 288"/>
                      <a:gd name="T6" fmla="*/ 192 w 240"/>
                      <a:gd name="T7" fmla="*/ 240 h 288"/>
                      <a:gd name="T8" fmla="*/ 240 w 240"/>
                      <a:gd name="T9" fmla="*/ 144 h 288"/>
                      <a:gd name="T10" fmla="*/ 144 w 240"/>
                      <a:gd name="T11" fmla="*/ 0 h 288"/>
                      <a:gd name="T12" fmla="*/ 0 w 240"/>
                      <a:gd name="T13" fmla="*/ 48 h 28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40"/>
                      <a:gd name="T22" fmla="*/ 0 h 288"/>
                      <a:gd name="T23" fmla="*/ 240 w 240"/>
                      <a:gd name="T24" fmla="*/ 288 h 28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40" h="288">
                        <a:moveTo>
                          <a:pt x="0" y="48"/>
                        </a:moveTo>
                        <a:lnTo>
                          <a:pt x="0" y="192"/>
                        </a:lnTo>
                        <a:lnTo>
                          <a:pt x="96" y="288"/>
                        </a:lnTo>
                        <a:lnTo>
                          <a:pt x="192" y="240"/>
                        </a:lnTo>
                        <a:lnTo>
                          <a:pt x="240" y="144"/>
                        </a:lnTo>
                        <a:lnTo>
                          <a:pt x="144" y="0"/>
                        </a:lnTo>
                        <a:lnTo>
                          <a:pt x="0" y="48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5" name="Freeform 30"/>
                  <p:cNvSpPr>
                    <a:spLocks noChangeAspect="1"/>
                  </p:cNvSpPr>
                  <p:nvPr/>
                </p:nvSpPr>
                <p:spPr bwMode="auto">
                  <a:xfrm>
                    <a:off x="3816" y="1920"/>
                    <a:ext cx="192" cy="240"/>
                  </a:xfrm>
                  <a:custGeom>
                    <a:avLst/>
                    <a:gdLst>
                      <a:gd name="T0" fmla="*/ 0 w 192"/>
                      <a:gd name="T1" fmla="*/ 144 h 240"/>
                      <a:gd name="T2" fmla="*/ 48 w 192"/>
                      <a:gd name="T3" fmla="*/ 240 h 240"/>
                      <a:gd name="T4" fmla="*/ 144 w 192"/>
                      <a:gd name="T5" fmla="*/ 240 h 240"/>
                      <a:gd name="T6" fmla="*/ 192 w 192"/>
                      <a:gd name="T7" fmla="*/ 144 h 240"/>
                      <a:gd name="T8" fmla="*/ 144 w 192"/>
                      <a:gd name="T9" fmla="*/ 0 h 240"/>
                      <a:gd name="T10" fmla="*/ 48 w 192"/>
                      <a:gd name="T11" fmla="*/ 48 h 240"/>
                      <a:gd name="T12" fmla="*/ 0 w 192"/>
                      <a:gd name="T13" fmla="*/ 144 h 24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92"/>
                      <a:gd name="T22" fmla="*/ 0 h 240"/>
                      <a:gd name="T23" fmla="*/ 192 w 192"/>
                      <a:gd name="T24" fmla="*/ 240 h 24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92" h="240">
                        <a:moveTo>
                          <a:pt x="0" y="144"/>
                        </a:moveTo>
                        <a:lnTo>
                          <a:pt x="48" y="240"/>
                        </a:lnTo>
                        <a:lnTo>
                          <a:pt x="144" y="240"/>
                        </a:lnTo>
                        <a:lnTo>
                          <a:pt x="192" y="144"/>
                        </a:lnTo>
                        <a:lnTo>
                          <a:pt x="144" y="0"/>
                        </a:lnTo>
                        <a:lnTo>
                          <a:pt x="48" y="48"/>
                        </a:lnTo>
                        <a:lnTo>
                          <a:pt x="0" y="144"/>
                        </a:lnTo>
                        <a:close/>
                      </a:path>
                    </a:pathLst>
                  </a:cu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6" name="Freeform 31"/>
                  <p:cNvSpPr>
                    <a:spLocks noChangeAspect="1"/>
                  </p:cNvSpPr>
                  <p:nvPr/>
                </p:nvSpPr>
                <p:spPr bwMode="auto">
                  <a:xfrm>
                    <a:off x="3960" y="2016"/>
                    <a:ext cx="384" cy="192"/>
                  </a:xfrm>
                  <a:custGeom>
                    <a:avLst/>
                    <a:gdLst>
                      <a:gd name="T0" fmla="*/ 0 w 384"/>
                      <a:gd name="T1" fmla="*/ 144 h 192"/>
                      <a:gd name="T2" fmla="*/ 144 w 384"/>
                      <a:gd name="T3" fmla="*/ 192 h 192"/>
                      <a:gd name="T4" fmla="*/ 288 w 384"/>
                      <a:gd name="T5" fmla="*/ 144 h 192"/>
                      <a:gd name="T6" fmla="*/ 384 w 384"/>
                      <a:gd name="T7" fmla="*/ 48 h 192"/>
                      <a:gd name="T8" fmla="*/ 192 w 384"/>
                      <a:gd name="T9" fmla="*/ 0 h 192"/>
                      <a:gd name="T10" fmla="*/ 48 w 384"/>
                      <a:gd name="T11" fmla="*/ 48 h 192"/>
                      <a:gd name="T12" fmla="*/ 0 w 384"/>
                      <a:gd name="T13" fmla="*/ 144 h 19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384"/>
                      <a:gd name="T22" fmla="*/ 0 h 192"/>
                      <a:gd name="T23" fmla="*/ 384 w 384"/>
                      <a:gd name="T24" fmla="*/ 192 h 19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384" h="192">
                        <a:moveTo>
                          <a:pt x="0" y="144"/>
                        </a:moveTo>
                        <a:lnTo>
                          <a:pt x="144" y="192"/>
                        </a:lnTo>
                        <a:lnTo>
                          <a:pt x="288" y="144"/>
                        </a:lnTo>
                        <a:lnTo>
                          <a:pt x="384" y="48"/>
                        </a:lnTo>
                        <a:lnTo>
                          <a:pt x="192" y="0"/>
                        </a:lnTo>
                        <a:lnTo>
                          <a:pt x="48" y="48"/>
                        </a:lnTo>
                        <a:lnTo>
                          <a:pt x="0" y="14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7" name="Freeform 32"/>
                  <p:cNvSpPr>
                    <a:spLocks noChangeAspect="1"/>
                  </p:cNvSpPr>
                  <p:nvPr/>
                </p:nvSpPr>
                <p:spPr bwMode="auto">
                  <a:xfrm>
                    <a:off x="4776" y="1920"/>
                    <a:ext cx="192" cy="240"/>
                  </a:xfrm>
                  <a:custGeom>
                    <a:avLst/>
                    <a:gdLst>
                      <a:gd name="T0" fmla="*/ 0 w 192"/>
                      <a:gd name="T1" fmla="*/ 192 h 240"/>
                      <a:gd name="T2" fmla="*/ 144 w 192"/>
                      <a:gd name="T3" fmla="*/ 240 h 240"/>
                      <a:gd name="T4" fmla="*/ 192 w 192"/>
                      <a:gd name="T5" fmla="*/ 192 h 240"/>
                      <a:gd name="T6" fmla="*/ 192 w 192"/>
                      <a:gd name="T7" fmla="*/ 48 h 240"/>
                      <a:gd name="T8" fmla="*/ 144 w 192"/>
                      <a:gd name="T9" fmla="*/ 0 h 240"/>
                      <a:gd name="T10" fmla="*/ 48 w 192"/>
                      <a:gd name="T11" fmla="*/ 48 h 240"/>
                      <a:gd name="T12" fmla="*/ 0 w 192"/>
                      <a:gd name="T13" fmla="*/ 192 h 24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92"/>
                      <a:gd name="T22" fmla="*/ 0 h 240"/>
                      <a:gd name="T23" fmla="*/ 192 w 192"/>
                      <a:gd name="T24" fmla="*/ 240 h 24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92" h="240">
                        <a:moveTo>
                          <a:pt x="0" y="192"/>
                        </a:moveTo>
                        <a:lnTo>
                          <a:pt x="144" y="240"/>
                        </a:lnTo>
                        <a:lnTo>
                          <a:pt x="192" y="192"/>
                        </a:lnTo>
                        <a:lnTo>
                          <a:pt x="192" y="48"/>
                        </a:lnTo>
                        <a:lnTo>
                          <a:pt x="144" y="0"/>
                        </a:lnTo>
                        <a:lnTo>
                          <a:pt x="48" y="48"/>
                        </a:lnTo>
                        <a:lnTo>
                          <a:pt x="0" y="192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158" name="Freeform 33"/>
                  <p:cNvSpPr>
                    <a:spLocks noChangeAspect="1"/>
                  </p:cNvSpPr>
                  <p:nvPr/>
                </p:nvSpPr>
                <p:spPr bwMode="auto">
                  <a:xfrm>
                    <a:off x="4344" y="2019"/>
                    <a:ext cx="192" cy="237"/>
                  </a:xfrm>
                  <a:custGeom>
                    <a:avLst/>
                    <a:gdLst>
                      <a:gd name="T0" fmla="*/ 0 w 192"/>
                      <a:gd name="T1" fmla="*/ 45 h 237"/>
                      <a:gd name="T2" fmla="*/ 0 w 192"/>
                      <a:gd name="T3" fmla="*/ 141 h 237"/>
                      <a:gd name="T4" fmla="*/ 96 w 192"/>
                      <a:gd name="T5" fmla="*/ 237 h 237"/>
                      <a:gd name="T6" fmla="*/ 192 w 192"/>
                      <a:gd name="T7" fmla="*/ 237 h 237"/>
                      <a:gd name="T8" fmla="*/ 192 w 192"/>
                      <a:gd name="T9" fmla="*/ 141 h 237"/>
                      <a:gd name="T10" fmla="*/ 33 w 192"/>
                      <a:gd name="T11" fmla="*/ 0 h 237"/>
                      <a:gd name="T12" fmla="*/ 0 w 192"/>
                      <a:gd name="T13" fmla="*/ 45 h 23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92"/>
                      <a:gd name="T22" fmla="*/ 0 h 237"/>
                      <a:gd name="T23" fmla="*/ 192 w 192"/>
                      <a:gd name="T24" fmla="*/ 237 h 23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92" h="237">
                        <a:moveTo>
                          <a:pt x="0" y="45"/>
                        </a:moveTo>
                        <a:lnTo>
                          <a:pt x="0" y="141"/>
                        </a:lnTo>
                        <a:lnTo>
                          <a:pt x="96" y="237"/>
                        </a:lnTo>
                        <a:lnTo>
                          <a:pt x="192" y="237"/>
                        </a:lnTo>
                        <a:lnTo>
                          <a:pt x="192" y="141"/>
                        </a:lnTo>
                        <a:lnTo>
                          <a:pt x="33" y="0"/>
                        </a:lnTo>
                        <a:lnTo>
                          <a:pt x="0" y="45"/>
                        </a:lnTo>
                        <a:close/>
                      </a:path>
                    </a:pathLst>
                  </a:cu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13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256" y="3120"/>
                  <a:ext cx="912" cy="2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sz="900" b="1">
                      <a:latin typeface="Arial" pitchFamily="34" charset="0"/>
                      <a:cs typeface="Arial" pitchFamily="34" charset="0"/>
                    </a:rPr>
                    <a:t>Material Characterisation</a:t>
                  </a:r>
                </a:p>
              </p:txBody>
            </p:sp>
          </p:grpSp>
          <p:grpSp>
            <p:nvGrpSpPr>
              <p:cNvPr id="1088" name="Group 35"/>
              <p:cNvGrpSpPr>
                <a:grpSpLocks/>
              </p:cNvGrpSpPr>
              <p:nvPr/>
            </p:nvGrpSpPr>
            <p:grpSpPr bwMode="auto">
              <a:xfrm>
                <a:off x="2652" y="1620"/>
                <a:ext cx="706" cy="1039"/>
                <a:chOff x="2880" y="1776"/>
                <a:chExt cx="706" cy="1039"/>
              </a:xfrm>
            </p:grpSpPr>
            <p:grpSp>
              <p:nvGrpSpPr>
                <p:cNvPr id="1091" name="Group 36"/>
                <p:cNvGrpSpPr>
                  <a:grpSpLocks noChangeAspect="1"/>
                </p:cNvGrpSpPr>
                <p:nvPr/>
              </p:nvGrpSpPr>
              <p:grpSpPr bwMode="auto">
                <a:xfrm>
                  <a:off x="2880" y="2064"/>
                  <a:ext cx="706" cy="751"/>
                  <a:chOff x="816" y="2160"/>
                  <a:chExt cx="1410" cy="1500"/>
                </a:xfrm>
              </p:grpSpPr>
              <p:sp>
                <p:nvSpPr>
                  <p:cNvPr id="1093" name="Freeform 37"/>
                  <p:cNvSpPr>
                    <a:spLocks noChangeAspect="1"/>
                  </p:cNvSpPr>
                  <p:nvPr/>
                </p:nvSpPr>
                <p:spPr bwMode="auto">
                  <a:xfrm>
                    <a:off x="816" y="2160"/>
                    <a:ext cx="1392" cy="1500"/>
                  </a:xfrm>
                  <a:custGeom>
                    <a:avLst/>
                    <a:gdLst>
                      <a:gd name="T0" fmla="*/ 0 w 1392"/>
                      <a:gd name="T1" fmla="*/ 768 h 1500"/>
                      <a:gd name="T2" fmla="*/ 0 w 1392"/>
                      <a:gd name="T3" fmla="*/ 0 h 1500"/>
                      <a:gd name="T4" fmla="*/ 1392 w 1392"/>
                      <a:gd name="T5" fmla="*/ 0 h 1500"/>
                      <a:gd name="T6" fmla="*/ 1392 w 1392"/>
                      <a:gd name="T7" fmla="*/ 1488 h 1500"/>
                      <a:gd name="T8" fmla="*/ 636 w 1392"/>
                      <a:gd name="T9" fmla="*/ 1488 h 1500"/>
                      <a:gd name="T10" fmla="*/ 624 w 1392"/>
                      <a:gd name="T11" fmla="*/ 1200 h 1500"/>
                      <a:gd name="T12" fmla="*/ 480 w 1392"/>
                      <a:gd name="T13" fmla="*/ 960 h 1500"/>
                      <a:gd name="T14" fmla="*/ 240 w 1392"/>
                      <a:gd name="T15" fmla="*/ 816 h 1500"/>
                      <a:gd name="T16" fmla="*/ 0 w 1392"/>
                      <a:gd name="T17" fmla="*/ 768 h 15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392"/>
                      <a:gd name="T28" fmla="*/ 0 h 1500"/>
                      <a:gd name="T29" fmla="*/ 1392 w 1392"/>
                      <a:gd name="T30" fmla="*/ 1500 h 150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392" h="1500">
                        <a:moveTo>
                          <a:pt x="0" y="768"/>
                        </a:moveTo>
                        <a:lnTo>
                          <a:pt x="0" y="0"/>
                        </a:lnTo>
                        <a:lnTo>
                          <a:pt x="1392" y="0"/>
                        </a:lnTo>
                        <a:cubicBezTo>
                          <a:pt x="1392" y="0"/>
                          <a:pt x="1392" y="744"/>
                          <a:pt x="1392" y="1488"/>
                        </a:cubicBezTo>
                        <a:cubicBezTo>
                          <a:pt x="1164" y="1500"/>
                          <a:pt x="1020" y="1488"/>
                          <a:pt x="636" y="1488"/>
                        </a:cubicBezTo>
                        <a:cubicBezTo>
                          <a:pt x="642" y="1380"/>
                          <a:pt x="650" y="1288"/>
                          <a:pt x="624" y="1200"/>
                        </a:cubicBezTo>
                        <a:cubicBezTo>
                          <a:pt x="598" y="1112"/>
                          <a:pt x="544" y="1024"/>
                          <a:pt x="480" y="960"/>
                        </a:cubicBezTo>
                        <a:cubicBezTo>
                          <a:pt x="416" y="896"/>
                          <a:pt x="320" y="848"/>
                          <a:pt x="240" y="816"/>
                        </a:cubicBez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94" name="Freeform 38"/>
                  <p:cNvSpPr>
                    <a:spLocks noChangeAspect="1"/>
                  </p:cNvSpPr>
                  <p:nvPr/>
                </p:nvSpPr>
                <p:spPr bwMode="auto">
                  <a:xfrm>
                    <a:off x="1056" y="2352"/>
                    <a:ext cx="977" cy="1112"/>
                  </a:xfrm>
                  <a:custGeom>
                    <a:avLst/>
                    <a:gdLst>
                      <a:gd name="T0" fmla="*/ 126 w 809"/>
                      <a:gd name="T1" fmla="*/ 1265 h 887"/>
                      <a:gd name="T2" fmla="*/ 36 w 809"/>
                      <a:gd name="T3" fmla="*/ 849 h 887"/>
                      <a:gd name="T4" fmla="*/ 342 w 809"/>
                      <a:gd name="T5" fmla="*/ 256 h 887"/>
                      <a:gd name="T6" fmla="*/ 1159 w 809"/>
                      <a:gd name="T7" fmla="*/ 138 h 887"/>
                      <a:gd name="T8" fmla="*/ 1670 w 809"/>
                      <a:gd name="T9" fmla="*/ 1088 h 887"/>
                      <a:gd name="T10" fmla="*/ 1466 w 809"/>
                      <a:gd name="T11" fmla="*/ 2035 h 887"/>
                      <a:gd name="T12" fmla="*/ 687 w 809"/>
                      <a:gd name="T13" fmla="*/ 2020 h 887"/>
                      <a:gd name="T14" fmla="*/ 443 w 809"/>
                      <a:gd name="T15" fmla="*/ 1561 h 887"/>
                      <a:gd name="T16" fmla="*/ 126 w 809"/>
                      <a:gd name="T17" fmla="*/ 1265 h 88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9"/>
                      <a:gd name="T28" fmla="*/ 0 h 887"/>
                      <a:gd name="T29" fmla="*/ 809 w 809"/>
                      <a:gd name="T30" fmla="*/ 887 h 887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9" h="887">
                        <a:moveTo>
                          <a:pt x="59" y="512"/>
                        </a:moveTo>
                        <a:cubicBezTo>
                          <a:pt x="27" y="464"/>
                          <a:pt x="0" y="412"/>
                          <a:pt x="17" y="344"/>
                        </a:cubicBezTo>
                        <a:cubicBezTo>
                          <a:pt x="34" y="276"/>
                          <a:pt x="73" y="152"/>
                          <a:pt x="161" y="104"/>
                        </a:cubicBezTo>
                        <a:cubicBezTo>
                          <a:pt x="249" y="56"/>
                          <a:pt x="441" y="0"/>
                          <a:pt x="545" y="56"/>
                        </a:cubicBezTo>
                        <a:cubicBezTo>
                          <a:pt x="649" y="112"/>
                          <a:pt x="761" y="312"/>
                          <a:pt x="785" y="440"/>
                        </a:cubicBezTo>
                        <a:cubicBezTo>
                          <a:pt x="809" y="568"/>
                          <a:pt x="766" y="761"/>
                          <a:pt x="689" y="824"/>
                        </a:cubicBezTo>
                        <a:cubicBezTo>
                          <a:pt x="612" y="887"/>
                          <a:pt x="403" y="850"/>
                          <a:pt x="323" y="818"/>
                        </a:cubicBezTo>
                        <a:cubicBezTo>
                          <a:pt x="311" y="746"/>
                          <a:pt x="244" y="679"/>
                          <a:pt x="209" y="632"/>
                        </a:cubicBezTo>
                        <a:cubicBezTo>
                          <a:pt x="165" y="581"/>
                          <a:pt x="125" y="554"/>
                          <a:pt x="59" y="512"/>
                        </a:cubicBezTo>
                        <a:close/>
                      </a:path>
                    </a:pathLst>
                  </a:custGeom>
                  <a:solidFill>
                    <a:srgbClr val="0066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95" name="Freeform 39"/>
                  <p:cNvSpPr>
                    <a:spLocks noChangeAspect="1"/>
                  </p:cNvSpPr>
                  <p:nvPr/>
                </p:nvSpPr>
                <p:spPr bwMode="auto">
                  <a:xfrm>
                    <a:off x="1087" y="2488"/>
                    <a:ext cx="809" cy="887"/>
                  </a:xfrm>
                  <a:custGeom>
                    <a:avLst/>
                    <a:gdLst>
                      <a:gd name="T0" fmla="*/ 59 w 809"/>
                      <a:gd name="T1" fmla="*/ 512 h 887"/>
                      <a:gd name="T2" fmla="*/ 17 w 809"/>
                      <a:gd name="T3" fmla="*/ 344 h 887"/>
                      <a:gd name="T4" fmla="*/ 161 w 809"/>
                      <a:gd name="T5" fmla="*/ 104 h 887"/>
                      <a:gd name="T6" fmla="*/ 545 w 809"/>
                      <a:gd name="T7" fmla="*/ 56 h 887"/>
                      <a:gd name="T8" fmla="*/ 785 w 809"/>
                      <a:gd name="T9" fmla="*/ 440 h 887"/>
                      <a:gd name="T10" fmla="*/ 689 w 809"/>
                      <a:gd name="T11" fmla="*/ 824 h 887"/>
                      <a:gd name="T12" fmla="*/ 323 w 809"/>
                      <a:gd name="T13" fmla="*/ 818 h 887"/>
                      <a:gd name="T14" fmla="*/ 209 w 809"/>
                      <a:gd name="T15" fmla="*/ 632 h 887"/>
                      <a:gd name="T16" fmla="*/ 59 w 809"/>
                      <a:gd name="T17" fmla="*/ 512 h 88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9"/>
                      <a:gd name="T28" fmla="*/ 0 h 887"/>
                      <a:gd name="T29" fmla="*/ 809 w 809"/>
                      <a:gd name="T30" fmla="*/ 887 h 887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9" h="887">
                        <a:moveTo>
                          <a:pt x="59" y="512"/>
                        </a:moveTo>
                        <a:cubicBezTo>
                          <a:pt x="27" y="464"/>
                          <a:pt x="0" y="412"/>
                          <a:pt x="17" y="344"/>
                        </a:cubicBezTo>
                        <a:cubicBezTo>
                          <a:pt x="34" y="276"/>
                          <a:pt x="73" y="152"/>
                          <a:pt x="161" y="104"/>
                        </a:cubicBezTo>
                        <a:cubicBezTo>
                          <a:pt x="249" y="56"/>
                          <a:pt x="441" y="0"/>
                          <a:pt x="545" y="56"/>
                        </a:cubicBezTo>
                        <a:cubicBezTo>
                          <a:pt x="649" y="112"/>
                          <a:pt x="761" y="312"/>
                          <a:pt x="785" y="440"/>
                        </a:cubicBezTo>
                        <a:cubicBezTo>
                          <a:pt x="809" y="568"/>
                          <a:pt x="766" y="761"/>
                          <a:pt x="689" y="824"/>
                        </a:cubicBezTo>
                        <a:cubicBezTo>
                          <a:pt x="612" y="887"/>
                          <a:pt x="403" y="850"/>
                          <a:pt x="323" y="818"/>
                        </a:cubicBezTo>
                        <a:cubicBezTo>
                          <a:pt x="311" y="746"/>
                          <a:pt x="244" y="679"/>
                          <a:pt x="209" y="632"/>
                        </a:cubicBezTo>
                        <a:cubicBezTo>
                          <a:pt x="165" y="581"/>
                          <a:pt x="125" y="554"/>
                          <a:pt x="59" y="512"/>
                        </a:cubicBezTo>
                        <a:close/>
                      </a:path>
                    </a:pathLst>
                  </a:custGeom>
                  <a:solidFill>
                    <a:srgbClr val="00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96" name="Freeform 40"/>
                  <p:cNvSpPr>
                    <a:spLocks noChangeAspect="1"/>
                  </p:cNvSpPr>
                  <p:nvPr/>
                </p:nvSpPr>
                <p:spPr bwMode="auto">
                  <a:xfrm>
                    <a:off x="1200" y="2688"/>
                    <a:ext cx="497" cy="632"/>
                  </a:xfrm>
                  <a:custGeom>
                    <a:avLst/>
                    <a:gdLst>
                      <a:gd name="T0" fmla="*/ 9 w 809"/>
                      <a:gd name="T1" fmla="*/ 132 h 887"/>
                      <a:gd name="T2" fmla="*/ 2 w 809"/>
                      <a:gd name="T3" fmla="*/ 89 h 887"/>
                      <a:gd name="T4" fmla="*/ 23 w 809"/>
                      <a:gd name="T5" fmla="*/ 27 h 887"/>
                      <a:gd name="T6" fmla="*/ 78 w 809"/>
                      <a:gd name="T7" fmla="*/ 15 h 887"/>
                      <a:gd name="T8" fmla="*/ 112 w 809"/>
                      <a:gd name="T9" fmla="*/ 114 h 887"/>
                      <a:gd name="T10" fmla="*/ 98 w 809"/>
                      <a:gd name="T11" fmla="*/ 212 h 887"/>
                      <a:gd name="T12" fmla="*/ 46 w 809"/>
                      <a:gd name="T13" fmla="*/ 211 h 887"/>
                      <a:gd name="T14" fmla="*/ 30 w 809"/>
                      <a:gd name="T15" fmla="*/ 163 h 887"/>
                      <a:gd name="T16" fmla="*/ 9 w 809"/>
                      <a:gd name="T17" fmla="*/ 132 h 88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9"/>
                      <a:gd name="T28" fmla="*/ 0 h 887"/>
                      <a:gd name="T29" fmla="*/ 809 w 809"/>
                      <a:gd name="T30" fmla="*/ 887 h 887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9" h="887">
                        <a:moveTo>
                          <a:pt x="59" y="512"/>
                        </a:moveTo>
                        <a:cubicBezTo>
                          <a:pt x="27" y="464"/>
                          <a:pt x="0" y="412"/>
                          <a:pt x="17" y="344"/>
                        </a:cubicBezTo>
                        <a:cubicBezTo>
                          <a:pt x="34" y="276"/>
                          <a:pt x="73" y="152"/>
                          <a:pt x="161" y="104"/>
                        </a:cubicBezTo>
                        <a:cubicBezTo>
                          <a:pt x="249" y="56"/>
                          <a:pt x="441" y="0"/>
                          <a:pt x="545" y="56"/>
                        </a:cubicBezTo>
                        <a:cubicBezTo>
                          <a:pt x="649" y="112"/>
                          <a:pt x="761" y="312"/>
                          <a:pt x="785" y="440"/>
                        </a:cubicBezTo>
                        <a:cubicBezTo>
                          <a:pt x="809" y="568"/>
                          <a:pt x="766" y="761"/>
                          <a:pt x="689" y="824"/>
                        </a:cubicBezTo>
                        <a:cubicBezTo>
                          <a:pt x="612" y="887"/>
                          <a:pt x="403" y="850"/>
                          <a:pt x="323" y="818"/>
                        </a:cubicBezTo>
                        <a:cubicBezTo>
                          <a:pt x="311" y="746"/>
                          <a:pt x="244" y="679"/>
                          <a:pt x="209" y="632"/>
                        </a:cubicBezTo>
                        <a:cubicBezTo>
                          <a:pt x="165" y="581"/>
                          <a:pt x="125" y="554"/>
                          <a:pt x="59" y="51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97" name="Freeform 41"/>
                  <p:cNvSpPr>
                    <a:spLocks noChangeAspect="1"/>
                  </p:cNvSpPr>
                  <p:nvPr/>
                </p:nvSpPr>
                <p:spPr bwMode="auto">
                  <a:xfrm>
                    <a:off x="1248" y="2832"/>
                    <a:ext cx="319" cy="472"/>
                  </a:xfrm>
                  <a:custGeom>
                    <a:avLst/>
                    <a:gdLst>
                      <a:gd name="T0" fmla="*/ 2 w 809"/>
                      <a:gd name="T1" fmla="*/ 41 h 887"/>
                      <a:gd name="T2" fmla="*/ 0 w 809"/>
                      <a:gd name="T3" fmla="*/ 28 h 887"/>
                      <a:gd name="T4" fmla="*/ 4 w 809"/>
                      <a:gd name="T5" fmla="*/ 8 h 887"/>
                      <a:gd name="T6" fmla="*/ 13 w 809"/>
                      <a:gd name="T7" fmla="*/ 5 h 887"/>
                      <a:gd name="T8" fmla="*/ 19 w 809"/>
                      <a:gd name="T9" fmla="*/ 36 h 887"/>
                      <a:gd name="T10" fmla="*/ 17 w 809"/>
                      <a:gd name="T11" fmla="*/ 66 h 887"/>
                      <a:gd name="T12" fmla="*/ 8 w 809"/>
                      <a:gd name="T13" fmla="*/ 65 h 887"/>
                      <a:gd name="T14" fmla="*/ 5 w 809"/>
                      <a:gd name="T15" fmla="*/ 51 h 887"/>
                      <a:gd name="T16" fmla="*/ 2 w 809"/>
                      <a:gd name="T17" fmla="*/ 41 h 88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09"/>
                      <a:gd name="T28" fmla="*/ 0 h 887"/>
                      <a:gd name="T29" fmla="*/ 809 w 809"/>
                      <a:gd name="T30" fmla="*/ 887 h 887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09" h="887">
                        <a:moveTo>
                          <a:pt x="59" y="512"/>
                        </a:moveTo>
                        <a:cubicBezTo>
                          <a:pt x="27" y="464"/>
                          <a:pt x="0" y="412"/>
                          <a:pt x="17" y="344"/>
                        </a:cubicBezTo>
                        <a:cubicBezTo>
                          <a:pt x="34" y="276"/>
                          <a:pt x="73" y="152"/>
                          <a:pt x="161" y="104"/>
                        </a:cubicBezTo>
                        <a:cubicBezTo>
                          <a:pt x="249" y="56"/>
                          <a:pt x="441" y="0"/>
                          <a:pt x="545" y="56"/>
                        </a:cubicBezTo>
                        <a:cubicBezTo>
                          <a:pt x="649" y="112"/>
                          <a:pt x="761" y="312"/>
                          <a:pt x="785" y="440"/>
                        </a:cubicBezTo>
                        <a:cubicBezTo>
                          <a:pt x="809" y="568"/>
                          <a:pt x="766" y="761"/>
                          <a:pt x="689" y="824"/>
                        </a:cubicBezTo>
                        <a:cubicBezTo>
                          <a:pt x="612" y="887"/>
                          <a:pt x="403" y="850"/>
                          <a:pt x="323" y="818"/>
                        </a:cubicBezTo>
                        <a:cubicBezTo>
                          <a:pt x="311" y="746"/>
                          <a:pt x="244" y="679"/>
                          <a:pt x="209" y="632"/>
                        </a:cubicBezTo>
                        <a:cubicBezTo>
                          <a:pt x="165" y="581"/>
                          <a:pt x="125" y="554"/>
                          <a:pt x="59" y="512"/>
                        </a:cubicBezTo>
                        <a:close/>
                      </a:path>
                    </a:pathLst>
                  </a:cu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098" name="Group 4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16" y="2160"/>
                    <a:ext cx="1410" cy="1500"/>
                    <a:chOff x="816" y="2160"/>
                    <a:chExt cx="1410" cy="1500"/>
                  </a:xfrm>
                </p:grpSpPr>
                <p:sp>
                  <p:nvSpPr>
                    <p:cNvPr id="1099" name="Freeform 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6" y="2934"/>
                      <a:ext cx="648" cy="726"/>
                    </a:xfrm>
                    <a:custGeom>
                      <a:avLst/>
                      <a:gdLst>
                        <a:gd name="T0" fmla="*/ 0 w 648"/>
                        <a:gd name="T1" fmla="*/ 0 h 726"/>
                        <a:gd name="T2" fmla="*/ 354 w 648"/>
                        <a:gd name="T3" fmla="*/ 84 h 726"/>
                        <a:gd name="T4" fmla="*/ 582 w 648"/>
                        <a:gd name="T5" fmla="*/ 348 h 726"/>
                        <a:gd name="T6" fmla="*/ 648 w 648"/>
                        <a:gd name="T7" fmla="*/ 726 h 72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48"/>
                        <a:gd name="T13" fmla="*/ 0 h 726"/>
                        <a:gd name="T14" fmla="*/ 648 w 648"/>
                        <a:gd name="T15" fmla="*/ 726 h 72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48" h="726">
                          <a:moveTo>
                            <a:pt x="0" y="0"/>
                          </a:moveTo>
                          <a:cubicBezTo>
                            <a:pt x="59" y="14"/>
                            <a:pt x="257" y="26"/>
                            <a:pt x="354" y="84"/>
                          </a:cubicBezTo>
                          <a:cubicBezTo>
                            <a:pt x="451" y="142"/>
                            <a:pt x="533" y="241"/>
                            <a:pt x="582" y="348"/>
                          </a:cubicBezTo>
                          <a:cubicBezTo>
                            <a:pt x="631" y="455"/>
                            <a:pt x="634" y="647"/>
                            <a:pt x="648" y="72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0" name="Freeform 4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6" y="2166"/>
                      <a:ext cx="1392" cy="1488"/>
                    </a:xfrm>
                    <a:custGeom>
                      <a:avLst/>
                      <a:gdLst>
                        <a:gd name="T0" fmla="*/ 0 w 1392"/>
                        <a:gd name="T1" fmla="*/ 768 h 1488"/>
                        <a:gd name="T2" fmla="*/ 0 w 1392"/>
                        <a:gd name="T3" fmla="*/ 0 h 1488"/>
                        <a:gd name="T4" fmla="*/ 1392 w 1392"/>
                        <a:gd name="T5" fmla="*/ 0 h 1488"/>
                        <a:gd name="T6" fmla="*/ 1392 w 1392"/>
                        <a:gd name="T7" fmla="*/ 1488 h 1488"/>
                        <a:gd name="T8" fmla="*/ 648 w 1392"/>
                        <a:gd name="T9" fmla="*/ 1488 h 148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92"/>
                        <a:gd name="T16" fmla="*/ 0 h 1488"/>
                        <a:gd name="T17" fmla="*/ 1392 w 1392"/>
                        <a:gd name="T18" fmla="*/ 1488 h 148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92" h="1488">
                          <a:moveTo>
                            <a:pt x="0" y="768"/>
                          </a:moveTo>
                          <a:lnTo>
                            <a:pt x="0" y="0"/>
                          </a:lnTo>
                          <a:lnTo>
                            <a:pt x="1392" y="0"/>
                          </a:lnTo>
                          <a:lnTo>
                            <a:pt x="1392" y="1488"/>
                          </a:lnTo>
                          <a:lnTo>
                            <a:pt x="648" y="1488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1" name="Freeform 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6" y="2790"/>
                      <a:ext cx="864" cy="864"/>
                    </a:xfrm>
                    <a:custGeom>
                      <a:avLst/>
                      <a:gdLst>
                        <a:gd name="T0" fmla="*/ 0 w 648"/>
                        <a:gd name="T1" fmla="*/ 0 h 726"/>
                        <a:gd name="T2" fmla="*/ 1119 w 648"/>
                        <a:gd name="T3" fmla="*/ 169 h 726"/>
                        <a:gd name="T4" fmla="*/ 1840 w 648"/>
                        <a:gd name="T5" fmla="*/ 699 h 726"/>
                        <a:gd name="T6" fmla="*/ 2048 w 648"/>
                        <a:gd name="T7" fmla="*/ 1455 h 72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48"/>
                        <a:gd name="T13" fmla="*/ 0 h 726"/>
                        <a:gd name="T14" fmla="*/ 648 w 648"/>
                        <a:gd name="T15" fmla="*/ 726 h 72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48" h="726">
                          <a:moveTo>
                            <a:pt x="0" y="0"/>
                          </a:moveTo>
                          <a:cubicBezTo>
                            <a:pt x="59" y="14"/>
                            <a:pt x="257" y="26"/>
                            <a:pt x="354" y="84"/>
                          </a:cubicBezTo>
                          <a:cubicBezTo>
                            <a:pt x="451" y="142"/>
                            <a:pt x="533" y="241"/>
                            <a:pt x="582" y="348"/>
                          </a:cubicBezTo>
                          <a:cubicBezTo>
                            <a:pt x="631" y="455"/>
                            <a:pt x="634" y="647"/>
                            <a:pt x="648" y="72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2" name="Freeform 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6" y="2646"/>
                      <a:ext cx="1056" cy="1008"/>
                    </a:xfrm>
                    <a:custGeom>
                      <a:avLst/>
                      <a:gdLst>
                        <a:gd name="T0" fmla="*/ 0 w 648"/>
                        <a:gd name="T1" fmla="*/ 0 h 726"/>
                        <a:gd name="T2" fmla="*/ 2497 w 648"/>
                        <a:gd name="T3" fmla="*/ 312 h 726"/>
                        <a:gd name="T4" fmla="*/ 4103 w 648"/>
                        <a:gd name="T5" fmla="*/ 1294 h 726"/>
                        <a:gd name="T6" fmla="*/ 4571 w 648"/>
                        <a:gd name="T7" fmla="*/ 2699 h 72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48"/>
                        <a:gd name="T13" fmla="*/ 0 h 726"/>
                        <a:gd name="T14" fmla="*/ 648 w 648"/>
                        <a:gd name="T15" fmla="*/ 726 h 72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48" h="726">
                          <a:moveTo>
                            <a:pt x="0" y="0"/>
                          </a:moveTo>
                          <a:cubicBezTo>
                            <a:pt x="59" y="14"/>
                            <a:pt x="257" y="26"/>
                            <a:pt x="354" y="84"/>
                          </a:cubicBezTo>
                          <a:cubicBezTo>
                            <a:pt x="451" y="142"/>
                            <a:pt x="533" y="241"/>
                            <a:pt x="582" y="348"/>
                          </a:cubicBezTo>
                          <a:cubicBezTo>
                            <a:pt x="631" y="455"/>
                            <a:pt x="634" y="647"/>
                            <a:pt x="648" y="72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3" name="Line 4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16" y="2262"/>
                      <a:ext cx="139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4" name="Line 4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16" y="2358"/>
                      <a:ext cx="139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5" name="Line 4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16" y="2454"/>
                      <a:ext cx="1392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6" name="Line 5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112" y="2166"/>
                      <a:ext cx="0" cy="148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7" name="Line 5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016" y="2166"/>
                      <a:ext cx="0" cy="148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8" name="Freeform 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6" y="2724"/>
                      <a:ext cx="960" cy="930"/>
                    </a:xfrm>
                    <a:custGeom>
                      <a:avLst/>
                      <a:gdLst>
                        <a:gd name="T0" fmla="*/ 0 w 648"/>
                        <a:gd name="T1" fmla="*/ 0 h 726"/>
                        <a:gd name="T2" fmla="*/ 1704 w 648"/>
                        <a:gd name="T3" fmla="*/ 227 h 726"/>
                        <a:gd name="T4" fmla="*/ 2803 w 648"/>
                        <a:gd name="T5" fmla="*/ 936 h 726"/>
                        <a:gd name="T6" fmla="*/ 3121 w 648"/>
                        <a:gd name="T7" fmla="*/ 1955 h 72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48"/>
                        <a:gd name="T13" fmla="*/ 0 h 726"/>
                        <a:gd name="T14" fmla="*/ 648 w 648"/>
                        <a:gd name="T15" fmla="*/ 726 h 72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48" h="726">
                          <a:moveTo>
                            <a:pt x="0" y="0"/>
                          </a:moveTo>
                          <a:cubicBezTo>
                            <a:pt x="59" y="14"/>
                            <a:pt x="257" y="26"/>
                            <a:pt x="354" y="84"/>
                          </a:cubicBezTo>
                          <a:cubicBezTo>
                            <a:pt x="451" y="142"/>
                            <a:pt x="533" y="241"/>
                            <a:pt x="582" y="348"/>
                          </a:cubicBezTo>
                          <a:cubicBezTo>
                            <a:pt x="631" y="455"/>
                            <a:pt x="634" y="647"/>
                            <a:pt x="648" y="72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09" name="Freeform 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6" y="2856"/>
                      <a:ext cx="768" cy="798"/>
                    </a:xfrm>
                    <a:custGeom>
                      <a:avLst/>
                      <a:gdLst>
                        <a:gd name="T0" fmla="*/ 0 w 648"/>
                        <a:gd name="T1" fmla="*/ 0 h 726"/>
                        <a:gd name="T2" fmla="*/ 699 w 648"/>
                        <a:gd name="T3" fmla="*/ 122 h 726"/>
                        <a:gd name="T4" fmla="*/ 1148 w 648"/>
                        <a:gd name="T5" fmla="*/ 509 h 726"/>
                        <a:gd name="T6" fmla="*/ 1279 w 648"/>
                        <a:gd name="T7" fmla="*/ 1060 h 72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48"/>
                        <a:gd name="T13" fmla="*/ 0 h 726"/>
                        <a:gd name="T14" fmla="*/ 648 w 648"/>
                        <a:gd name="T15" fmla="*/ 726 h 72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48" h="726">
                          <a:moveTo>
                            <a:pt x="0" y="0"/>
                          </a:moveTo>
                          <a:cubicBezTo>
                            <a:pt x="59" y="14"/>
                            <a:pt x="257" y="26"/>
                            <a:pt x="354" y="84"/>
                          </a:cubicBezTo>
                          <a:cubicBezTo>
                            <a:pt x="451" y="142"/>
                            <a:pt x="533" y="241"/>
                            <a:pt x="582" y="348"/>
                          </a:cubicBezTo>
                          <a:cubicBezTo>
                            <a:pt x="631" y="455"/>
                            <a:pt x="634" y="647"/>
                            <a:pt x="648" y="72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0" name="Freeform 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28" y="2904"/>
                      <a:ext cx="702" cy="750"/>
                    </a:xfrm>
                    <a:custGeom>
                      <a:avLst/>
                      <a:gdLst>
                        <a:gd name="T0" fmla="*/ 0 w 648"/>
                        <a:gd name="T1" fmla="*/ 0 h 726"/>
                        <a:gd name="T2" fmla="*/ 487 w 648"/>
                        <a:gd name="T3" fmla="*/ 96 h 726"/>
                        <a:gd name="T4" fmla="*/ 803 w 648"/>
                        <a:gd name="T5" fmla="*/ 397 h 726"/>
                        <a:gd name="T6" fmla="*/ 892 w 648"/>
                        <a:gd name="T7" fmla="*/ 827 h 72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48"/>
                        <a:gd name="T13" fmla="*/ 0 h 726"/>
                        <a:gd name="T14" fmla="*/ 648 w 648"/>
                        <a:gd name="T15" fmla="*/ 726 h 72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48" h="726">
                          <a:moveTo>
                            <a:pt x="0" y="0"/>
                          </a:moveTo>
                          <a:cubicBezTo>
                            <a:pt x="59" y="14"/>
                            <a:pt x="257" y="26"/>
                            <a:pt x="354" y="84"/>
                          </a:cubicBezTo>
                          <a:cubicBezTo>
                            <a:pt x="451" y="142"/>
                            <a:pt x="533" y="241"/>
                            <a:pt x="582" y="348"/>
                          </a:cubicBezTo>
                          <a:cubicBezTo>
                            <a:pt x="631" y="455"/>
                            <a:pt x="634" y="647"/>
                            <a:pt x="648" y="72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1" name="Line 5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458" y="3606"/>
                      <a:ext cx="75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2" name="Freeform 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8" y="3528"/>
                      <a:ext cx="756" cy="36"/>
                    </a:xfrm>
                    <a:custGeom>
                      <a:avLst/>
                      <a:gdLst>
                        <a:gd name="T0" fmla="*/ 0 w 756"/>
                        <a:gd name="T1" fmla="*/ 36 h 36"/>
                        <a:gd name="T2" fmla="*/ 485 w 756"/>
                        <a:gd name="T3" fmla="*/ 1 h 36"/>
                        <a:gd name="T4" fmla="*/ 756 w 756"/>
                        <a:gd name="T5" fmla="*/ 0 h 36"/>
                        <a:gd name="T6" fmla="*/ 0 60000 65536"/>
                        <a:gd name="T7" fmla="*/ 0 60000 65536"/>
                        <a:gd name="T8" fmla="*/ 0 60000 65536"/>
                        <a:gd name="T9" fmla="*/ 0 w 756"/>
                        <a:gd name="T10" fmla="*/ 0 h 36"/>
                        <a:gd name="T11" fmla="*/ 756 w 756"/>
                        <a:gd name="T12" fmla="*/ 36 h 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56" h="36">
                          <a:moveTo>
                            <a:pt x="0" y="36"/>
                          </a:moveTo>
                          <a:lnTo>
                            <a:pt x="485" y="1"/>
                          </a:lnTo>
                          <a:lnTo>
                            <a:pt x="756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3" name="Freeform 5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40" y="3451"/>
                      <a:ext cx="768" cy="47"/>
                    </a:xfrm>
                    <a:custGeom>
                      <a:avLst/>
                      <a:gdLst>
                        <a:gd name="T0" fmla="*/ 0 w 756"/>
                        <a:gd name="T1" fmla="*/ 104 h 36"/>
                        <a:gd name="T2" fmla="*/ 517 w 756"/>
                        <a:gd name="T3" fmla="*/ 1 h 36"/>
                        <a:gd name="T4" fmla="*/ 805 w 756"/>
                        <a:gd name="T5" fmla="*/ 0 h 36"/>
                        <a:gd name="T6" fmla="*/ 0 60000 65536"/>
                        <a:gd name="T7" fmla="*/ 0 60000 65536"/>
                        <a:gd name="T8" fmla="*/ 0 60000 65536"/>
                        <a:gd name="T9" fmla="*/ 0 w 756"/>
                        <a:gd name="T10" fmla="*/ 0 h 36"/>
                        <a:gd name="T11" fmla="*/ 756 w 756"/>
                        <a:gd name="T12" fmla="*/ 36 h 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56" h="36">
                          <a:moveTo>
                            <a:pt x="0" y="36"/>
                          </a:moveTo>
                          <a:lnTo>
                            <a:pt x="485" y="1"/>
                          </a:lnTo>
                          <a:lnTo>
                            <a:pt x="756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4" name="Freeform 5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34" y="3391"/>
                      <a:ext cx="792" cy="53"/>
                    </a:xfrm>
                    <a:custGeom>
                      <a:avLst/>
                      <a:gdLst>
                        <a:gd name="T0" fmla="*/ 0 w 792"/>
                        <a:gd name="T1" fmla="*/ 53 h 53"/>
                        <a:gd name="T2" fmla="*/ 517 w 792"/>
                        <a:gd name="T3" fmla="*/ 1 h 53"/>
                        <a:gd name="T4" fmla="*/ 792 w 792"/>
                        <a:gd name="T5" fmla="*/ 0 h 53"/>
                        <a:gd name="T6" fmla="*/ 0 60000 65536"/>
                        <a:gd name="T7" fmla="*/ 0 60000 65536"/>
                        <a:gd name="T8" fmla="*/ 0 60000 65536"/>
                        <a:gd name="T9" fmla="*/ 0 w 792"/>
                        <a:gd name="T10" fmla="*/ 0 h 53"/>
                        <a:gd name="T11" fmla="*/ 792 w 792"/>
                        <a:gd name="T12" fmla="*/ 53 h 5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92" h="53">
                          <a:moveTo>
                            <a:pt x="0" y="53"/>
                          </a:moveTo>
                          <a:lnTo>
                            <a:pt x="517" y="1"/>
                          </a:lnTo>
                          <a:lnTo>
                            <a:pt x="792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5" name="Freeform 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22" y="2550"/>
                      <a:ext cx="1128" cy="1098"/>
                    </a:xfrm>
                    <a:custGeom>
                      <a:avLst/>
                      <a:gdLst>
                        <a:gd name="T0" fmla="*/ 0 w 1128"/>
                        <a:gd name="T1" fmla="*/ 0 h 1098"/>
                        <a:gd name="T2" fmla="*/ 636 w 1128"/>
                        <a:gd name="T3" fmla="*/ 96 h 1098"/>
                        <a:gd name="T4" fmla="*/ 1026 w 1128"/>
                        <a:gd name="T5" fmla="*/ 492 h 1098"/>
                        <a:gd name="T6" fmla="*/ 1128 w 1128"/>
                        <a:gd name="T7" fmla="*/ 1098 h 109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128"/>
                        <a:gd name="T13" fmla="*/ 0 h 1098"/>
                        <a:gd name="T14" fmla="*/ 1128 w 1128"/>
                        <a:gd name="T15" fmla="*/ 1098 h 1098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128" h="1098">
                          <a:moveTo>
                            <a:pt x="0" y="0"/>
                          </a:moveTo>
                          <a:cubicBezTo>
                            <a:pt x="106" y="16"/>
                            <a:pt x="465" y="14"/>
                            <a:pt x="636" y="96"/>
                          </a:cubicBezTo>
                          <a:cubicBezTo>
                            <a:pt x="807" y="178"/>
                            <a:pt x="944" y="325"/>
                            <a:pt x="1026" y="492"/>
                          </a:cubicBezTo>
                          <a:cubicBezTo>
                            <a:pt x="1108" y="659"/>
                            <a:pt x="1107" y="972"/>
                            <a:pt x="1128" y="1098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6" name="Freeform 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40" y="3276"/>
                      <a:ext cx="768" cy="101"/>
                    </a:xfrm>
                    <a:custGeom>
                      <a:avLst/>
                      <a:gdLst>
                        <a:gd name="T0" fmla="*/ 0 w 768"/>
                        <a:gd name="T1" fmla="*/ 101 h 101"/>
                        <a:gd name="T2" fmla="*/ 462 w 768"/>
                        <a:gd name="T3" fmla="*/ 0 h 101"/>
                        <a:gd name="T4" fmla="*/ 768 w 768"/>
                        <a:gd name="T5" fmla="*/ 0 h 101"/>
                        <a:gd name="T6" fmla="*/ 0 60000 65536"/>
                        <a:gd name="T7" fmla="*/ 0 60000 65536"/>
                        <a:gd name="T8" fmla="*/ 0 60000 65536"/>
                        <a:gd name="T9" fmla="*/ 0 w 768"/>
                        <a:gd name="T10" fmla="*/ 0 h 101"/>
                        <a:gd name="T11" fmla="*/ 768 w 768"/>
                        <a:gd name="T12" fmla="*/ 101 h 10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68" h="101">
                          <a:moveTo>
                            <a:pt x="0" y="101"/>
                          </a:moveTo>
                          <a:lnTo>
                            <a:pt x="462" y="0"/>
                          </a:lnTo>
                          <a:lnTo>
                            <a:pt x="768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7" name="Freeform 6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16" y="3132"/>
                      <a:ext cx="792" cy="173"/>
                    </a:xfrm>
                    <a:custGeom>
                      <a:avLst/>
                      <a:gdLst>
                        <a:gd name="T0" fmla="*/ 0 w 792"/>
                        <a:gd name="T1" fmla="*/ 173 h 173"/>
                        <a:gd name="T2" fmla="*/ 474 w 792"/>
                        <a:gd name="T3" fmla="*/ 0 h 173"/>
                        <a:gd name="T4" fmla="*/ 792 w 792"/>
                        <a:gd name="T5" fmla="*/ 6 h 173"/>
                        <a:gd name="T6" fmla="*/ 0 60000 65536"/>
                        <a:gd name="T7" fmla="*/ 0 60000 65536"/>
                        <a:gd name="T8" fmla="*/ 0 60000 65536"/>
                        <a:gd name="T9" fmla="*/ 0 w 792"/>
                        <a:gd name="T10" fmla="*/ 0 h 173"/>
                        <a:gd name="T11" fmla="*/ 792 w 792"/>
                        <a:gd name="T12" fmla="*/ 173 h 17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92" h="173">
                          <a:moveTo>
                            <a:pt x="0" y="173"/>
                          </a:moveTo>
                          <a:lnTo>
                            <a:pt x="474" y="0"/>
                          </a:lnTo>
                          <a:lnTo>
                            <a:pt x="792" y="6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8" name="Freeform 6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0" y="2988"/>
                      <a:ext cx="834" cy="233"/>
                    </a:xfrm>
                    <a:custGeom>
                      <a:avLst/>
                      <a:gdLst>
                        <a:gd name="T0" fmla="*/ 0 w 834"/>
                        <a:gd name="T1" fmla="*/ 233 h 233"/>
                        <a:gd name="T2" fmla="*/ 432 w 834"/>
                        <a:gd name="T3" fmla="*/ 0 h 233"/>
                        <a:gd name="T4" fmla="*/ 834 w 834"/>
                        <a:gd name="T5" fmla="*/ 0 h 233"/>
                        <a:gd name="T6" fmla="*/ 0 60000 65536"/>
                        <a:gd name="T7" fmla="*/ 0 60000 65536"/>
                        <a:gd name="T8" fmla="*/ 0 60000 65536"/>
                        <a:gd name="T9" fmla="*/ 0 w 834"/>
                        <a:gd name="T10" fmla="*/ 0 h 233"/>
                        <a:gd name="T11" fmla="*/ 834 w 834"/>
                        <a:gd name="T12" fmla="*/ 233 h 23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834" h="233">
                          <a:moveTo>
                            <a:pt x="0" y="233"/>
                          </a:moveTo>
                          <a:lnTo>
                            <a:pt x="432" y="0"/>
                          </a:lnTo>
                          <a:lnTo>
                            <a:pt x="834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19" name="Line 6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64" y="2166"/>
                      <a:ext cx="0" cy="77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0" name="Freeform 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12" y="2172"/>
                      <a:ext cx="48" cy="774"/>
                    </a:xfrm>
                    <a:custGeom>
                      <a:avLst/>
                      <a:gdLst>
                        <a:gd name="T0" fmla="*/ 48 w 48"/>
                        <a:gd name="T1" fmla="*/ 0 h 774"/>
                        <a:gd name="T2" fmla="*/ 48 w 48"/>
                        <a:gd name="T3" fmla="*/ 390 h 774"/>
                        <a:gd name="T4" fmla="*/ 0 w 48"/>
                        <a:gd name="T5" fmla="*/ 774 h 774"/>
                        <a:gd name="T6" fmla="*/ 0 60000 65536"/>
                        <a:gd name="T7" fmla="*/ 0 60000 65536"/>
                        <a:gd name="T8" fmla="*/ 0 60000 65536"/>
                        <a:gd name="T9" fmla="*/ 0 w 48"/>
                        <a:gd name="T10" fmla="*/ 0 h 774"/>
                        <a:gd name="T11" fmla="*/ 48 w 48"/>
                        <a:gd name="T12" fmla="*/ 774 h 774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8" h="774">
                          <a:moveTo>
                            <a:pt x="48" y="0"/>
                          </a:moveTo>
                          <a:lnTo>
                            <a:pt x="48" y="390"/>
                          </a:lnTo>
                          <a:lnTo>
                            <a:pt x="0" y="774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1" name="Freeform 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20" y="2844"/>
                      <a:ext cx="888" cy="293"/>
                    </a:xfrm>
                    <a:custGeom>
                      <a:avLst/>
                      <a:gdLst>
                        <a:gd name="T0" fmla="*/ 0 w 888"/>
                        <a:gd name="T1" fmla="*/ 293 h 293"/>
                        <a:gd name="T2" fmla="*/ 390 w 888"/>
                        <a:gd name="T3" fmla="*/ 0 h 293"/>
                        <a:gd name="T4" fmla="*/ 888 w 888"/>
                        <a:gd name="T5" fmla="*/ 0 h 293"/>
                        <a:gd name="T6" fmla="*/ 0 60000 65536"/>
                        <a:gd name="T7" fmla="*/ 0 60000 65536"/>
                        <a:gd name="T8" fmla="*/ 0 60000 65536"/>
                        <a:gd name="T9" fmla="*/ 0 w 888"/>
                        <a:gd name="T10" fmla="*/ 0 h 293"/>
                        <a:gd name="T11" fmla="*/ 888 w 888"/>
                        <a:gd name="T12" fmla="*/ 293 h 29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888" h="293">
                          <a:moveTo>
                            <a:pt x="0" y="293"/>
                          </a:moveTo>
                          <a:lnTo>
                            <a:pt x="390" y="0"/>
                          </a:lnTo>
                          <a:lnTo>
                            <a:pt x="888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2" name="Line 66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884" y="2166"/>
                      <a:ext cx="0" cy="96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3" name="Line 6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818" y="2160"/>
                      <a:ext cx="0" cy="8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4" name="Line 6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1710" y="2166"/>
                      <a:ext cx="0" cy="67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5" name="Freeform 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48" y="2730"/>
                      <a:ext cx="960" cy="353"/>
                    </a:xfrm>
                    <a:custGeom>
                      <a:avLst/>
                      <a:gdLst>
                        <a:gd name="T0" fmla="*/ 0 w 960"/>
                        <a:gd name="T1" fmla="*/ 353 h 353"/>
                        <a:gd name="T2" fmla="*/ 348 w 960"/>
                        <a:gd name="T3" fmla="*/ 0 h 353"/>
                        <a:gd name="T4" fmla="*/ 960 w 960"/>
                        <a:gd name="T5" fmla="*/ 0 h 353"/>
                        <a:gd name="T6" fmla="*/ 0 60000 65536"/>
                        <a:gd name="T7" fmla="*/ 0 60000 65536"/>
                        <a:gd name="T8" fmla="*/ 0 60000 65536"/>
                        <a:gd name="T9" fmla="*/ 0 w 960"/>
                        <a:gd name="T10" fmla="*/ 0 h 353"/>
                        <a:gd name="T11" fmla="*/ 960 w 960"/>
                        <a:gd name="T12" fmla="*/ 353 h 35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960" h="353">
                          <a:moveTo>
                            <a:pt x="0" y="353"/>
                          </a:moveTo>
                          <a:lnTo>
                            <a:pt x="348" y="0"/>
                          </a:lnTo>
                          <a:lnTo>
                            <a:pt x="960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6" name="Freeform 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82" y="2652"/>
                      <a:ext cx="1020" cy="365"/>
                    </a:xfrm>
                    <a:custGeom>
                      <a:avLst/>
                      <a:gdLst>
                        <a:gd name="T0" fmla="*/ 0 w 1020"/>
                        <a:gd name="T1" fmla="*/ 365 h 365"/>
                        <a:gd name="T2" fmla="*/ 294 w 1020"/>
                        <a:gd name="T3" fmla="*/ 0 h 365"/>
                        <a:gd name="T4" fmla="*/ 1020 w 1020"/>
                        <a:gd name="T5" fmla="*/ 0 h 365"/>
                        <a:gd name="T6" fmla="*/ 0 60000 65536"/>
                        <a:gd name="T7" fmla="*/ 0 60000 65536"/>
                        <a:gd name="T8" fmla="*/ 0 60000 65536"/>
                        <a:gd name="T9" fmla="*/ 0 w 1020"/>
                        <a:gd name="T10" fmla="*/ 0 h 365"/>
                        <a:gd name="T11" fmla="*/ 1020 w 1020"/>
                        <a:gd name="T12" fmla="*/ 365 h 365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020" h="365">
                          <a:moveTo>
                            <a:pt x="0" y="365"/>
                          </a:moveTo>
                          <a:lnTo>
                            <a:pt x="294" y="0"/>
                          </a:lnTo>
                          <a:lnTo>
                            <a:pt x="1020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7" name="Line 7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584" y="2166"/>
                      <a:ext cx="0" cy="57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8" name="Line 7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1476" y="2166"/>
                      <a:ext cx="0" cy="48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29" name="Line 7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092" y="2532"/>
                      <a:ext cx="1116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0" name="Freeform 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22" y="2166"/>
                      <a:ext cx="246" cy="834"/>
                    </a:xfrm>
                    <a:custGeom>
                      <a:avLst/>
                      <a:gdLst>
                        <a:gd name="T0" fmla="*/ 0 w 246"/>
                        <a:gd name="T1" fmla="*/ 834 h 834"/>
                        <a:gd name="T2" fmla="*/ 246 w 246"/>
                        <a:gd name="T3" fmla="*/ 444 h 834"/>
                        <a:gd name="T4" fmla="*/ 246 w 246"/>
                        <a:gd name="T5" fmla="*/ 0 h 834"/>
                        <a:gd name="T6" fmla="*/ 0 60000 65536"/>
                        <a:gd name="T7" fmla="*/ 0 60000 65536"/>
                        <a:gd name="T8" fmla="*/ 0 60000 65536"/>
                        <a:gd name="T9" fmla="*/ 0 w 246"/>
                        <a:gd name="T10" fmla="*/ 0 h 834"/>
                        <a:gd name="T11" fmla="*/ 246 w 246"/>
                        <a:gd name="T12" fmla="*/ 834 h 834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46" h="834">
                          <a:moveTo>
                            <a:pt x="0" y="834"/>
                          </a:moveTo>
                          <a:lnTo>
                            <a:pt x="246" y="444"/>
                          </a:lnTo>
                          <a:lnTo>
                            <a:pt x="246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1" name="Freeform 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44" y="2166"/>
                      <a:ext cx="192" cy="798"/>
                    </a:xfrm>
                    <a:custGeom>
                      <a:avLst/>
                      <a:gdLst>
                        <a:gd name="T0" fmla="*/ 0 w 192"/>
                        <a:gd name="T1" fmla="*/ 798 h 798"/>
                        <a:gd name="T2" fmla="*/ 192 w 192"/>
                        <a:gd name="T3" fmla="*/ 426 h 798"/>
                        <a:gd name="T4" fmla="*/ 192 w 192"/>
                        <a:gd name="T5" fmla="*/ 0 h 798"/>
                        <a:gd name="T6" fmla="*/ 0 60000 65536"/>
                        <a:gd name="T7" fmla="*/ 0 60000 65536"/>
                        <a:gd name="T8" fmla="*/ 0 60000 65536"/>
                        <a:gd name="T9" fmla="*/ 0 w 192"/>
                        <a:gd name="T10" fmla="*/ 0 h 798"/>
                        <a:gd name="T11" fmla="*/ 192 w 192"/>
                        <a:gd name="T12" fmla="*/ 798 h 79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92" h="798">
                          <a:moveTo>
                            <a:pt x="0" y="798"/>
                          </a:moveTo>
                          <a:lnTo>
                            <a:pt x="192" y="426"/>
                          </a:lnTo>
                          <a:lnTo>
                            <a:pt x="192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2" name="Freeform 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60" y="2166"/>
                      <a:ext cx="132" cy="798"/>
                    </a:xfrm>
                    <a:custGeom>
                      <a:avLst/>
                      <a:gdLst>
                        <a:gd name="T0" fmla="*/ 0 w 132"/>
                        <a:gd name="T1" fmla="*/ 798 h 798"/>
                        <a:gd name="T2" fmla="*/ 132 w 132"/>
                        <a:gd name="T3" fmla="*/ 408 h 798"/>
                        <a:gd name="T4" fmla="*/ 132 w 132"/>
                        <a:gd name="T5" fmla="*/ 0 h 798"/>
                        <a:gd name="T6" fmla="*/ 0 60000 65536"/>
                        <a:gd name="T7" fmla="*/ 0 60000 65536"/>
                        <a:gd name="T8" fmla="*/ 0 60000 65536"/>
                        <a:gd name="T9" fmla="*/ 0 w 132"/>
                        <a:gd name="T10" fmla="*/ 0 h 798"/>
                        <a:gd name="T11" fmla="*/ 132 w 132"/>
                        <a:gd name="T12" fmla="*/ 798 h 79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32" h="798">
                          <a:moveTo>
                            <a:pt x="0" y="798"/>
                          </a:moveTo>
                          <a:lnTo>
                            <a:pt x="132" y="408"/>
                          </a:lnTo>
                          <a:lnTo>
                            <a:pt x="132" y="0"/>
                          </a:ln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1092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2897" y="1776"/>
                  <a:ext cx="672" cy="2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sz="900" b="1">
                      <a:latin typeface="Arial" pitchFamily="34" charset="0"/>
                      <a:cs typeface="Arial" pitchFamily="34" charset="0"/>
                    </a:rPr>
                    <a:t>Simulation &amp; Modelling</a:t>
                  </a:r>
                </a:p>
              </p:txBody>
            </p:sp>
          </p:grpSp>
          <p:grpSp>
            <p:nvGrpSpPr>
              <p:cNvPr id="1089" name="Group 78"/>
              <p:cNvGrpSpPr>
                <a:grpSpLocks/>
              </p:cNvGrpSpPr>
              <p:nvPr/>
            </p:nvGrpSpPr>
            <p:grpSpPr bwMode="auto">
              <a:xfrm>
                <a:off x="4380" y="1380"/>
                <a:ext cx="960" cy="1012"/>
                <a:chOff x="4320" y="1728"/>
                <a:chExt cx="960" cy="1012"/>
              </a:xfrm>
            </p:grpSpPr>
            <p:graphicFrame>
              <p:nvGraphicFramePr>
                <p:cNvPr id="1028" name="Object 4"/>
                <p:cNvGraphicFramePr>
                  <a:graphicFrameLocks noChangeAspect="1"/>
                </p:cNvGraphicFramePr>
                <p:nvPr/>
              </p:nvGraphicFramePr>
              <p:xfrm>
                <a:off x="4485" y="1728"/>
                <a:ext cx="629" cy="344"/>
              </p:xfrm>
              <a:graphic>
                <a:graphicData uri="http://schemas.openxmlformats.org/presentationml/2006/ole">
                  <p:oleObj spid="_x0000_s1028" name="Clip" r:id="rId5" imgW="5851440" imgH="3519000" progId="">
                    <p:embed/>
                  </p:oleObj>
                </a:graphicData>
              </a:graphic>
            </p:graphicFrame>
            <p:graphicFrame>
              <p:nvGraphicFramePr>
                <p:cNvPr id="1029" name="Object 5"/>
                <p:cNvGraphicFramePr>
                  <a:graphicFrameLocks noChangeAspect="1"/>
                </p:cNvGraphicFramePr>
                <p:nvPr/>
              </p:nvGraphicFramePr>
              <p:xfrm>
                <a:off x="4428" y="2120"/>
                <a:ext cx="745" cy="311"/>
              </p:xfrm>
              <a:graphic>
                <a:graphicData uri="http://schemas.openxmlformats.org/presentationml/2006/ole">
                  <p:oleObj spid="_x0000_s1029" name="Clip" r:id="rId6" imgW="4366800" imgH="2004840" progId="">
                    <p:embed/>
                  </p:oleObj>
                </a:graphicData>
              </a:graphic>
            </p:graphicFrame>
            <p:sp>
              <p:nvSpPr>
                <p:cNvPr id="1090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4320" y="2466"/>
                  <a:ext cx="960" cy="2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sz="900" b="1">
                      <a:latin typeface="Arial" pitchFamily="34" charset="0"/>
                      <a:cs typeface="Arial" pitchFamily="34" charset="0"/>
                    </a:rPr>
                    <a:t>Non-destructive Surveillance</a:t>
                  </a:r>
                </a:p>
              </p:txBody>
            </p:sp>
          </p:grpSp>
        </p:grpSp>
        <p:grpSp>
          <p:nvGrpSpPr>
            <p:cNvPr id="1039" name="Group 82"/>
            <p:cNvGrpSpPr>
              <a:grpSpLocks/>
            </p:cNvGrpSpPr>
            <p:nvPr/>
          </p:nvGrpSpPr>
          <p:grpSpPr bwMode="auto">
            <a:xfrm>
              <a:off x="3120" y="2448"/>
              <a:ext cx="1848" cy="1379"/>
              <a:chOff x="3120" y="2448"/>
              <a:chExt cx="1848" cy="1379"/>
            </a:xfrm>
          </p:grpSpPr>
          <p:sp>
            <p:nvSpPr>
              <p:cNvPr id="1084" name="AutoShape 83"/>
              <p:cNvSpPr>
                <a:spLocks noChangeAspect="1" noChangeArrowheads="1"/>
              </p:cNvSpPr>
              <p:nvPr/>
            </p:nvSpPr>
            <p:spPr bwMode="auto">
              <a:xfrm rot="21583805" flipV="1">
                <a:off x="4752" y="2448"/>
                <a:ext cx="216" cy="432"/>
              </a:xfrm>
              <a:prstGeom prst="downArrow">
                <a:avLst>
                  <a:gd name="adj1" fmla="val 44444"/>
                  <a:gd name="adj2" fmla="val 6875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5" name="AutoShape 84"/>
              <p:cNvSpPr>
                <a:spLocks noChangeAspect="1" noChangeArrowheads="1"/>
              </p:cNvSpPr>
              <p:nvPr/>
            </p:nvSpPr>
            <p:spPr bwMode="auto">
              <a:xfrm rot="16183805" flipV="1">
                <a:off x="3228" y="3503"/>
                <a:ext cx="216" cy="432"/>
              </a:xfrm>
              <a:prstGeom prst="downArrow">
                <a:avLst>
                  <a:gd name="adj1" fmla="val 44444"/>
                  <a:gd name="adj2" fmla="val 6875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6" name="AutoShape 85"/>
              <p:cNvSpPr>
                <a:spLocks noChangeAspect="1" noChangeArrowheads="1"/>
              </p:cNvSpPr>
              <p:nvPr/>
            </p:nvSpPr>
            <p:spPr bwMode="auto">
              <a:xfrm rot="18900000" flipV="1">
                <a:off x="3564" y="2532"/>
                <a:ext cx="216" cy="432"/>
              </a:xfrm>
              <a:prstGeom prst="downArrow">
                <a:avLst>
                  <a:gd name="adj1" fmla="val 44444"/>
                  <a:gd name="adj2" fmla="val 6875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40" name="Group 120"/>
            <p:cNvGrpSpPr>
              <a:grpSpLocks/>
            </p:cNvGrpSpPr>
            <p:nvPr/>
          </p:nvGrpSpPr>
          <p:grpSpPr bwMode="auto">
            <a:xfrm>
              <a:off x="1872" y="144"/>
              <a:ext cx="2340" cy="1488"/>
              <a:chOff x="1872" y="144"/>
              <a:chExt cx="2340" cy="1488"/>
            </a:xfrm>
          </p:grpSpPr>
          <p:grpSp>
            <p:nvGrpSpPr>
              <p:cNvPr id="1079" name="Group 121"/>
              <p:cNvGrpSpPr>
                <a:grpSpLocks/>
              </p:cNvGrpSpPr>
              <p:nvPr/>
            </p:nvGrpSpPr>
            <p:grpSpPr bwMode="auto">
              <a:xfrm>
                <a:off x="2688" y="144"/>
                <a:ext cx="960" cy="1035"/>
                <a:chOff x="3072" y="240"/>
                <a:chExt cx="960" cy="1035"/>
              </a:xfrm>
            </p:grpSpPr>
            <p:graphicFrame>
              <p:nvGraphicFramePr>
                <p:cNvPr id="1027" name="Object 2"/>
                <p:cNvGraphicFramePr>
                  <a:graphicFrameLocks noChangeAspect="1"/>
                </p:cNvGraphicFramePr>
                <p:nvPr/>
              </p:nvGraphicFramePr>
              <p:xfrm>
                <a:off x="3089" y="240"/>
                <a:ext cx="863" cy="864"/>
              </p:xfrm>
              <a:graphic>
                <a:graphicData uri="http://schemas.openxmlformats.org/presentationml/2006/ole">
                  <p:oleObj spid="_x0000_s1027" name="Clip" r:id="rId7" imgW="858240" imgH="858600" progId="">
                    <p:embed/>
                  </p:oleObj>
                </a:graphicData>
              </a:graphic>
            </p:graphicFrame>
            <p:sp>
              <p:nvSpPr>
                <p:cNvPr id="1083" name="Text Box 123"/>
                <p:cNvSpPr txBox="1">
                  <a:spLocks noChangeArrowheads="1"/>
                </p:cNvSpPr>
                <p:nvPr/>
              </p:nvSpPr>
              <p:spPr bwMode="auto">
                <a:xfrm>
                  <a:off x="3072" y="1104"/>
                  <a:ext cx="960" cy="1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GB" sz="900" b="1" dirty="0">
                      <a:latin typeface="Arial" pitchFamily="34" charset="0"/>
                      <a:cs typeface="Arial" pitchFamily="34" charset="0"/>
                    </a:rPr>
                    <a:t>Codes &amp; Software</a:t>
                  </a:r>
                </a:p>
              </p:txBody>
            </p:sp>
          </p:grpSp>
          <p:sp>
            <p:nvSpPr>
              <p:cNvPr id="1080" name="AutoShape 124"/>
              <p:cNvSpPr>
                <a:spLocks noChangeAspect="1" noChangeArrowheads="1"/>
              </p:cNvSpPr>
              <p:nvPr/>
            </p:nvSpPr>
            <p:spPr bwMode="auto">
              <a:xfrm flipV="1">
                <a:off x="3024" y="1200"/>
                <a:ext cx="216" cy="432"/>
              </a:xfrm>
              <a:prstGeom prst="downArrow">
                <a:avLst>
                  <a:gd name="adj1" fmla="val 44444"/>
                  <a:gd name="adj2" fmla="val 6875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1" name="AutoShape 125"/>
              <p:cNvSpPr>
                <a:spLocks noChangeAspect="1" noChangeArrowheads="1"/>
              </p:cNvSpPr>
              <p:nvPr/>
            </p:nvSpPr>
            <p:spPr bwMode="auto">
              <a:xfrm rot="18900000" flipV="1">
                <a:off x="3996" y="852"/>
                <a:ext cx="216" cy="624"/>
              </a:xfrm>
              <a:prstGeom prst="downArrow">
                <a:avLst>
                  <a:gd name="adj1" fmla="val 49185"/>
                  <a:gd name="adj2" fmla="val 73413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2" name="AutoShape 126"/>
              <p:cNvSpPr>
                <a:spLocks noChangeAspect="1" noChangeArrowheads="1"/>
              </p:cNvSpPr>
              <p:nvPr/>
            </p:nvSpPr>
            <p:spPr bwMode="auto">
              <a:xfrm rot="2700000" flipH="1" flipV="1">
                <a:off x="2076" y="852"/>
                <a:ext cx="216" cy="624"/>
              </a:xfrm>
              <a:prstGeom prst="downArrow">
                <a:avLst>
                  <a:gd name="adj1" fmla="val 49185"/>
                  <a:gd name="adj2" fmla="val 73413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41" name="Group 127"/>
            <p:cNvGrpSpPr>
              <a:grpSpLocks/>
            </p:cNvGrpSpPr>
            <p:nvPr/>
          </p:nvGrpSpPr>
          <p:grpSpPr bwMode="auto">
            <a:xfrm>
              <a:off x="816" y="1536"/>
              <a:ext cx="3408" cy="1584"/>
              <a:chOff x="816" y="1536"/>
              <a:chExt cx="3408" cy="1584"/>
            </a:xfrm>
          </p:grpSpPr>
          <p:sp>
            <p:nvSpPr>
              <p:cNvPr id="1075" name="AutoShape 128"/>
              <p:cNvSpPr>
                <a:spLocks noChangeAspect="1" noChangeArrowheads="1"/>
              </p:cNvSpPr>
              <p:nvPr/>
            </p:nvSpPr>
            <p:spPr bwMode="auto">
              <a:xfrm rot="4000437">
                <a:off x="1632" y="1968"/>
                <a:ext cx="239" cy="1872"/>
              </a:xfrm>
              <a:prstGeom prst="downArrow">
                <a:avLst>
                  <a:gd name="adj1" fmla="val 49407"/>
                  <a:gd name="adj2" fmla="val 68354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6" name="AutoShape 129"/>
              <p:cNvSpPr>
                <a:spLocks noChangeArrowheads="1"/>
              </p:cNvSpPr>
              <p:nvPr/>
            </p:nvSpPr>
            <p:spPr bwMode="auto">
              <a:xfrm>
                <a:off x="3552" y="1920"/>
                <a:ext cx="672" cy="240"/>
              </a:xfrm>
              <a:prstGeom prst="leftRightArrow">
                <a:avLst>
                  <a:gd name="adj1" fmla="val 50000"/>
                  <a:gd name="adj2" fmla="val 5600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7" name="AutoShape 130"/>
              <p:cNvSpPr>
                <a:spLocks noChangeArrowheads="1"/>
              </p:cNvSpPr>
              <p:nvPr/>
            </p:nvSpPr>
            <p:spPr bwMode="auto">
              <a:xfrm rot="2700000">
                <a:off x="1848" y="1752"/>
                <a:ext cx="672" cy="240"/>
              </a:xfrm>
              <a:prstGeom prst="leftRightArrow">
                <a:avLst>
                  <a:gd name="adj1" fmla="val 50000"/>
                  <a:gd name="adj2" fmla="val 5600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8" name="AutoShape 131"/>
              <p:cNvSpPr>
                <a:spLocks noChangeAspect="1" noChangeArrowheads="1"/>
              </p:cNvSpPr>
              <p:nvPr/>
            </p:nvSpPr>
            <p:spPr bwMode="auto">
              <a:xfrm flipV="1">
                <a:off x="2664" y="2688"/>
                <a:ext cx="216" cy="432"/>
              </a:xfrm>
              <a:prstGeom prst="downArrow">
                <a:avLst>
                  <a:gd name="adj1" fmla="val 44444"/>
                  <a:gd name="adj2" fmla="val 68750"/>
                </a:avLst>
              </a:prstGeom>
              <a:solidFill>
                <a:srgbClr val="FF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42" name="Group 86"/>
            <p:cNvGrpSpPr>
              <a:grpSpLocks/>
            </p:cNvGrpSpPr>
            <p:nvPr/>
          </p:nvGrpSpPr>
          <p:grpSpPr bwMode="auto">
            <a:xfrm>
              <a:off x="192" y="808"/>
              <a:ext cx="1848" cy="3156"/>
              <a:chOff x="192" y="808"/>
              <a:chExt cx="1848" cy="3156"/>
            </a:xfrm>
          </p:grpSpPr>
          <p:sp>
            <p:nvSpPr>
              <p:cNvPr id="1043" name="Rectangle 87"/>
              <p:cNvSpPr>
                <a:spLocks noChangeArrowheads="1"/>
              </p:cNvSpPr>
              <p:nvPr/>
            </p:nvSpPr>
            <p:spPr bwMode="auto">
              <a:xfrm>
                <a:off x="1554" y="2460"/>
                <a:ext cx="126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88"/>
              <p:cNvSpPr>
                <a:spLocks noChangeArrowheads="1"/>
              </p:cNvSpPr>
              <p:nvPr/>
            </p:nvSpPr>
            <p:spPr bwMode="auto">
              <a:xfrm>
                <a:off x="528" y="2472"/>
                <a:ext cx="126" cy="4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IN" sz="90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045" name="Group 89"/>
              <p:cNvGrpSpPr>
                <a:grpSpLocks/>
              </p:cNvGrpSpPr>
              <p:nvPr/>
            </p:nvGrpSpPr>
            <p:grpSpPr bwMode="auto">
              <a:xfrm>
                <a:off x="192" y="808"/>
                <a:ext cx="1848" cy="3156"/>
                <a:chOff x="192" y="808"/>
                <a:chExt cx="1848" cy="3156"/>
              </a:xfrm>
            </p:grpSpPr>
            <p:grpSp>
              <p:nvGrpSpPr>
                <p:cNvPr id="1046" name="Group 90"/>
                <p:cNvGrpSpPr>
                  <a:grpSpLocks/>
                </p:cNvGrpSpPr>
                <p:nvPr/>
              </p:nvGrpSpPr>
              <p:grpSpPr bwMode="auto">
                <a:xfrm>
                  <a:off x="192" y="2928"/>
                  <a:ext cx="720" cy="1036"/>
                  <a:chOff x="186" y="2640"/>
                  <a:chExt cx="720" cy="1036"/>
                </a:xfrm>
              </p:grpSpPr>
              <p:grpSp>
                <p:nvGrpSpPr>
                  <p:cNvPr id="1062" name="Group 9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39" y="2640"/>
                    <a:ext cx="614" cy="1036"/>
                    <a:chOff x="480" y="816"/>
                    <a:chExt cx="768" cy="1296"/>
                  </a:xfrm>
                </p:grpSpPr>
                <p:grpSp>
                  <p:nvGrpSpPr>
                    <p:cNvPr id="1064" name="Group 9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80" y="816"/>
                      <a:ext cx="768" cy="1296"/>
                      <a:chOff x="480" y="816"/>
                      <a:chExt cx="768" cy="1296"/>
                    </a:xfrm>
                  </p:grpSpPr>
                  <p:sp>
                    <p:nvSpPr>
                      <p:cNvPr id="1071" name="Rectangle 9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76" y="816"/>
                        <a:ext cx="96" cy="12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1" hangingPunct="1"/>
                        <a:endParaRPr lang="en-IN" sz="90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1072" name="Rectangle 9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056" y="816"/>
                        <a:ext cx="96" cy="12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1" hangingPunct="1"/>
                        <a:endParaRPr lang="en-IN" sz="90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1073" name="Rectangle 9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80" y="1584"/>
                        <a:ext cx="768" cy="528"/>
                      </a:xfrm>
                      <a:prstGeom prst="rect">
                        <a:avLst/>
                      </a:prstGeom>
                      <a:solidFill>
                        <a:srgbClr val="6633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1" hangingPunct="1"/>
                        <a:endParaRPr lang="en-IN" sz="90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1074" name="Rectangle 9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80" y="912"/>
                        <a:ext cx="768" cy="144"/>
                      </a:xfrm>
                      <a:prstGeom prst="rect">
                        <a:avLst/>
                      </a:prstGeom>
                      <a:solidFill>
                        <a:srgbClr val="CC9900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1" hangingPunct="1"/>
                        <a:endParaRPr lang="en-IN" sz="90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  <p:sp>
                  <p:nvSpPr>
                    <p:cNvPr id="1065" name="Rectangle 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16" y="1392"/>
                      <a:ext cx="96" cy="192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66" name="Rectangle 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16" y="1056"/>
                      <a:ext cx="96" cy="192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1067" name="Group 9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778" y="1250"/>
                      <a:ext cx="144" cy="144"/>
                      <a:chOff x="2880" y="2208"/>
                      <a:chExt cx="144" cy="144"/>
                    </a:xfrm>
                  </p:grpSpPr>
                  <p:sp>
                    <p:nvSpPr>
                      <p:cNvPr id="1068" name="Rectangle 10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880" y="2208"/>
                        <a:ext cx="144" cy="1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1" hangingPunct="1"/>
                        <a:endParaRPr lang="en-IN" sz="90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1069" name="Oval 10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965" y="2219"/>
                        <a:ext cx="47" cy="47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1" hangingPunct="1"/>
                        <a:endParaRPr lang="en-IN" sz="90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1070" name="Oval 1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962" y="2292"/>
                        <a:ext cx="47" cy="47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1" hangingPunct="1"/>
                        <a:endParaRPr lang="en-IN" sz="90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1063" name="Text Box 10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6" y="3360"/>
                    <a:ext cx="720" cy="2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GB" sz="900" b="1">
                        <a:latin typeface="Arial" pitchFamily="34" charset="0"/>
                        <a:cs typeface="Arial" pitchFamily="34" charset="0"/>
                      </a:rPr>
                      <a:t>Experimental Evaluation</a:t>
                    </a:r>
                  </a:p>
                </p:txBody>
              </p:sp>
            </p:grpSp>
            <p:grpSp>
              <p:nvGrpSpPr>
                <p:cNvPr id="1047" name="Group 104"/>
                <p:cNvGrpSpPr>
                  <a:grpSpLocks/>
                </p:cNvGrpSpPr>
                <p:nvPr/>
              </p:nvGrpSpPr>
              <p:grpSpPr bwMode="auto">
                <a:xfrm>
                  <a:off x="1200" y="2736"/>
                  <a:ext cx="816" cy="637"/>
                  <a:chOff x="1344" y="2688"/>
                  <a:chExt cx="816" cy="637"/>
                </a:xfrm>
              </p:grpSpPr>
              <p:graphicFrame>
                <p:nvGraphicFramePr>
                  <p:cNvPr id="1026" name="Object 3"/>
                  <p:cNvGraphicFramePr>
                    <a:graphicFrameLocks noChangeAspect="1"/>
                  </p:cNvGraphicFramePr>
                  <p:nvPr/>
                </p:nvGraphicFramePr>
                <p:xfrm>
                  <a:off x="1344" y="2928"/>
                  <a:ext cx="816" cy="397"/>
                </p:xfrm>
                <a:graphic>
                  <a:graphicData uri="http://schemas.openxmlformats.org/presentationml/2006/ole">
                    <p:oleObj spid="_x0000_s1026" name="Clip" r:id="rId8" imgW="1035720" imgH="504720" progId="">
                      <p:embed/>
                    </p:oleObj>
                  </a:graphicData>
                </a:graphic>
              </p:graphicFrame>
              <p:sp>
                <p:nvSpPr>
                  <p:cNvPr id="1061" name="Text Box 1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6" y="2688"/>
                    <a:ext cx="672" cy="2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GB" sz="900" b="1" dirty="0">
                        <a:latin typeface="Arial" pitchFamily="34" charset="0"/>
                        <a:cs typeface="Arial" pitchFamily="34" charset="0"/>
                      </a:rPr>
                      <a:t>Documented information</a:t>
                    </a:r>
                  </a:p>
                </p:txBody>
              </p:sp>
            </p:grpSp>
            <p:sp>
              <p:nvSpPr>
                <p:cNvPr id="1048" name="AutoShape 107"/>
                <p:cNvSpPr>
                  <a:spLocks noChangeArrowheads="1"/>
                </p:cNvSpPr>
                <p:nvPr/>
              </p:nvSpPr>
              <p:spPr bwMode="auto">
                <a:xfrm>
                  <a:off x="528" y="2160"/>
                  <a:ext cx="1152" cy="432"/>
                </a:xfrm>
                <a:prstGeom prst="upArrowCallout">
                  <a:avLst>
                    <a:gd name="adj1" fmla="val 23654"/>
                    <a:gd name="adj2" fmla="val 24914"/>
                    <a:gd name="adj3" fmla="val 34375"/>
                    <a:gd name="adj4" fmla="val 32292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hangingPunct="1"/>
                  <a:endParaRPr lang="en-IN" sz="90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049" name="Group 108"/>
                <p:cNvGrpSpPr>
                  <a:grpSpLocks/>
                </p:cNvGrpSpPr>
                <p:nvPr/>
              </p:nvGrpSpPr>
              <p:grpSpPr bwMode="auto">
                <a:xfrm>
                  <a:off x="506" y="808"/>
                  <a:ext cx="1161" cy="1460"/>
                  <a:chOff x="533" y="253"/>
                  <a:chExt cx="1161" cy="1460"/>
                </a:xfrm>
              </p:grpSpPr>
              <p:sp>
                <p:nvSpPr>
                  <p:cNvPr id="1053" name="Rectangle 1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7" y="288"/>
                    <a:ext cx="997" cy="1151"/>
                  </a:xfrm>
                  <a:prstGeom prst="rect">
                    <a:avLst/>
                  </a:prstGeom>
                  <a:solidFill>
                    <a:srgbClr val="66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54" name="Text Box 11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677" y="288"/>
                    <a:ext cx="1017" cy="2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GB" sz="900" b="1" dirty="0">
                        <a:latin typeface="Arial" pitchFamily="34" charset="0"/>
                        <a:cs typeface="Arial" pitchFamily="34" charset="0"/>
                      </a:rPr>
                      <a:t>Damage Resistance data</a:t>
                    </a:r>
                  </a:p>
                </p:txBody>
              </p:sp>
              <p:sp>
                <p:nvSpPr>
                  <p:cNvPr id="1055" name="Text Box 111"/>
                  <p:cNvSpPr txBox="1">
                    <a:spLocks noChangeAspect="1" noChangeArrowheads="1"/>
                  </p:cNvSpPr>
                  <p:nvPr/>
                </p:nvSpPr>
                <p:spPr bwMode="auto">
                  <a:xfrm rot="16200000">
                    <a:off x="1" y="785"/>
                    <a:ext cx="1237" cy="1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GB" sz="900" b="1">
                        <a:latin typeface="Arial" pitchFamily="34" charset="0"/>
                        <a:cs typeface="Arial" pitchFamily="34" charset="0"/>
                      </a:rPr>
                      <a:t>Quantitative Damage Index</a:t>
                    </a:r>
                  </a:p>
                </p:txBody>
              </p:sp>
              <p:sp>
                <p:nvSpPr>
                  <p:cNvPr id="1056" name="Text Box 112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7" y="1439"/>
                    <a:ext cx="839" cy="2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GB" sz="900" b="1" i="1">
                        <a:latin typeface="Arial" pitchFamily="34" charset="0"/>
                        <a:cs typeface="Arial" pitchFamily="34" charset="0"/>
                      </a:rPr>
                      <a:t>Ageing Parameter</a:t>
                    </a:r>
                    <a:endParaRPr lang="en-GB" sz="900" b="1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057" name="Group 1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16" y="509"/>
                    <a:ext cx="928" cy="820"/>
                    <a:chOff x="774" y="486"/>
                    <a:chExt cx="1290" cy="1140"/>
                  </a:xfrm>
                </p:grpSpPr>
                <p:sp>
                  <p:nvSpPr>
                    <p:cNvPr id="1058" name="Freeform 1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74" y="486"/>
                      <a:ext cx="960" cy="1140"/>
                    </a:xfrm>
                    <a:custGeom>
                      <a:avLst/>
                      <a:gdLst>
                        <a:gd name="T0" fmla="*/ 0 w 960"/>
                        <a:gd name="T1" fmla="*/ 1140 h 1140"/>
                        <a:gd name="T2" fmla="*/ 156 w 960"/>
                        <a:gd name="T3" fmla="*/ 798 h 1140"/>
                        <a:gd name="T4" fmla="*/ 636 w 960"/>
                        <a:gd name="T5" fmla="*/ 402 h 1140"/>
                        <a:gd name="T6" fmla="*/ 960 w 960"/>
                        <a:gd name="T7" fmla="*/ 0 h 114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960"/>
                        <a:gd name="T13" fmla="*/ 0 h 1140"/>
                        <a:gd name="T14" fmla="*/ 960 w 960"/>
                        <a:gd name="T15" fmla="*/ 1140 h 114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960" h="1140">
                          <a:moveTo>
                            <a:pt x="0" y="1140"/>
                          </a:moveTo>
                          <a:cubicBezTo>
                            <a:pt x="26" y="1083"/>
                            <a:pt x="50" y="921"/>
                            <a:pt x="156" y="798"/>
                          </a:cubicBezTo>
                          <a:cubicBezTo>
                            <a:pt x="262" y="675"/>
                            <a:pt x="502" y="535"/>
                            <a:pt x="636" y="402"/>
                          </a:cubicBezTo>
                          <a:cubicBezTo>
                            <a:pt x="770" y="269"/>
                            <a:pt x="906" y="117"/>
                            <a:pt x="960" y="0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59" name="Freeform 1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58" y="498"/>
                      <a:ext cx="1038" cy="1122"/>
                    </a:xfrm>
                    <a:custGeom>
                      <a:avLst/>
                      <a:gdLst>
                        <a:gd name="T0" fmla="*/ 0 w 1038"/>
                        <a:gd name="T1" fmla="*/ 1122 h 1122"/>
                        <a:gd name="T2" fmla="*/ 144 w 1038"/>
                        <a:gd name="T3" fmla="*/ 840 h 1122"/>
                        <a:gd name="T4" fmla="*/ 810 w 1038"/>
                        <a:gd name="T5" fmla="*/ 324 h 1122"/>
                        <a:gd name="T6" fmla="*/ 1038 w 1038"/>
                        <a:gd name="T7" fmla="*/ 0 h 11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038"/>
                        <a:gd name="T13" fmla="*/ 0 h 1122"/>
                        <a:gd name="T14" fmla="*/ 1038 w 1038"/>
                        <a:gd name="T15" fmla="*/ 1122 h 11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038" h="1122">
                          <a:moveTo>
                            <a:pt x="0" y="1122"/>
                          </a:moveTo>
                          <a:cubicBezTo>
                            <a:pt x="24" y="1075"/>
                            <a:pt x="9" y="973"/>
                            <a:pt x="144" y="840"/>
                          </a:cubicBezTo>
                          <a:cubicBezTo>
                            <a:pt x="279" y="707"/>
                            <a:pt x="661" y="464"/>
                            <a:pt x="810" y="324"/>
                          </a:cubicBezTo>
                          <a:cubicBezTo>
                            <a:pt x="894" y="252"/>
                            <a:pt x="1014" y="63"/>
                            <a:pt x="1038" y="0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060" name="Freeform 1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33" y="492"/>
                      <a:ext cx="1131" cy="1125"/>
                    </a:xfrm>
                    <a:custGeom>
                      <a:avLst/>
                      <a:gdLst>
                        <a:gd name="T0" fmla="*/ 0 w 1131"/>
                        <a:gd name="T1" fmla="*/ 1125 h 1125"/>
                        <a:gd name="T2" fmla="*/ 27 w 1131"/>
                        <a:gd name="T3" fmla="*/ 1053 h 1125"/>
                        <a:gd name="T4" fmla="*/ 687 w 1131"/>
                        <a:gd name="T5" fmla="*/ 570 h 1125"/>
                        <a:gd name="T6" fmla="*/ 1131 w 1131"/>
                        <a:gd name="T7" fmla="*/ 0 h 1125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131"/>
                        <a:gd name="T13" fmla="*/ 0 h 1125"/>
                        <a:gd name="T14" fmla="*/ 1131 w 1131"/>
                        <a:gd name="T15" fmla="*/ 1125 h 1125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131" h="1125">
                          <a:moveTo>
                            <a:pt x="0" y="1125"/>
                          </a:moveTo>
                          <a:cubicBezTo>
                            <a:pt x="24" y="1080"/>
                            <a:pt x="9" y="1089"/>
                            <a:pt x="27" y="1053"/>
                          </a:cubicBezTo>
                          <a:cubicBezTo>
                            <a:pt x="45" y="1017"/>
                            <a:pt x="315" y="750"/>
                            <a:pt x="687" y="570"/>
                          </a:cubicBezTo>
                          <a:cubicBezTo>
                            <a:pt x="1059" y="390"/>
                            <a:pt x="1077" y="144"/>
                            <a:pt x="1131" y="0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hangingPunct="1"/>
                      <a:endParaRPr lang="en-IN" sz="90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50" name="Group 117"/>
                <p:cNvGrpSpPr>
                  <a:grpSpLocks/>
                </p:cNvGrpSpPr>
                <p:nvPr/>
              </p:nvGrpSpPr>
              <p:grpSpPr bwMode="auto">
                <a:xfrm>
                  <a:off x="990" y="3408"/>
                  <a:ext cx="1050" cy="431"/>
                  <a:chOff x="990" y="3408"/>
                  <a:chExt cx="1050" cy="431"/>
                </a:xfrm>
              </p:grpSpPr>
              <p:sp>
                <p:nvSpPr>
                  <p:cNvPr id="1051" name="AutoShape 118"/>
                  <p:cNvSpPr>
                    <a:spLocks noChangeArrowheads="1"/>
                  </p:cNvSpPr>
                  <p:nvPr/>
                </p:nvSpPr>
                <p:spPr bwMode="auto">
                  <a:xfrm>
                    <a:off x="990" y="3599"/>
                    <a:ext cx="1050" cy="240"/>
                  </a:xfrm>
                  <a:prstGeom prst="leftArrow">
                    <a:avLst>
                      <a:gd name="adj1" fmla="val 47500"/>
                      <a:gd name="adj2" fmla="val 53958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eaLnBrk="1" hangingPunct="1"/>
                    <a:endParaRPr lang="en-GB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52" name="AutoShape 119"/>
                  <p:cNvSpPr>
                    <a:spLocks noChangeAspect="1" noChangeArrowheads="1"/>
                  </p:cNvSpPr>
                  <p:nvPr/>
                </p:nvSpPr>
                <p:spPr bwMode="auto">
                  <a:xfrm rot="21583805" flipV="1">
                    <a:off x="1485" y="3408"/>
                    <a:ext cx="216" cy="256"/>
                  </a:xfrm>
                  <a:prstGeom prst="downArrow">
                    <a:avLst>
                      <a:gd name="adj1" fmla="val 41648"/>
                      <a:gd name="adj2" fmla="val 56368"/>
                    </a:avLst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1" hangingPunct="1"/>
                    <a:endParaRPr lang="en-IN" sz="90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</p:grpSp>
        </p:grpSp>
      </p:grpSp>
      <p:sp>
        <p:nvSpPr>
          <p:cNvPr id="1035" name="Rectangle 132"/>
          <p:cNvSpPr>
            <a:spLocks noChangeArrowheads="1"/>
          </p:cNvSpPr>
          <p:nvPr/>
        </p:nvSpPr>
        <p:spPr bwMode="auto">
          <a:xfrm>
            <a:off x="714348" y="6246835"/>
            <a:ext cx="8066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sz="2000" b="1" dirty="0">
                <a:latin typeface="Arial" pitchFamily="34" charset="0"/>
                <a:cs typeface="Arial" pitchFamily="34" charset="0"/>
              </a:rPr>
              <a:t>Structural Integrity Assessment activities at NML (2010)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CIEP &amp; Beyond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39" name="Group 138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40" name="Flowchart: Process 139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4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2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214282" y="85723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1990</a:t>
            </a:r>
            <a:endParaRPr lang="en-US" sz="4000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85720" y="928670"/>
            <a:ext cx="8715436" cy="5952508"/>
            <a:chOff x="285720" y="928670"/>
            <a:chExt cx="8715436" cy="5952508"/>
          </a:xfrm>
        </p:grpSpPr>
        <p:pic>
          <p:nvPicPr>
            <p:cNvPr id="33809" name="Picture 2" descr="P1020406.JPG"/>
            <p:cNvPicPr>
              <a:picLocks noChangeAspect="1"/>
            </p:cNvPicPr>
            <p:nvPr/>
          </p:nvPicPr>
          <p:blipFill>
            <a:blip r:embed="rId2" cstate="print"/>
            <a:srcRect t="2078" r="8315" b="27139"/>
            <a:stretch>
              <a:fillRect/>
            </a:stretch>
          </p:blipFill>
          <p:spPr bwMode="auto">
            <a:xfrm>
              <a:off x="357158" y="928670"/>
              <a:ext cx="8286808" cy="39258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3810" name="TextBox 3"/>
            <p:cNvSpPr txBox="1">
              <a:spLocks noChangeArrowheads="1"/>
            </p:cNvSpPr>
            <p:nvPr/>
          </p:nvSpPr>
          <p:spPr bwMode="auto">
            <a:xfrm>
              <a:off x="6435392" y="1071546"/>
              <a:ext cx="205056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1800" dirty="0"/>
                <a:t>Crashed SU-30MKI</a:t>
              </a:r>
            </a:p>
          </p:txBody>
        </p:sp>
        <p:sp>
          <p:nvSpPr>
            <p:cNvPr id="33811" name="TextBox 6"/>
            <p:cNvSpPr txBox="1">
              <a:spLocks noChangeArrowheads="1"/>
            </p:cNvSpPr>
            <p:nvPr/>
          </p:nvSpPr>
          <p:spPr bwMode="auto">
            <a:xfrm>
              <a:off x="500034" y="1071546"/>
              <a:ext cx="367882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dirty="0">
                  <a:latin typeface="Calibri" pitchFamily="34" charset="0"/>
                </a:rPr>
                <a:t>Stress corrosion cracking of fuel pipe</a:t>
              </a:r>
            </a:p>
          </p:txBody>
        </p:sp>
        <p:pic>
          <p:nvPicPr>
            <p:cNvPr id="33806" name="Picture 12" descr="DSC00148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40941" y="5000636"/>
              <a:ext cx="2102629" cy="128588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3808" name="TextBox 15"/>
            <p:cNvSpPr txBox="1">
              <a:spLocks noChangeArrowheads="1"/>
            </p:cNvSpPr>
            <p:nvPr/>
          </p:nvSpPr>
          <p:spPr bwMode="auto">
            <a:xfrm>
              <a:off x="3143240" y="6349912"/>
              <a:ext cx="292895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latin typeface="Calibri" pitchFamily="34" charset="0"/>
                </a:rPr>
                <a:t>Accident caused by fatigue failure of </a:t>
              </a:r>
              <a:r>
                <a:rPr lang="en-US" sz="1400" b="1" dirty="0" err="1">
                  <a:latin typeface="Calibri" pitchFamily="34" charset="0"/>
                </a:rPr>
                <a:t>Pelton</a:t>
              </a:r>
              <a:r>
                <a:rPr lang="en-US" sz="1400" b="1" dirty="0">
                  <a:latin typeface="Calibri" pitchFamily="34" charset="0"/>
                </a:rPr>
                <a:t> </a:t>
              </a:r>
              <a:r>
                <a:rPr lang="en-US" sz="1400" b="1" dirty="0" smtClean="0">
                  <a:latin typeface="Calibri" pitchFamily="34" charset="0"/>
                </a:rPr>
                <a:t>bucket at </a:t>
              </a:r>
              <a:r>
                <a:rPr lang="en-US" sz="1400" b="1" dirty="0" err="1" smtClean="0">
                  <a:latin typeface="Calibri" pitchFamily="34" charset="0"/>
                </a:rPr>
                <a:t>Sabarigiri</a:t>
              </a:r>
              <a:r>
                <a:rPr lang="en-US" sz="1400" b="1" dirty="0" smtClean="0">
                  <a:latin typeface="Calibri" pitchFamily="34" charset="0"/>
                </a:rPr>
                <a:t> </a:t>
              </a:r>
              <a:r>
                <a:rPr lang="en-US" sz="1400" b="1" dirty="0" err="1" smtClean="0">
                  <a:latin typeface="Calibri" pitchFamily="34" charset="0"/>
                </a:rPr>
                <a:t>Hydel</a:t>
              </a:r>
              <a:endParaRPr lang="en-US" sz="1400" b="1" dirty="0">
                <a:latin typeface="Calibri" pitchFamily="34" charset="0"/>
              </a:endParaRPr>
            </a:p>
          </p:txBody>
        </p:sp>
        <p:pic>
          <p:nvPicPr>
            <p:cNvPr id="33804" name="Picture 23" descr="DSC01216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86978" y="5000636"/>
              <a:ext cx="2401795" cy="128588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3805" name="TextBox 24"/>
            <p:cNvSpPr txBox="1">
              <a:spLocks noChangeArrowheads="1"/>
            </p:cNvSpPr>
            <p:nvPr/>
          </p:nvSpPr>
          <p:spPr bwMode="auto">
            <a:xfrm>
              <a:off x="6286512" y="6357958"/>
              <a:ext cx="271464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latin typeface="Calibri" pitchFamily="34" charset="0"/>
                  <a:cs typeface="Arial" charset="0"/>
                </a:rPr>
                <a:t>Failure ship </a:t>
              </a:r>
              <a:r>
                <a:rPr lang="en-US" sz="1400" b="1" dirty="0" err="1">
                  <a:latin typeface="Calibri" pitchFamily="34" charset="0"/>
                  <a:cs typeface="Arial" charset="0"/>
                </a:rPr>
                <a:t>unloader</a:t>
              </a:r>
              <a:r>
                <a:rPr lang="en-US" sz="1400" b="1" dirty="0">
                  <a:latin typeface="Calibri" pitchFamily="34" charset="0"/>
                  <a:cs typeface="Arial" charset="0"/>
                </a:rPr>
                <a:t> at Mangalore Port Trust</a:t>
              </a:r>
            </a:p>
          </p:txBody>
        </p:sp>
        <p:pic>
          <p:nvPicPr>
            <p:cNvPr id="33802" name="Picture 3" descr="Picture1"/>
            <p:cNvPicPr>
              <a:picLocks noChangeAspect="1" noChangeArrowheads="1"/>
            </p:cNvPicPr>
            <p:nvPr/>
          </p:nvPicPr>
          <p:blipFill>
            <a:blip r:embed="rId5" cstate="print">
              <a:lum bright="20000" contrast="20000"/>
            </a:blip>
            <a:srcRect/>
            <a:stretch>
              <a:fillRect/>
            </a:stretch>
          </p:blipFill>
          <p:spPr bwMode="auto">
            <a:xfrm>
              <a:off x="514695" y="5000636"/>
              <a:ext cx="2396674" cy="128588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3801" name="TextBox 26"/>
            <p:cNvSpPr txBox="1">
              <a:spLocks noChangeArrowheads="1"/>
            </p:cNvSpPr>
            <p:nvPr/>
          </p:nvSpPr>
          <p:spPr bwMode="auto">
            <a:xfrm>
              <a:off x="285720" y="6286520"/>
              <a:ext cx="267810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 dirty="0">
                  <a:latin typeface="+mn-lt"/>
                  <a:cs typeface="Times New Roman" pitchFamily="18" charset="0"/>
                </a:rPr>
                <a:t>Accident due to fatigue failure of sickle </a:t>
              </a:r>
              <a:r>
                <a:rPr lang="en-US" sz="1400" b="1" dirty="0" smtClean="0">
                  <a:latin typeface="+mn-lt"/>
                  <a:cs typeface="Times New Roman" pitchFamily="18" charset="0"/>
                </a:rPr>
                <a:t>plate at </a:t>
              </a:r>
              <a:r>
                <a:rPr lang="en-US" sz="1400" b="1" dirty="0" err="1" smtClean="0">
                  <a:latin typeface="+mn-lt"/>
                  <a:cs typeface="Times New Roman" pitchFamily="18" charset="0"/>
                </a:rPr>
                <a:t>Srisailam</a:t>
              </a:r>
              <a:r>
                <a:rPr lang="en-US" sz="1400" b="1" dirty="0" smtClean="0">
                  <a:latin typeface="+mn-lt"/>
                  <a:cs typeface="Times New Roman" pitchFamily="18" charset="0"/>
                </a:rPr>
                <a:t> </a:t>
              </a:r>
              <a:r>
                <a:rPr lang="en-US" sz="1400" b="1" dirty="0" err="1" smtClean="0">
                  <a:latin typeface="+mn-lt"/>
                  <a:cs typeface="Times New Roman" pitchFamily="18" charset="0"/>
                </a:rPr>
                <a:t>Hydel</a:t>
              </a:r>
              <a:endParaRPr lang="en-US" sz="1400" b="1" dirty="0">
                <a:latin typeface="+mn-lt"/>
                <a:cs typeface="Times New Roman" pitchFamily="18" charset="0"/>
              </a:endParaRPr>
            </a:p>
          </p:txBody>
        </p:sp>
      </p:grp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Failure Analysis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22" name="Flowchart: Process 21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23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357322"/>
            <a:ext cx="8929718" cy="5033976"/>
            <a:chOff x="0" y="1500174"/>
            <a:chExt cx="8929718" cy="5033976"/>
          </a:xfrm>
        </p:grpSpPr>
        <p:sp>
          <p:nvSpPr>
            <p:cNvPr id="3" name="AutoShape 5"/>
            <p:cNvSpPr>
              <a:spLocks noChangeArrowheads="1"/>
            </p:cNvSpPr>
            <p:nvPr/>
          </p:nvSpPr>
          <p:spPr bwMode="gray">
            <a:xfrm>
              <a:off x="3995738" y="2740025"/>
              <a:ext cx="1800225" cy="434975"/>
            </a:xfrm>
            <a:prstGeom prst="chevron">
              <a:avLst>
                <a:gd name="adj" fmla="val 0"/>
              </a:avLst>
            </a:prstGeom>
            <a:gradFill rotWithShape="1">
              <a:gsLst>
                <a:gs pos="0">
                  <a:srgbClr val="000066"/>
                </a:gs>
                <a:gs pos="100000">
                  <a:schemeClr val="accent2"/>
                </a:gs>
              </a:gsLst>
              <a:lin ang="0" scaled="1"/>
            </a:gradFill>
            <a:ln w="38100">
              <a:solidFill>
                <a:srgbClr val="EAEAEA"/>
              </a:solidFill>
              <a:miter lim="800000"/>
              <a:headEnd/>
              <a:tailEnd/>
            </a:ln>
            <a:effectLst>
              <a:outerShdw dist="109250" dir="3267739" algn="ctr" rotWithShape="0">
                <a:srgbClr val="333333">
                  <a:alpha val="50000"/>
                </a:srgbClr>
              </a:outerShdw>
            </a:effectLst>
          </p:spPr>
          <p:txBody>
            <a:bodyPr anchor="ctr">
              <a:spAutoFit/>
            </a:bodyPr>
            <a:lstStyle/>
            <a:p>
              <a:pPr marL="352425" indent="-352425">
                <a:tabLst>
                  <a:tab pos="352425" algn="l"/>
                </a:tabLst>
                <a:defRPr/>
              </a:pPr>
              <a:r>
                <a:rPr lang="en-US" sz="20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HIGHLIGHTS</a:t>
              </a:r>
            </a:p>
          </p:txBody>
        </p:sp>
        <p:pic>
          <p:nvPicPr>
            <p:cNvPr id="4" name="Picture 6" descr="Mg_setup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99CDFF"/>
                </a:clrFrom>
                <a:clrTo>
                  <a:srgbClr val="99CD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5720" y="1857364"/>
              <a:ext cx="5538787" cy="4103687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7" descr="mag4"/>
            <p:cNvPicPr>
              <a:picLocks noChangeAspect="1" noChangeArrowheads="1"/>
            </p:cNvPicPr>
            <p:nvPr/>
          </p:nvPicPr>
          <p:blipFill>
            <a:blip r:embed="rId3" cstate="print"/>
            <a:srcRect l="2380" t="2942" r="5754" b="13823"/>
            <a:stretch>
              <a:fillRect/>
            </a:stretch>
          </p:blipFill>
          <p:spPr bwMode="auto">
            <a:xfrm>
              <a:off x="2214546" y="1857364"/>
              <a:ext cx="3581400" cy="1539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3276600" y="3141663"/>
              <a:ext cx="2819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Mg sponge produced at NML</a:t>
              </a:r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6072188"/>
              <a:ext cx="671512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Mg Pilot Plant designed and developed by NML</a:t>
              </a: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6286512" y="1500174"/>
              <a:ext cx="2643206" cy="3785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 smtClean="0"/>
                <a:t>From </a:t>
              </a:r>
              <a:r>
                <a:rPr lang="en-US" dirty="0"/>
                <a:t>Pigeon process (1970-80s) to Electro-thermal extraction (current</a:t>
              </a:r>
              <a:r>
                <a:rPr lang="en-US" dirty="0" smtClean="0"/>
                <a:t>)</a:t>
              </a:r>
            </a:p>
            <a:p>
              <a:pPr>
                <a:spcBef>
                  <a:spcPct val="50000"/>
                </a:spcBef>
              </a:pPr>
              <a:r>
                <a:rPr lang="en-US" dirty="0" smtClean="0"/>
                <a:t>Focus on </a:t>
              </a:r>
              <a:r>
                <a:rPr lang="en-US" dirty="0" err="1" smtClean="0"/>
                <a:t>upscaling</a:t>
              </a:r>
              <a:r>
                <a:rPr lang="en-US" dirty="0" smtClean="0"/>
                <a:t> &amp; continuous process </a:t>
              </a:r>
            </a:p>
            <a:p>
              <a:pPr>
                <a:spcBef>
                  <a:spcPct val="50000"/>
                </a:spcBef>
              </a:pPr>
              <a:r>
                <a:rPr lang="en-US" dirty="0" smtClean="0"/>
                <a:t>Use of low cost raw material</a:t>
              </a:r>
              <a:endParaRPr lang="en-US" dirty="0"/>
            </a:p>
          </p:txBody>
        </p:sp>
      </p:grp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Technology for Mg Production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2" name="Flowchart: Process 11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3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36675" y="857232"/>
            <a:ext cx="8673971" cy="5811857"/>
            <a:chOff x="457200" y="857232"/>
            <a:chExt cx="8453446" cy="5811857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1000100" y="857232"/>
              <a:ext cx="786288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/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through </a:t>
              </a:r>
              <a:r>
                <a:rPr lang="en-US" sz="3200" dirty="0">
                  <a:latin typeface="Arial" pitchFamily="34" charset="0"/>
                  <a:cs typeface="Arial" pitchFamily="34" charset="0"/>
                </a:rPr>
                <a:t>modeling</a:t>
              </a:r>
            </a:p>
          </p:txBody>
        </p:sp>
        <p:pic>
          <p:nvPicPr>
            <p:cNvPr id="3" name="Picture 3" descr="bf_interio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9868" y="928670"/>
              <a:ext cx="2113306" cy="3322655"/>
            </a:xfrm>
            <a:prstGeom prst="rect">
              <a:avLst/>
            </a:prstGeom>
            <a:noFill/>
          </p:spPr>
        </p:pic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643174" y="1214422"/>
              <a:ext cx="3276600" cy="854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sz="2000" dirty="0"/>
                <a:t>Learning the Harder Way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GB" sz="2000" dirty="0"/>
                <a:t>Mid/late 1970s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643174" y="2357430"/>
              <a:ext cx="1524000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sz="2000" dirty="0"/>
                <a:t>Quenching of Operating BF in Japan and layer by layer analysis</a:t>
              </a:r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2217090">
              <a:off x="4211638" y="3460750"/>
              <a:ext cx="2362200" cy="533400"/>
            </a:xfrm>
            <a:prstGeom prst="rightArrow">
              <a:avLst>
                <a:gd name="adj1" fmla="val 50000"/>
                <a:gd name="adj2" fmla="val 110714"/>
              </a:avLst>
            </a:prstGeom>
            <a:gradFill rotWithShape="1"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786446" y="5929330"/>
              <a:ext cx="3124200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sz="2000" dirty="0"/>
                <a:t>                   Now ..</a:t>
              </a:r>
            </a:p>
            <a:p>
              <a:pPr eaLnBrk="0" hangingPunct="0"/>
              <a:r>
                <a:rPr lang="en-GB" sz="2000" dirty="0"/>
                <a:t>Mathematical </a:t>
              </a:r>
              <a:r>
                <a:rPr lang="en-GB" sz="2000" dirty="0" smtClean="0"/>
                <a:t>Modelling</a:t>
              </a:r>
              <a:endParaRPr lang="en-US" sz="2000" dirty="0"/>
            </a:p>
          </p:txBody>
        </p:sp>
        <p:pic>
          <p:nvPicPr>
            <p:cNvPr id="8" name="Picture 9" descr="Thermochem6"/>
            <p:cNvPicPr>
              <a:picLocks noChangeAspect="1" noChangeArrowheads="1"/>
            </p:cNvPicPr>
            <p:nvPr/>
          </p:nvPicPr>
          <p:blipFill>
            <a:blip r:embed="rId3" cstate="print"/>
            <a:srcRect b="2748"/>
            <a:stretch>
              <a:fillRect/>
            </a:stretch>
          </p:blipFill>
          <p:spPr bwMode="auto">
            <a:xfrm>
              <a:off x="6143636" y="1714488"/>
              <a:ext cx="2359569" cy="4214842"/>
            </a:xfrm>
            <a:prstGeom prst="rect">
              <a:avLst/>
            </a:prstGeom>
            <a:noFill/>
          </p:spPr>
        </p:pic>
        <p:pic>
          <p:nvPicPr>
            <p:cNvPr id="9" name="Picture 10" descr="Core models RTP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" y="4786323"/>
              <a:ext cx="5101521" cy="1882766"/>
            </a:xfrm>
            <a:prstGeom prst="rect">
              <a:avLst/>
            </a:prstGeom>
            <a:noFill/>
          </p:spPr>
        </p:pic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500034" y="4286256"/>
              <a:ext cx="23034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dirty="0">
                  <a:latin typeface="Arial" pitchFamily="34" charset="0"/>
                  <a:cs typeface="Arial" pitchFamily="34" charset="0"/>
                </a:rPr>
                <a:t>Blast Furnace</a:t>
              </a:r>
            </a:p>
          </p:txBody>
        </p: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Increasing Productivity of BF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7" name="Flowchart: Process 16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" y="-182563"/>
            <a:ext cx="9159875" cy="6040455"/>
            <a:chOff x="76200" y="-182563"/>
            <a:chExt cx="9159875" cy="6040455"/>
          </a:xfrm>
        </p:grpSpPr>
        <p:sp>
          <p:nvSpPr>
            <p:cNvPr id="44036" name="Text Box 10"/>
            <p:cNvSpPr txBox="1">
              <a:spLocks noChangeArrowheads="1"/>
            </p:cNvSpPr>
            <p:nvPr/>
          </p:nvSpPr>
          <p:spPr bwMode="auto">
            <a:xfrm>
              <a:off x="9051925" y="4765675"/>
              <a:ext cx="1841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GB"/>
            </a:p>
          </p:txBody>
        </p:sp>
        <p:sp>
          <p:nvSpPr>
            <p:cNvPr id="44039" name="AutoShape 8" descr="http://www.travlang.com/blog/wp-content/uploads/2010/04/konark_temple.jpg"/>
            <p:cNvSpPr>
              <a:spLocks noChangeAspect="1" noChangeArrowheads="1"/>
            </p:cNvSpPr>
            <p:nvPr/>
          </p:nvSpPr>
          <p:spPr bwMode="auto">
            <a:xfrm>
              <a:off x="76200" y="-182563"/>
              <a:ext cx="304800" cy="304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39750" y="1688226"/>
              <a:ext cx="8247342" cy="4169666"/>
              <a:chOff x="539750" y="1648522"/>
              <a:chExt cx="8247342" cy="4169666"/>
            </a:xfrm>
          </p:grpSpPr>
          <p:sp>
            <p:nvSpPr>
              <p:cNvPr id="44035" name="Text Box 7"/>
              <p:cNvSpPr txBox="1">
                <a:spLocks noChangeArrowheads="1"/>
              </p:cNvSpPr>
              <p:nvPr/>
            </p:nvSpPr>
            <p:spPr bwMode="auto">
              <a:xfrm rot="4661">
                <a:off x="714654" y="1648522"/>
                <a:ext cx="8072438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dirty="0"/>
                  <a:t>Unravelling the secrets of the iron beams at Delhi &amp; </a:t>
                </a:r>
                <a:r>
                  <a:rPr lang="en-GB" dirty="0" err="1"/>
                  <a:t>Konark</a:t>
                </a:r>
                <a:endParaRPr lang="en-GB" dirty="0"/>
              </a:p>
            </p:txBody>
          </p:sp>
          <p:pic>
            <p:nvPicPr>
              <p:cNvPr id="44038" name="Picture 7" descr="AM-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27438" r="18869"/>
              <a:stretch>
                <a:fillRect/>
              </a:stretch>
            </p:blipFill>
            <p:spPr bwMode="auto">
              <a:xfrm>
                <a:off x="539750" y="2492375"/>
                <a:ext cx="2160588" cy="329247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44040" name="Picture 12" descr="Two lions guard the entrance of the temple indulged in an act of striking the elephants - Architecture of Konark Temple, Orissa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16238" y="2525713"/>
                <a:ext cx="5818187" cy="329247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Preserving Heritage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3" name="Flowchart: Process 12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93750" y="1052513"/>
            <a:ext cx="7667625" cy="5595937"/>
            <a:chOff x="793750" y="1052513"/>
            <a:chExt cx="7667625" cy="5595937"/>
          </a:xfrm>
        </p:grpSpPr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5292725" y="1052513"/>
            <a:ext cx="3168650" cy="5545137"/>
          </p:xfrm>
          <a:graphic>
            <a:graphicData uri="http://schemas.openxmlformats.org/presentationml/2006/ole">
              <p:oleObj spid="_x0000_s2050" name="Document" r:id="rId3" imgW="2477160" imgH="3568680" progId="Word.Document.8">
                <p:embed/>
              </p:oleObj>
            </a:graphicData>
          </a:graphic>
        </p:graphicFrame>
        <p:graphicFrame>
          <p:nvGraphicFramePr>
            <p:cNvPr id="2051" name="Object 5"/>
            <p:cNvGraphicFramePr>
              <a:graphicFrameLocks noChangeAspect="1"/>
            </p:cNvGraphicFramePr>
            <p:nvPr/>
          </p:nvGraphicFramePr>
          <p:xfrm>
            <a:off x="793750" y="3933825"/>
            <a:ext cx="3778250" cy="2714625"/>
          </p:xfrm>
          <a:graphic>
            <a:graphicData uri="http://schemas.openxmlformats.org/presentationml/2006/ole">
              <p:oleObj spid="_x0000_s2051" name="Photo Editor Photo" r:id="rId4" imgW="4915586" imgH="3543795" progId="">
                <p:embed/>
              </p:oleObj>
            </a:graphicData>
          </a:graphic>
        </p:graphicFrame>
        <p:pic>
          <p:nvPicPr>
            <p:cNvPr id="2054" name="Picture 8" descr="C:\Users\S Srikanth\AppData\Local\Microsoft\Windows\Temporary Internet Files\Low\Content.IE5\OCMZYS21\DSC_0114[1].JPG"/>
            <p:cNvPicPr>
              <a:picLocks noChangeAspect="1" noChangeArrowheads="1"/>
            </p:cNvPicPr>
            <p:nvPr/>
          </p:nvPicPr>
          <p:blipFill>
            <a:blip r:embed="rId5" cstate="print"/>
            <a:srcRect l="17130" t="13367" r="14275" b="11543"/>
            <a:stretch>
              <a:fillRect/>
            </a:stretch>
          </p:blipFill>
          <p:spPr bwMode="auto">
            <a:xfrm>
              <a:off x="793750" y="1052513"/>
              <a:ext cx="3738563" cy="2747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Enabling Artisanal Technology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0" name="Flowchart: Process 9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7"/>
          <p:cNvSpPr txBox="1">
            <a:spLocks noChangeArrowheads="1"/>
          </p:cNvSpPr>
          <p:nvPr/>
        </p:nvSpPr>
        <p:spPr bwMode="auto">
          <a:xfrm rot="4661">
            <a:off x="468313" y="5299075"/>
            <a:ext cx="35274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800" b="1" dirty="0"/>
              <a:t>Column to treat 6 TPH </a:t>
            </a:r>
            <a:r>
              <a:rPr lang="en-US" sz="1800" b="1" dirty="0" err="1"/>
              <a:t>sillimanite</a:t>
            </a:r>
            <a:r>
              <a:rPr lang="en-US" sz="1800" b="1" dirty="0"/>
              <a:t> at Indian Rare Earths Limited, </a:t>
            </a:r>
            <a:r>
              <a:rPr lang="en-US" sz="1800" b="1" dirty="0" err="1"/>
              <a:t>Chavara</a:t>
            </a:r>
            <a:r>
              <a:rPr lang="en-US" sz="1800" b="1" dirty="0"/>
              <a:t>, Kerala</a:t>
            </a:r>
            <a:r>
              <a:rPr lang="en-US" sz="1800" dirty="0"/>
              <a:t> </a:t>
            </a:r>
            <a:endParaRPr lang="en-GB" sz="1800" dirty="0"/>
          </a:p>
        </p:txBody>
      </p:sp>
      <p:sp>
        <p:nvSpPr>
          <p:cNvPr id="45060" name="Text Box 10"/>
          <p:cNvSpPr txBox="1">
            <a:spLocks noChangeArrowheads="1"/>
          </p:cNvSpPr>
          <p:nvPr/>
        </p:nvSpPr>
        <p:spPr bwMode="auto">
          <a:xfrm>
            <a:off x="9051925" y="4765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GB"/>
          </a:p>
        </p:txBody>
      </p:sp>
      <p:pic>
        <p:nvPicPr>
          <p:cNvPr id="45062" name="Picture 7" descr="2000s Indian Rare Earths Limited, Chavara, Kera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931885"/>
            <a:ext cx="4230688" cy="5640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064" name="Text Box 7"/>
          <p:cNvSpPr txBox="1">
            <a:spLocks noChangeArrowheads="1"/>
          </p:cNvSpPr>
          <p:nvPr/>
        </p:nvSpPr>
        <p:spPr bwMode="auto">
          <a:xfrm>
            <a:off x="1042988" y="3573463"/>
            <a:ext cx="28082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2000" dirty="0">
                <a:latin typeface="Univers" pitchFamily="34" charset="0"/>
              </a:rPr>
              <a:t>Design of equipment and plant</a:t>
            </a:r>
            <a:endParaRPr lang="en-GB" sz="2000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Column Flotation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3" name="Flowchart: Process 12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28596" y="1000108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2004</a:t>
            </a:r>
            <a:endParaRPr lang="en-US" sz="40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reeform 3"/>
          <p:cNvSpPr>
            <a:spLocks noEditPoints="1"/>
          </p:cNvSpPr>
          <p:nvPr/>
        </p:nvSpPr>
        <p:spPr bwMode="gray">
          <a:xfrm rot="-1358056">
            <a:off x="304800" y="2352675"/>
            <a:ext cx="6853238" cy="2803525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2A99EC">
                  <a:gamma/>
                  <a:tint val="9412"/>
                  <a:invGamma/>
                </a:srgbClr>
              </a:gs>
              <a:gs pos="100000">
                <a:srgbClr val="2A99EC"/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IN"/>
          </a:p>
        </p:txBody>
      </p:sp>
      <p:sp>
        <p:nvSpPr>
          <p:cNvPr id="6148" name="Oval 4"/>
          <p:cNvSpPr>
            <a:spLocks noChangeArrowheads="1"/>
          </p:cNvSpPr>
          <p:nvPr/>
        </p:nvSpPr>
        <p:spPr bwMode="gray">
          <a:xfrm>
            <a:off x="2249488" y="1847850"/>
            <a:ext cx="1284287" cy="1274763"/>
          </a:xfrm>
          <a:prstGeom prst="ellipse">
            <a:avLst/>
          </a:prstGeom>
          <a:gradFill rotWithShape="1">
            <a:gsLst>
              <a:gs pos="0">
                <a:srgbClr val="70B040"/>
              </a:gs>
              <a:gs pos="100000">
                <a:srgbClr val="70B040">
                  <a:gamma/>
                  <a:shade val="3451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gray">
          <a:xfrm>
            <a:off x="627063" y="3043238"/>
            <a:ext cx="1284287" cy="1274762"/>
          </a:xfrm>
          <a:prstGeom prst="ellipse">
            <a:avLst/>
          </a:prstGeom>
          <a:gradFill rotWithShape="1">
            <a:gsLst>
              <a:gs pos="0">
                <a:srgbClr val="BE9932"/>
              </a:gs>
              <a:gs pos="100000">
                <a:srgbClr val="BE9932">
                  <a:gamma/>
                  <a:shade val="31373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gray">
          <a:xfrm>
            <a:off x="2105025" y="4656138"/>
            <a:ext cx="1282700" cy="1274762"/>
          </a:xfrm>
          <a:prstGeom prst="ellipse">
            <a:avLst/>
          </a:prstGeom>
          <a:gradFill rotWithShape="1">
            <a:gsLst>
              <a:gs pos="0">
                <a:srgbClr val="2A99EC"/>
              </a:gs>
              <a:gs pos="100000">
                <a:srgbClr val="2A99EC">
                  <a:gamma/>
                  <a:shade val="35686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gray">
          <a:xfrm>
            <a:off x="4410075" y="3886200"/>
            <a:ext cx="1284288" cy="1274763"/>
          </a:xfrm>
          <a:prstGeom prst="ellipse">
            <a:avLst/>
          </a:prstGeom>
          <a:gradFill rotWithShape="1">
            <a:gsLst>
              <a:gs pos="0">
                <a:srgbClr val="7DD1F3"/>
              </a:gs>
              <a:gs pos="100000">
                <a:srgbClr val="7DD1F3">
                  <a:gamma/>
                  <a:shade val="15294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gray">
          <a:xfrm>
            <a:off x="6248400" y="2057400"/>
            <a:ext cx="1212850" cy="1274763"/>
          </a:xfrm>
          <a:prstGeom prst="ellipse">
            <a:avLst/>
          </a:prstGeom>
          <a:gradFill rotWithShape="1">
            <a:gsLst>
              <a:gs pos="0">
                <a:srgbClr val="6B8ED3"/>
              </a:gs>
              <a:gs pos="100000">
                <a:srgbClr val="6B8ED3">
                  <a:gamma/>
                  <a:shade val="3451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gray">
          <a:xfrm>
            <a:off x="568325" y="3451225"/>
            <a:ext cx="1408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99FFCC"/>
                </a:solidFill>
                <a:latin typeface="Verdana" pitchFamily="34" charset="0"/>
              </a:rPr>
              <a:t>Aluminium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gray">
          <a:xfrm>
            <a:off x="2249488" y="2281238"/>
            <a:ext cx="1201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99FFCC"/>
                </a:solidFill>
                <a:latin typeface="Verdana" pitchFamily="34" charset="0"/>
              </a:rPr>
              <a:t>Illmenite</a:t>
            </a:r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gray">
          <a:xfrm>
            <a:off x="6246813" y="2495550"/>
            <a:ext cx="1182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FFFF"/>
                </a:solidFill>
                <a:latin typeface="Verdana" pitchFamily="34" charset="0"/>
              </a:rPr>
              <a:t>Red Mud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gray">
          <a:xfrm>
            <a:off x="4548188" y="4362450"/>
            <a:ext cx="10144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FFFF"/>
                </a:solidFill>
                <a:latin typeface="Verdana" pitchFamily="34" charset="0"/>
              </a:rPr>
              <a:t>Fly Ash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gray">
          <a:xfrm>
            <a:off x="2249488" y="5154613"/>
            <a:ext cx="1052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CCFFFF"/>
                </a:solidFill>
                <a:latin typeface="Verdana" pitchFamily="34" charset="0"/>
              </a:rPr>
              <a:t>BF Slag</a:t>
            </a:r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black">
          <a:xfrm flipH="1" flipV="1">
            <a:off x="5334000" y="3810000"/>
            <a:ext cx="1597025" cy="774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gray">
          <a:xfrm>
            <a:off x="4300538" y="1365250"/>
            <a:ext cx="1284287" cy="1274763"/>
          </a:xfrm>
          <a:prstGeom prst="ellipse">
            <a:avLst/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3451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gray">
          <a:xfrm>
            <a:off x="4440238" y="1770063"/>
            <a:ext cx="903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rgbClr val="99FFCC"/>
                </a:solidFill>
                <a:latin typeface="Verdana" pitchFamily="34" charset="0"/>
              </a:rPr>
              <a:t>Zircon</a:t>
            </a:r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black">
          <a:xfrm flipH="1">
            <a:off x="6045200" y="4559300"/>
            <a:ext cx="19446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>
            <a:off x="6000760" y="4675188"/>
            <a:ext cx="311942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638" indent="-274638">
              <a:spcBef>
                <a:spcPct val="50000"/>
              </a:spcBef>
              <a:buFontTx/>
              <a:buBlip>
                <a:blip r:embed="rId2"/>
              </a:buBlip>
            </a:pPr>
            <a:r>
              <a:rPr lang="en-US" sz="1800" dirty="0"/>
              <a:t>Fundamental research</a:t>
            </a:r>
          </a:p>
          <a:p>
            <a:pPr marL="274638" indent="-274638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sz="1800" dirty="0"/>
              <a:t>Leaching of MA ores</a:t>
            </a:r>
          </a:p>
          <a:p>
            <a:pPr marL="274638" indent="-274638">
              <a:spcBef>
                <a:spcPct val="50000"/>
              </a:spcBef>
              <a:buFontTx/>
              <a:buBlip>
                <a:blip r:embed="rId3"/>
              </a:buBlip>
            </a:pPr>
            <a:r>
              <a:rPr lang="en-US" sz="1800" dirty="0"/>
              <a:t>Novel reactors</a:t>
            </a:r>
          </a:p>
          <a:p>
            <a:pPr marL="274638" indent="-274638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sz="1800" dirty="0"/>
              <a:t>Building materials</a:t>
            </a:r>
          </a:p>
          <a:p>
            <a:pPr marL="274638" indent="-274638"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sz="1800" dirty="0"/>
              <a:t>Large size mills</a:t>
            </a:r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black">
          <a:xfrm flipH="1">
            <a:off x="4892675" y="4546600"/>
            <a:ext cx="1152525" cy="936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39825"/>
          </a:xfrm>
          <a:noFill/>
          <a:ln/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algn="l"/>
            <a:r>
              <a:rPr lang="en-US" sz="3600" b="1" i="1" dirty="0" err="1"/>
              <a:t>Mechanochemistry</a:t>
            </a:r>
            <a:r>
              <a:rPr lang="en-US" sz="3600" b="1" i="1" dirty="0"/>
              <a:t> </a:t>
            </a:r>
            <a:r>
              <a:rPr lang="en-US" sz="3600" b="1" i="1" dirty="0" err="1"/>
              <a:t>Research@NML</a:t>
            </a:r>
            <a:endParaRPr lang="en-US" sz="3600" dirty="0"/>
          </a:p>
        </p:txBody>
      </p:sp>
      <p:sp>
        <p:nvSpPr>
          <p:cNvPr id="6165" name="Rectangle 21"/>
          <p:cNvSpPr>
            <a:spLocks noChangeArrowheads="1"/>
          </p:cNvSpPr>
          <p:nvPr/>
        </p:nvSpPr>
        <p:spPr bwMode="auto">
          <a:xfrm>
            <a:off x="5816600" y="4000500"/>
            <a:ext cx="28082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 anchorCtr="1"/>
          <a:lstStyle/>
          <a:p>
            <a:r>
              <a:rPr lang="en-US" sz="36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directions</a:t>
            </a:r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1828800" y="3048000"/>
            <a:ext cx="42672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anchor="ctr" anchorCtr="1"/>
          <a:lstStyle/>
          <a:p>
            <a:r>
              <a:rPr lang="en-US" sz="36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Research Focus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000100" y="785794"/>
            <a:ext cx="74295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6000" b="1" dirty="0" smtClean="0">
                <a:ln w="18000">
                  <a:solidFill>
                    <a:srgbClr val="0099FF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bertus Medium" pitchFamily="34" charset="0"/>
              </a:rPr>
              <a:t>Beyond 60 Years</a:t>
            </a:r>
            <a:endParaRPr lang="en-GB" sz="6000" b="1" dirty="0">
              <a:ln w="18000">
                <a:solidFill>
                  <a:srgbClr val="0099FF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bertus Medium" pitchFamily="34" charset="0"/>
            </a:endParaRPr>
          </a:p>
        </p:txBody>
      </p:sp>
      <p:pic>
        <p:nvPicPr>
          <p:cNvPr id="83972" name="Picture 4" descr="http://4.bp.blogspot.com/_mNGaK6X5Jfo/TDDs_rifwMI/AAAAAAAAAEI/n8rIK1PfCrk/s1600/Dare_to_be_different_by_digitalgod%5B1%5D.jpg"/>
          <p:cNvPicPr>
            <a:picLocks noChangeAspect="1" noChangeArrowheads="1"/>
          </p:cNvPicPr>
          <p:nvPr/>
        </p:nvPicPr>
        <p:blipFill>
          <a:blip r:embed="rId2" cstate="print"/>
          <a:srcRect t="23438" b="23437"/>
          <a:stretch>
            <a:fillRect/>
          </a:stretch>
        </p:blipFill>
        <p:spPr bwMode="auto">
          <a:xfrm>
            <a:off x="642910" y="2143116"/>
            <a:ext cx="7888941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714348" y="785794"/>
            <a:ext cx="7643866" cy="5715040"/>
            <a:chOff x="714348" y="785794"/>
            <a:chExt cx="7643866" cy="5715040"/>
          </a:xfrm>
        </p:grpSpPr>
        <p:grpSp>
          <p:nvGrpSpPr>
            <p:cNvPr id="18" name="Group 17"/>
            <p:cNvGrpSpPr/>
            <p:nvPr/>
          </p:nvGrpSpPr>
          <p:grpSpPr>
            <a:xfrm>
              <a:off x="857224" y="1285860"/>
              <a:ext cx="7500990" cy="5214974"/>
              <a:chOff x="714348" y="1214422"/>
              <a:chExt cx="7889436" cy="5357850"/>
            </a:xfrm>
          </p:grpSpPr>
          <p:grpSp>
            <p:nvGrpSpPr>
              <p:cNvPr id="3" name="Group 16"/>
              <p:cNvGrpSpPr/>
              <p:nvPr/>
            </p:nvGrpSpPr>
            <p:grpSpPr>
              <a:xfrm>
                <a:off x="714348" y="1214422"/>
                <a:ext cx="3429024" cy="5357826"/>
                <a:chOff x="0" y="0"/>
                <a:chExt cx="3810000" cy="6858000"/>
              </a:xfrm>
            </p:grpSpPr>
            <p:pic>
              <p:nvPicPr>
                <p:cNvPr id="10" name="Picture 9" descr="CC-cover june-july-10.jpg"/>
                <p:cNvPicPr>
                  <a:picLocks noChangeAspect="1"/>
                </p:cNvPicPr>
                <p:nvPr/>
              </p:nvPicPr>
              <p:blipFill>
                <a:blip r:embed="rId2" cstate="print"/>
                <a:srcRect t="25556"/>
                <a:stretch>
                  <a:fillRect/>
                </a:stretch>
              </p:blipFill>
              <p:spPr>
                <a:xfrm>
                  <a:off x="0" y="3048000"/>
                  <a:ext cx="3796850" cy="3810000"/>
                </a:xfrm>
                <a:prstGeom prst="rect">
                  <a:avLst/>
                </a:prstGeom>
              </p:spPr>
            </p:pic>
            <p:pic>
              <p:nvPicPr>
                <p:cNvPr id="11" name="Picture 10" descr="CC-cover june-july-10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t="23333" r="64977" b="74445"/>
                <a:stretch>
                  <a:fillRect/>
                </a:stretch>
              </p:blipFill>
              <p:spPr>
                <a:xfrm>
                  <a:off x="1" y="0"/>
                  <a:ext cx="1447800" cy="3048000"/>
                </a:xfrm>
                <a:prstGeom prst="rect">
                  <a:avLst/>
                </a:prstGeom>
              </p:spPr>
            </p:pic>
            <p:pic>
              <p:nvPicPr>
                <p:cNvPr id="12" name="Picture 11" descr="CC-cover june-july-10.jp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64222" t="25556" b="67000"/>
                <a:stretch>
                  <a:fillRect/>
                </a:stretch>
              </p:blipFill>
              <p:spPr>
                <a:xfrm>
                  <a:off x="1447800" y="0"/>
                  <a:ext cx="2362200" cy="3124200"/>
                </a:xfrm>
                <a:prstGeom prst="rect">
                  <a:avLst/>
                </a:prstGeom>
              </p:spPr>
            </p:pic>
          </p:grpSp>
          <p:pic>
            <p:nvPicPr>
              <p:cNvPr id="13" name="Picture 12" descr="Fly-ash-picture.jpg"/>
              <p:cNvPicPr>
                <a:picLocks noChangeAspect="1"/>
              </p:cNvPicPr>
              <p:nvPr/>
            </p:nvPicPr>
            <p:blipFill>
              <a:blip r:embed="rId4" cstate="print">
                <a:lum bright="-20000"/>
              </a:blip>
              <a:srcRect t="6281" b="8929"/>
              <a:stretch>
                <a:fillRect/>
              </a:stretch>
            </p:blipFill>
            <p:spPr>
              <a:xfrm>
                <a:off x="4143372" y="1214422"/>
                <a:ext cx="4143404" cy="192882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0800000">
                <a:off x="4143373" y="4500570"/>
                <a:ext cx="4143404" cy="20717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53250" name="Picture 2" descr="D:\Desktop files\Lafarge_Invention_award\Photographs\DSC00921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13333" b="10000"/>
              <a:stretch>
                <a:fillRect/>
              </a:stretch>
            </p:blipFill>
            <p:spPr bwMode="auto">
              <a:xfrm>
                <a:off x="4143372" y="3143248"/>
                <a:ext cx="4143404" cy="1643074"/>
              </a:xfrm>
              <a:prstGeom prst="rect">
                <a:avLst/>
              </a:prstGeom>
              <a:noFill/>
            </p:spPr>
          </p:pic>
          <p:pic>
            <p:nvPicPr>
              <p:cNvPr id="17" name="Picture 11" descr="118.JPG"/>
              <p:cNvPicPr>
                <a:picLocks noChangeAspect="1"/>
              </p:cNvPicPr>
              <p:nvPr/>
            </p:nvPicPr>
            <p:blipFill>
              <a:blip r:embed="rId7" cstate="print"/>
              <a:srcRect t="9816" b="6747"/>
              <a:stretch>
                <a:fillRect/>
              </a:stretch>
            </p:blipFill>
            <p:spPr bwMode="auto">
              <a:xfrm rot="20200463">
                <a:off x="6661341" y="4478425"/>
                <a:ext cx="1942443" cy="1211715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714348" y="785794"/>
              <a:ext cx="757242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GB" sz="2000" dirty="0" smtClean="0">
                  <a:latin typeface="Univers" pitchFamily="34" charset="0"/>
                </a:rPr>
                <a:t>Technology for making paving blocks from waste transferred</a:t>
              </a:r>
              <a:endParaRPr lang="en-GB" sz="2000" dirty="0"/>
            </a:p>
          </p:txBody>
        </p:sp>
      </p:grp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Waste to Wealth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22" name="Flowchart: Process 21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23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71472" y="1571612"/>
            <a:ext cx="8170895" cy="5059929"/>
            <a:chOff x="571472" y="1571612"/>
            <a:chExt cx="8170895" cy="5059929"/>
          </a:xfrm>
        </p:grpSpPr>
        <p:pic>
          <p:nvPicPr>
            <p:cNvPr id="156691" name="Object 7"/>
            <p:cNvPicPr>
              <a:picLocks noChangeArrowheads="1"/>
            </p:cNvPicPr>
            <p:nvPr/>
          </p:nvPicPr>
          <p:blipFill>
            <a:blip r:embed="rId2" cstate="print">
              <a:lum bright="-18000" contrast="48000"/>
            </a:blip>
            <a:srcRect t="-261" r="8760" b="4688"/>
            <a:stretch>
              <a:fillRect/>
            </a:stretch>
          </p:blipFill>
          <p:spPr bwMode="auto">
            <a:xfrm>
              <a:off x="571472" y="1785926"/>
              <a:ext cx="5143536" cy="4143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692" name="Picture 2" descr="0807201015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0760" y="3214686"/>
              <a:ext cx="2690812" cy="2328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6693" name="Picture 1" descr="DSC0365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143504" y="5000636"/>
              <a:ext cx="1857388" cy="1630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Straight Arrow Connector 14"/>
            <p:cNvCxnSpPr/>
            <p:nvPr/>
          </p:nvCxnSpPr>
          <p:spPr bwMode="auto">
            <a:xfrm rot="16200000" flipV="1">
              <a:off x="5211763" y="4787900"/>
              <a:ext cx="228600" cy="15240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695" name="TextBox 18"/>
            <p:cNvSpPr txBox="1">
              <a:spLocks noChangeArrowheads="1"/>
            </p:cNvSpPr>
            <p:nvPr/>
          </p:nvSpPr>
          <p:spPr bwMode="auto">
            <a:xfrm>
              <a:off x="5097463" y="4978400"/>
              <a:ext cx="7620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 b="1">
                  <a:latin typeface="Tahoma" pitchFamily="34" charset="0"/>
                </a:rPr>
                <a:t>ARGON INLET</a:t>
              </a:r>
            </a:p>
          </p:txBody>
        </p:sp>
        <p:sp>
          <p:nvSpPr>
            <p:cNvPr id="156696" name="Text Box 24"/>
            <p:cNvSpPr txBox="1">
              <a:spLocks noChangeArrowheads="1"/>
            </p:cNvSpPr>
            <p:nvPr/>
          </p:nvSpPr>
          <p:spPr bwMode="auto">
            <a:xfrm>
              <a:off x="4857752" y="1571612"/>
              <a:ext cx="3884615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  <a:alpha val="50000"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2800" dirty="0" smtClean="0"/>
                <a:t>Up-scaling </a:t>
              </a:r>
              <a:r>
                <a:rPr lang="en-US" sz="2800" dirty="0"/>
                <a:t>by Steps from the operation of a 50 A cell to a </a:t>
              </a:r>
              <a:r>
                <a:rPr lang="en-US" sz="2800" dirty="0" smtClean="0"/>
                <a:t>20000 </a:t>
              </a:r>
              <a:r>
                <a:rPr lang="en-US" sz="2800" dirty="0"/>
                <a:t>A cell</a:t>
              </a:r>
            </a:p>
          </p:txBody>
        </p:sp>
      </p:grp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Sodium Production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3" name="Flowchart: Process 12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42844" y="785794"/>
            <a:ext cx="3663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Indigenous Technology</a:t>
            </a:r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8" name="Picture 6" descr="http://2.imimg.com/data2/FM/TT/MY-1621558/11crgo-steel-strips-250x25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3498114"/>
            <a:ext cx="3143248" cy="3143248"/>
          </a:xfrm>
          <a:prstGeom prst="rect">
            <a:avLst/>
          </a:prstGeom>
          <a:noFill/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 rot="4661">
            <a:off x="643221" y="1286053"/>
            <a:ext cx="37141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smtClean="0"/>
              <a:t>Dry beneficiation of coal</a:t>
            </a:r>
            <a:endParaRPr lang="en-GB" dirty="0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 rot="4661">
            <a:off x="5286941" y="1142984"/>
            <a:ext cx="34281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dirty="0" smtClean="0"/>
              <a:t>Low cost technology for magnesium production</a:t>
            </a:r>
            <a:endParaRPr lang="en-GB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 rot="4661">
            <a:off x="4572311" y="6002825"/>
            <a:ext cx="30323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dirty="0" smtClean="0"/>
              <a:t>CRGO steel</a:t>
            </a:r>
            <a:endParaRPr lang="en-GB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 rot="4661">
            <a:off x="429158" y="4217385"/>
            <a:ext cx="3786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 smtClean="0"/>
              <a:t>Extraction &amp; Separation of Rare earths from </a:t>
            </a:r>
            <a:r>
              <a:rPr lang="en-GB" dirty="0" err="1" smtClean="0"/>
              <a:t>secondaries</a:t>
            </a:r>
            <a:endParaRPr lang="en-GB" dirty="0"/>
          </a:p>
        </p:txBody>
      </p:sp>
      <p:pic>
        <p:nvPicPr>
          <p:cNvPr id="105474" name="Picture 2" descr="http://www.climateshifts.org/wp-content/uploads/2010/12/coal_han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783602"/>
            <a:ext cx="3004820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476" name="Picture 4" descr="http://upload.wikimedia.org/wikipedia/commons/thumb/3/3f/Magnesium_crystals.jpg/250px-Magnesium_crystals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A4ADB6"/>
              </a:clrFrom>
              <a:clrTo>
                <a:srgbClr val="A4ADB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1426412"/>
            <a:ext cx="3143272" cy="2363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5480" name="Picture 8" descr="http://www.australianrareearths.com/images/lyc.gif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104" t="39894" r="18328" b="15425"/>
          <a:stretch>
            <a:fillRect/>
          </a:stretch>
        </p:blipFill>
        <p:spPr bwMode="auto">
          <a:xfrm>
            <a:off x="785786" y="5500702"/>
            <a:ext cx="1594970" cy="783494"/>
          </a:xfrm>
          <a:prstGeom prst="rect">
            <a:avLst/>
          </a:prstGeom>
          <a:noFill/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12</a:t>
            </a:r>
            <a:r>
              <a:rPr lang="en-GB" sz="2800" b="1" baseline="30000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th</a:t>
            </a: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 Five Year Plan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6" name="Flowchart: Process 15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pic>
        <p:nvPicPr>
          <p:cNvPr id="20" name="Picture 19" descr="10148964-wind-turbine-foundation-design-windmill-installatio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00298" y="5143512"/>
            <a:ext cx="857256" cy="1145072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4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r="16379" b="28194"/>
          <a:stretch>
            <a:fillRect/>
          </a:stretch>
        </p:blipFill>
        <p:spPr>
          <a:xfrm rot="16200000">
            <a:off x="4035138" y="1749099"/>
            <a:ext cx="6215075" cy="40027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214422"/>
            <a:ext cx="56436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indent="-347663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n w="900" cmpd="sng">
                  <a:noFill/>
                  <a:prstDash val="solid"/>
                </a:ln>
                <a:latin typeface="Century Gothic" pitchFamily="34" charset="0"/>
              </a:rPr>
              <a:t>Utilization of lean grade iron ores &amp; coal</a:t>
            </a:r>
          </a:p>
          <a:p>
            <a:pPr marL="347663" indent="-347663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n w="900" cmpd="sng">
                  <a:noFill/>
                  <a:prstDash val="solid"/>
                </a:ln>
                <a:latin typeface="Century Gothic" pitchFamily="34" charset="0"/>
              </a:rPr>
              <a:t> Advanced coal characterization &amp; integrated modelling</a:t>
            </a:r>
          </a:p>
          <a:p>
            <a:pPr marL="347663" indent="-347663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n w="900" cmpd="sng">
                  <a:noFill/>
                  <a:prstDash val="solid"/>
                </a:ln>
                <a:latin typeface="Century Gothic" pitchFamily="34" charset="0"/>
              </a:rPr>
              <a:t> Extraction of rare earths</a:t>
            </a:r>
          </a:p>
          <a:p>
            <a:pPr marL="347663" indent="-347663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n w="900" cmpd="sng">
                  <a:noFill/>
                  <a:prstDash val="solid"/>
                </a:ln>
                <a:latin typeface="Century Gothic" pitchFamily="34" charset="0"/>
              </a:rPr>
              <a:t> Integrated Computational Materials Engineering</a:t>
            </a:r>
          </a:p>
          <a:p>
            <a:pPr marL="347663" indent="-347663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n w="900" cmpd="sng">
                  <a:noFill/>
                  <a:prstDash val="solid"/>
                </a:ln>
                <a:latin typeface="Century Gothic" pitchFamily="34" charset="0"/>
              </a:rPr>
              <a:t> Whole Cycle Analysis </a:t>
            </a:r>
          </a:p>
          <a:p>
            <a:pPr marL="347663" indent="-347663">
              <a:spcBef>
                <a:spcPct val="50000"/>
              </a:spcBef>
              <a:buFont typeface="Arial" pitchFamily="34" charset="0"/>
              <a:buChar char="•"/>
            </a:pPr>
            <a:r>
              <a:rPr lang="en-GB" dirty="0" smtClean="0">
                <a:ln w="900" cmpd="sng">
                  <a:noFill/>
                  <a:prstDash val="solid"/>
                </a:ln>
                <a:latin typeface="Century Gothic" pitchFamily="34" charset="0"/>
              </a:rPr>
              <a:t> Catering to the MSME metal clusters</a:t>
            </a:r>
          </a:p>
          <a:p>
            <a:endParaRPr lang="en-US" dirty="0">
              <a:latin typeface="Century Gothic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12</a:t>
            </a:r>
            <a:r>
              <a:rPr lang="en-GB" sz="2800" b="1" baseline="30000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th</a:t>
            </a: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 Five Year Plan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6" name="Flowchart: Process 5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5575" y="-144463"/>
            <a:ext cx="8592429" cy="6458816"/>
            <a:chOff x="155575" y="-144463"/>
            <a:chExt cx="8592429" cy="6458816"/>
          </a:xfrm>
        </p:grpSpPr>
        <p:sp>
          <p:nvSpPr>
            <p:cNvPr id="43010" name="AutoShape 2" descr="https://email.nmlindia.org/src/download.php?passed_id=3575&amp;mailbox=INBOX&amp;ent_id=3&amp;absolute_dl=true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" name="Picture 3" descr="DSC_5188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20380649">
              <a:off x="710061" y="1753996"/>
              <a:ext cx="4419841" cy="2927427"/>
            </a:xfrm>
            <a:prstGeom prst="rect">
              <a:avLst/>
            </a:prstGeom>
          </p:spPr>
        </p:pic>
        <p:pic>
          <p:nvPicPr>
            <p:cNvPr id="5" name="Picture 4" descr="DSC_4846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43306" y="3286123"/>
              <a:ext cx="4572032" cy="3028230"/>
            </a:xfrm>
            <a:prstGeom prst="rect">
              <a:avLst/>
            </a:prstGeom>
          </p:spPr>
        </p:pic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 rot="4661">
              <a:off x="5287025" y="1359644"/>
              <a:ext cx="3460979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GB" sz="2800" dirty="0" smtClean="0"/>
                <a:t>through Leadership Development Program </a:t>
              </a:r>
              <a:endParaRPr lang="en-GB" sz="2800" dirty="0"/>
            </a:p>
          </p:txBody>
        </p:sp>
      </p:grp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Creating Future Leaders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0" name="Flowchart: Process 9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gnited mi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1487" y="1000108"/>
            <a:ext cx="1875249" cy="2500330"/>
          </a:xfrm>
          <a:prstGeom prst="rect">
            <a:avLst/>
          </a:prstGeom>
        </p:spPr>
      </p:pic>
      <p:pic>
        <p:nvPicPr>
          <p:cNvPr id="41988" name="Picture 4" descr="http://email.nmlindia.org/forums/archive/notice/2011/December/jpg1YkYFHe1g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BFC"/>
              </a:clrFrom>
              <a:clrTo>
                <a:srgbClr val="FFFB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98149" y="3714752"/>
            <a:ext cx="5857915" cy="2854425"/>
          </a:xfrm>
          <a:prstGeom prst="rect">
            <a:avLst/>
          </a:prstGeom>
          <a:noFill/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Igniting Young Minds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9" name="Flowchart: Process 8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0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5"/>
          <a:srcRect l="38281" t="34028" r="29687" b="31250"/>
          <a:stretch>
            <a:fillRect/>
          </a:stretch>
        </p:blipFill>
        <p:spPr bwMode="auto">
          <a:xfrm rot="19768629">
            <a:off x="391120" y="1442905"/>
            <a:ext cx="4571547" cy="278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International Collaborations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5" name="Flowchart: Process 14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85720" y="719915"/>
            <a:ext cx="8572528" cy="6066671"/>
            <a:chOff x="323528" y="-1"/>
            <a:chExt cx="8820472" cy="6638152"/>
          </a:xfrm>
        </p:grpSpPr>
        <p:graphicFrame>
          <p:nvGraphicFramePr>
            <p:cNvPr id="12" name="Chart 11"/>
            <p:cNvGraphicFramePr>
              <a:graphicFrameLocks/>
            </p:cNvGraphicFramePr>
            <p:nvPr/>
          </p:nvGraphicFramePr>
          <p:xfrm>
            <a:off x="2391197" y="2924944"/>
            <a:ext cx="6752803" cy="37132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3528" y="-1"/>
              <a:ext cx="5616624" cy="438762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Right Arrow Callout 20"/>
            <p:cNvSpPr/>
            <p:nvPr/>
          </p:nvSpPr>
          <p:spPr>
            <a:xfrm>
              <a:off x="1187624" y="5157192"/>
              <a:ext cx="1440160" cy="216024"/>
            </a:xfrm>
            <a:prstGeom prst="rightArrowCallout">
              <a:avLst>
                <a:gd name="adj1" fmla="val 14591"/>
                <a:gd name="adj2" fmla="val 0"/>
                <a:gd name="adj3" fmla="val 45817"/>
                <a:gd name="adj4" fmla="val 64977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400" dirty="0" smtClean="0"/>
                <a:t>Projects</a:t>
              </a:r>
              <a:endParaRPr lang="en-IN" sz="14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220072" y="1916832"/>
              <a:ext cx="1296144" cy="21602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400" dirty="0" smtClean="0"/>
                <a:t>Publications</a:t>
              </a:r>
              <a:endParaRPr lang="en-IN" sz="1400" dirty="0"/>
            </a:p>
          </p:txBody>
        </p:sp>
        <p:cxnSp>
          <p:nvCxnSpPr>
            <p:cNvPr id="24" name="Straight Connector 23"/>
            <p:cNvCxnSpPr>
              <a:endCxn id="22" idx="1"/>
            </p:cNvCxnSpPr>
            <p:nvPr/>
          </p:nvCxnSpPr>
          <p:spPr>
            <a:xfrm flipV="1">
              <a:off x="4860032" y="2024844"/>
              <a:ext cx="360040" cy="360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49212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SCI Publications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0"/>
            <a:ext cx="6546840" cy="4869160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</p:spPr>
      </p:pic>
      <p:pic>
        <p:nvPicPr>
          <p:cNvPr id="12" name="Picture 11" descr="C:\Documents and Settings\WINXP\Desktop\NML-O.gi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-30000" contrast="40000"/>
          </a:blip>
          <a:srcRect/>
          <a:stretch>
            <a:fillRect/>
          </a:stretch>
        </p:blipFill>
        <p:spPr bwMode="auto">
          <a:xfrm>
            <a:off x="1" y="6019800"/>
            <a:ext cx="6649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867400" y="5943600"/>
            <a:ext cx="3276600" cy="914400"/>
            <a:chOff x="6715360" y="5944178"/>
            <a:chExt cx="2428640" cy="774122"/>
          </a:xfrm>
        </p:grpSpPr>
        <p:sp>
          <p:nvSpPr>
            <p:cNvPr id="20" name="Flowchart: Process 19"/>
            <p:cNvSpPr/>
            <p:nvPr/>
          </p:nvSpPr>
          <p:spPr>
            <a:xfrm>
              <a:off x="6715360" y="6263570"/>
              <a:ext cx="2428640" cy="15179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dirty="0"/>
            </a:p>
          </p:txBody>
        </p:sp>
        <p:pic>
          <p:nvPicPr>
            <p:cNvPr id="308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 cstate="print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8423275" y="5944178"/>
              <a:ext cx="701675" cy="774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3" name="TextBox 13"/>
            <p:cNvSpPr txBox="1">
              <a:spLocks noChangeArrowheads="1"/>
            </p:cNvSpPr>
            <p:nvPr/>
          </p:nvSpPr>
          <p:spPr bwMode="auto">
            <a:xfrm>
              <a:off x="6715360" y="6430558"/>
              <a:ext cx="1807360" cy="287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600" b="1">
                  <a:solidFill>
                    <a:srgbClr val="C00000"/>
                  </a:solidFill>
                  <a:latin typeface="Candara" pitchFamily="34" charset="0"/>
                </a:rPr>
                <a:t>New CSIR for New India</a:t>
              </a:r>
            </a:p>
          </p:txBody>
        </p:sp>
      </p:grpSp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323528" y="4293096"/>
          <a:ext cx="8352928" cy="234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164288" y="3645024"/>
            <a:ext cx="1728787" cy="739775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C00000"/>
                </a:solidFill>
              </a:rPr>
              <a:t>Cumulative Research Papers and Citations 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during  last 10 Years</a:t>
            </a:r>
            <a:endParaRPr lang="en-IN" sz="1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04800" y="1295400"/>
          <a:ext cx="8534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1981200" y="609600"/>
            <a:ext cx="5257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800080"/>
                </a:solidFill>
                <a:latin typeface="Calibri" pitchFamily="34" charset="0"/>
              </a:rPr>
              <a:t>Cumulative Research Publications and Citations</a:t>
            </a:r>
            <a:br>
              <a:rPr lang="en-US" b="1">
                <a:solidFill>
                  <a:srgbClr val="800080"/>
                </a:solidFill>
                <a:latin typeface="Calibri" pitchFamily="34" charset="0"/>
              </a:rPr>
            </a:br>
            <a:r>
              <a:rPr lang="en-US" b="1">
                <a:solidFill>
                  <a:srgbClr val="800080"/>
                </a:solidFill>
                <a:latin typeface="Calibri" pitchFamily="34" charset="0"/>
              </a:rPr>
              <a:t>during 1952 - 2011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Technology Transferred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2" name="Flowchart: Process 11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1103084"/>
            <a:ext cx="8934391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Technology Transferred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6" name="Flowchart: Process 15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683568" y="4369786"/>
          <a:ext cx="8064896" cy="213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697378"/>
            <a:ext cx="7441282" cy="4303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4.bp.blogspot.com/_uerod3Jyrzg/TOE0IiSp8-I/AAAAAAAAHJc/SNI6qQyYFtc/s1600/GlobeHandsSmal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857232"/>
            <a:ext cx="3714776" cy="340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4786322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bertus Medium" pitchFamily="34" charset="0"/>
              </a:rPr>
              <a:t>Our Journey Continues...</a:t>
            </a:r>
            <a:endParaRPr lang="en-GB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bertus Medium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00034" y="1214422"/>
            <a:ext cx="8715404" cy="4911440"/>
            <a:chOff x="428596" y="1643050"/>
            <a:chExt cx="8715404" cy="4911440"/>
          </a:xfrm>
        </p:grpSpPr>
        <p:pic>
          <p:nvPicPr>
            <p:cNvPr id="39939" name="Picture 3" descr="C:\Golden_J_Slideshow\ISO9001_1.jpg"/>
            <p:cNvPicPr>
              <a:picLocks noChangeAspect="1" noChangeArrowheads="1"/>
            </p:cNvPicPr>
            <p:nvPr/>
          </p:nvPicPr>
          <p:blipFill>
            <a:blip r:embed="rId2" cstate="print"/>
            <a:srcRect b="2792"/>
            <a:stretch>
              <a:fillRect/>
            </a:stretch>
          </p:blipFill>
          <p:spPr bwMode="auto">
            <a:xfrm>
              <a:off x="714347" y="1643050"/>
              <a:ext cx="7990951" cy="429854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9940" name="Text Box 4"/>
            <p:cNvSpPr txBox="1">
              <a:spLocks noChangeArrowheads="1"/>
            </p:cNvSpPr>
            <p:nvPr/>
          </p:nvSpPr>
          <p:spPr bwMode="auto">
            <a:xfrm>
              <a:off x="428596" y="6092825"/>
              <a:ext cx="871540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b="1" dirty="0" smtClean="0">
                  <a:latin typeface="Univers" pitchFamily="34" charset="0"/>
                </a:rPr>
                <a:t>&amp; International leadership in minerals, metals &amp; materials </a:t>
              </a:r>
              <a:endParaRPr lang="en-GB" dirty="0"/>
            </a:p>
          </p:txBody>
        </p:sp>
      </p:grp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-25400"/>
            <a:ext cx="9144000" cy="66831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sz="2800" b="1" dirty="0" smtClean="0">
                <a:ln w="1905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entury Gothic" pitchFamily="34" charset="0"/>
              </a:rPr>
              <a:t>In Quest for Quality</a:t>
            </a:r>
            <a:endParaRPr lang="en-GB" sz="2800" dirty="0">
              <a:ln w="1905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152459" y="0"/>
            <a:ext cx="2991541" cy="642917"/>
            <a:chOff x="5866739" y="6215077"/>
            <a:chExt cx="2991541" cy="642917"/>
          </a:xfrm>
        </p:grpSpPr>
        <p:sp>
          <p:nvSpPr>
            <p:cNvPr id="10" name="Flowchart: Process 9"/>
            <p:cNvSpPr/>
            <p:nvPr/>
          </p:nvSpPr>
          <p:spPr bwMode="auto">
            <a:xfrm>
              <a:off x="5929322" y="6286520"/>
              <a:ext cx="2928958" cy="214313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11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81180" y="6215081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5866739" y="6215077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</p:grp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500430" y="3571876"/>
            <a:ext cx="5643570" cy="3189864"/>
            <a:chOff x="3500430" y="3571876"/>
            <a:chExt cx="5643570" cy="3189864"/>
          </a:xfrm>
        </p:grpSpPr>
        <p:pic>
          <p:nvPicPr>
            <p:cNvPr id="4" name="Picture 3" descr="imagesCARSV724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00430" y="3571876"/>
              <a:ext cx="5643570" cy="307183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929058" y="3714752"/>
              <a:ext cx="4857784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itchFamily="82" charset="0"/>
                </a:rPr>
                <a:t>When I dream alone, it is just a dream. But when we dream together, it is the beginning of reality.</a:t>
              </a:r>
            </a:p>
            <a:p>
              <a:pPr algn="r"/>
              <a:r>
                <a:rPr lang="en-IN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itchFamily="82" charset="0"/>
                </a:rPr>
                <a:t>- Brazilian Proverb</a:t>
              </a:r>
              <a:endPara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endParaRPr>
            </a:p>
            <a:p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28596" y="571480"/>
            <a:ext cx="724589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howcard Gothic" pitchFamily="82" charset="0"/>
              </a:rPr>
              <a:t>Thank You</a:t>
            </a:r>
            <a:endParaRPr lang="en-US" sz="96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howcard Gothic" pitchFamily="82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11817</TotalTime>
  <Words>1032</Words>
  <Application>Microsoft Office PowerPoint</Application>
  <PresentationFormat>On-screen Show (4:3)</PresentationFormat>
  <Paragraphs>245</Paragraphs>
  <Slides>37</Slides>
  <Notes>2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Office Theme</vt:lpstr>
      <vt:lpstr>Clip</vt:lpstr>
      <vt:lpstr>Document</vt:lpstr>
      <vt:lpstr>Photo Editor Photo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Mechanochemistry Research@NML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Dr Rakesh Kumar</dc:creator>
  <cp:lastModifiedBy>S Srikanth</cp:lastModifiedBy>
  <cp:revision>508</cp:revision>
  <dcterms:created xsi:type="dcterms:W3CDTF">2000-11-21T16:18:22Z</dcterms:created>
  <dcterms:modified xsi:type="dcterms:W3CDTF">2012-08-07T03:59:43Z</dcterms:modified>
</cp:coreProperties>
</file>