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2" r:id="rId3"/>
    <p:sldId id="260" r:id="rId4"/>
    <p:sldId id="270" r:id="rId5"/>
    <p:sldId id="261" r:id="rId6"/>
    <p:sldId id="262" r:id="rId7"/>
    <p:sldId id="263" r:id="rId8"/>
    <p:sldId id="273" r:id="rId9"/>
    <p:sldId id="266" r:id="rId10"/>
    <p:sldId id="272" r:id="rId11"/>
    <p:sldId id="267" r:id="rId12"/>
    <p:sldId id="268" r:id="rId13"/>
    <p:sldId id="275" r:id="rId14"/>
    <p:sldId id="276" r:id="rId15"/>
    <p:sldId id="278" r:id="rId16"/>
    <p:sldId id="279" r:id="rId17"/>
    <p:sldId id="281" r:id="rId18"/>
    <p:sldId id="28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9104" autoAdjust="0"/>
  </p:normalViewPr>
  <p:slideViewPr>
    <p:cSldViewPr>
      <p:cViewPr>
        <p:scale>
          <a:sx n="80" d="100"/>
          <a:sy n="80" d="100"/>
        </p:scale>
        <p:origin x="-540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7BCF8-EAD7-4E37-BE70-316E60A860C7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24401-F5C4-43CD-9063-CDD17C2BE6B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16D24-940C-4D6F-8ABA-6B6D0DB0268F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6904CD-DD4C-48AE-B51A-F9821BA92C61}" type="slidenum">
              <a:rPr lang="en-US" smtClean="0">
                <a:latin typeface="Arial" charset="0"/>
                <a:cs typeface="Arial" charset="0"/>
              </a:rPr>
              <a:pPr/>
              <a:t>17</a:t>
            </a:fld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F4B2B-0446-4567-B830-B529B24414D9}" type="datetimeFigureOut">
              <a:rPr lang="en-US" smtClean="0"/>
              <a:pPr/>
              <a:t>4/24/2012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713F0-5C86-4520-A461-F974504FA7E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9.jpe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range-sphere.jpg"/>
          <p:cNvPicPr>
            <a:picLocks noChangeAspect="1"/>
          </p:cNvPicPr>
          <p:nvPr/>
        </p:nvPicPr>
        <p:blipFill>
          <a:blip r:embed="rId2" cstate="print"/>
          <a:srcRect l="12500" t="5208" r="17969" b="4166"/>
          <a:stretch>
            <a:fillRect/>
          </a:stretch>
        </p:blipFill>
        <p:spPr>
          <a:xfrm>
            <a:off x="0" y="928670"/>
            <a:ext cx="5407939" cy="52864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1928802"/>
            <a:ext cx="5072098" cy="3071834"/>
          </a:xfrm>
        </p:spPr>
        <p:txBody>
          <a:bodyPr>
            <a:noAutofit/>
          </a:bodyPr>
          <a:lstStyle/>
          <a:p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ritannic Bold" pitchFamily="34" charset="0"/>
              </a:rPr>
              <a:t>Materials Development Program</a:t>
            </a:r>
            <a:endParaRPr lang="en-IN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ritannic Bold" pitchFamily="34" charset="0"/>
            </a:endParaRPr>
          </a:p>
        </p:txBody>
      </p:sp>
      <p:sp>
        <p:nvSpPr>
          <p:cNvPr id="15362" name="AutoShape 2" descr="https://secureweb.mcgill.ca/miam/sites/mcgill.ca.miam/files/images/tube_miam_w.jpg"/>
          <p:cNvSpPr>
            <a:spLocks noChangeAspect="1" noChangeArrowheads="1"/>
          </p:cNvSpPr>
          <p:nvPr/>
        </p:nvSpPr>
        <p:spPr bwMode="auto">
          <a:xfrm>
            <a:off x="155575" y="-1195388"/>
            <a:ext cx="5715000" cy="2505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AutoShape 4" descr="https://secureweb.mcgill.ca/miam/sites/mcgill.ca.miam/files/images/tube_miam_w.jpg"/>
          <p:cNvSpPr>
            <a:spLocks noChangeAspect="1" noChangeArrowheads="1"/>
          </p:cNvSpPr>
          <p:nvPr/>
        </p:nvSpPr>
        <p:spPr bwMode="auto">
          <a:xfrm>
            <a:off x="155575" y="-1195388"/>
            <a:ext cx="5715000" cy="2505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6" name="AutoShape 6" descr="https://secureweb.mcgill.ca/miam/sites/mcgill.ca.miam/files/images/tube_miam_w.jpg"/>
          <p:cNvSpPr>
            <a:spLocks noChangeAspect="1" noChangeArrowheads="1"/>
          </p:cNvSpPr>
          <p:nvPr/>
        </p:nvSpPr>
        <p:spPr bwMode="auto">
          <a:xfrm>
            <a:off x="155575" y="-1195388"/>
            <a:ext cx="5715000" cy="2505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714876" y="4929198"/>
            <a:ext cx="35092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at CSIR-NML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571604" y="1000108"/>
            <a:ext cx="6000792" cy="4872072"/>
            <a:chOff x="1571604" y="1000108"/>
            <a:chExt cx="6000792" cy="4872072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14" name="Group 13"/>
            <p:cNvGrpSpPr/>
            <p:nvPr/>
          </p:nvGrpSpPr>
          <p:grpSpPr>
            <a:xfrm>
              <a:off x="1571604" y="1000108"/>
              <a:ext cx="6000792" cy="4872072"/>
              <a:chOff x="1214414" y="1414448"/>
              <a:chExt cx="6000792" cy="4872072"/>
            </a:xfrm>
          </p:grpSpPr>
          <p:sp>
            <p:nvSpPr>
              <p:cNvPr id="4" name="Isosceles Triangle 3"/>
              <p:cNvSpPr/>
              <p:nvPr/>
            </p:nvSpPr>
            <p:spPr>
              <a:xfrm>
                <a:off x="2714612" y="3857628"/>
                <a:ext cx="3000396" cy="2428892"/>
              </a:xfrm>
              <a:prstGeom prst="triangle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Isosceles Triangle 8"/>
              <p:cNvSpPr/>
              <p:nvPr/>
            </p:nvSpPr>
            <p:spPr>
              <a:xfrm rot="10800000">
                <a:off x="2733663" y="1428736"/>
                <a:ext cx="3000396" cy="2428892"/>
              </a:xfrm>
              <a:prstGeom prst="triangle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Isosceles Triangle 9"/>
              <p:cNvSpPr/>
              <p:nvPr/>
            </p:nvSpPr>
            <p:spPr>
              <a:xfrm>
                <a:off x="1214414" y="1414448"/>
                <a:ext cx="3000396" cy="2428892"/>
              </a:xfrm>
              <a:prstGeom prst="triangle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Isosceles Triangle 10"/>
              <p:cNvSpPr/>
              <p:nvPr/>
            </p:nvSpPr>
            <p:spPr>
              <a:xfrm>
                <a:off x="4214810" y="1428736"/>
                <a:ext cx="3000396" cy="2428892"/>
              </a:xfrm>
              <a:prstGeom prst="triangle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10800000">
                <a:off x="1247753" y="3857628"/>
                <a:ext cx="3000396" cy="2428892"/>
              </a:xfrm>
              <a:prstGeom prst="triangle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Isosceles Triangle 12"/>
              <p:cNvSpPr/>
              <p:nvPr/>
            </p:nvSpPr>
            <p:spPr>
              <a:xfrm rot="10800000">
                <a:off x="4214810" y="3857628"/>
                <a:ext cx="3000396" cy="2428892"/>
              </a:xfrm>
              <a:prstGeom prst="triangle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4000496" y="1285860"/>
              <a:ext cx="1350050" cy="830997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Magnetic </a:t>
              </a:r>
            </a:p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Materials</a:t>
              </a:r>
              <a:endParaRPr lang="en-IN" sz="2400" b="1" dirty="0">
                <a:solidFill>
                  <a:schemeClr val="bg1"/>
                </a:solidFill>
                <a:latin typeface="Arial Narrow" pitchFamily="34" charset="0"/>
                <a:cs typeface="Andalus" pitchFamily="18" charset="-78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143504" y="2428868"/>
              <a:ext cx="1701107" cy="830997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Thin Films &amp;</a:t>
              </a:r>
            </a:p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Coating</a:t>
              </a:r>
              <a:endParaRPr lang="en-IN" sz="2400" b="1" dirty="0">
                <a:solidFill>
                  <a:schemeClr val="bg1"/>
                </a:solidFill>
                <a:latin typeface="Arial Narrow" pitchFamily="34" charset="0"/>
                <a:cs typeface="Andalus" pitchFamily="18" charset="-78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86380" y="3857628"/>
              <a:ext cx="1702710" cy="461665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Biomaterials</a:t>
              </a:r>
              <a:endParaRPr lang="en-IN" sz="2400" b="1" dirty="0">
                <a:solidFill>
                  <a:schemeClr val="bg1"/>
                </a:solidFill>
                <a:latin typeface="Arial Narrow" pitchFamily="34" charset="0"/>
                <a:cs typeface="Andalus" pitchFamily="18" charset="-78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28860" y="2143116"/>
              <a:ext cx="1183336" cy="830997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Metallic </a:t>
              </a:r>
            </a:p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Glasses</a:t>
              </a:r>
              <a:endParaRPr lang="en-IN" sz="2400" b="1" dirty="0">
                <a:solidFill>
                  <a:schemeClr val="bg1"/>
                </a:solidFill>
                <a:latin typeface="Arial Narrow" pitchFamily="34" charset="0"/>
                <a:cs typeface="Andalus" pitchFamily="18" charset="-78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57620" y="4929198"/>
              <a:ext cx="1428760" cy="461665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Inhibitors</a:t>
              </a:r>
              <a:endParaRPr lang="en-IN" sz="2400" b="1" dirty="0">
                <a:solidFill>
                  <a:schemeClr val="bg1"/>
                </a:solidFill>
                <a:latin typeface="Arial Narrow" pitchFamily="34" charset="0"/>
                <a:cs typeface="Andalus" pitchFamily="18" charset="-78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357422" y="3643314"/>
              <a:ext cx="1500198" cy="830997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Structural</a:t>
              </a:r>
            </a:p>
            <a:p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  <a:cs typeface="Andalus" pitchFamily="18" charset="-78"/>
                </a:rPr>
                <a:t>Materials</a:t>
              </a:r>
              <a:endParaRPr lang="en-IN" sz="2400" b="1" dirty="0">
                <a:solidFill>
                  <a:schemeClr val="bg1"/>
                </a:solidFill>
                <a:latin typeface="Arial Narrow" pitchFamily="34" charset="0"/>
                <a:cs typeface="Andalus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1" descr="DSC0034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43200"/>
            <a:ext cx="3749675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0" y="4191000"/>
            <a:ext cx="1371600" cy="30797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</a:rPr>
              <a:t>Fe6.5Si Steel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1981200"/>
            <a:ext cx="3276600" cy="52387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</a:rPr>
              <a:t>Ferromagnetic Shape memory Alloy (</a:t>
            </a:r>
            <a:r>
              <a:rPr lang="en-US" sz="1400" b="1" dirty="0" err="1">
                <a:solidFill>
                  <a:schemeClr val="bg1"/>
                </a:solidFill>
              </a:rPr>
              <a:t>NiMnGa</a:t>
            </a:r>
            <a:r>
              <a:rPr lang="en-US" sz="1400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5126" name="Picture 18" descr="100_0121.JPG"/>
          <p:cNvPicPr>
            <a:picLocks noChangeAspect="1"/>
          </p:cNvPicPr>
          <p:nvPr/>
        </p:nvPicPr>
        <p:blipFill>
          <a:blip r:embed="rId3"/>
          <a:srcRect l="3064" t="18864" r="36064" b="9448"/>
          <a:stretch>
            <a:fillRect/>
          </a:stretch>
        </p:blipFill>
        <p:spPr bwMode="auto">
          <a:xfrm>
            <a:off x="4214810" y="2214554"/>
            <a:ext cx="4610876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11"/>
          <p:cNvSpPr>
            <a:spLocks noChangeArrowheads="1"/>
          </p:cNvSpPr>
          <p:nvPr/>
        </p:nvSpPr>
        <p:spPr bwMode="auto">
          <a:xfrm>
            <a:off x="0" y="1143000"/>
            <a:ext cx="3733800" cy="923925"/>
          </a:xfrm>
          <a:prstGeom prst="rect">
            <a:avLst/>
          </a:prstGeom>
          <a:solidFill>
            <a:srgbClr val="4D240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Magnetostrictive 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Amorphous Alloys: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FeSiB, CoSiB</a:t>
            </a:r>
          </a:p>
        </p:txBody>
      </p:sp>
      <p:sp>
        <p:nvSpPr>
          <p:cNvPr id="13" name="Rectangle 111"/>
          <p:cNvSpPr>
            <a:spLocks noChangeArrowheads="1"/>
          </p:cNvSpPr>
          <p:nvPr/>
        </p:nvSpPr>
        <p:spPr bwMode="auto">
          <a:xfrm>
            <a:off x="0" y="3435350"/>
            <a:ext cx="3733800" cy="369888"/>
          </a:xfrm>
          <a:prstGeom prst="rect">
            <a:avLst/>
          </a:prstGeom>
          <a:solidFill>
            <a:srgbClr val="4D240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Silicon Steels :Fe-6.5Si</a:t>
            </a:r>
          </a:p>
        </p:txBody>
      </p:sp>
      <p:sp>
        <p:nvSpPr>
          <p:cNvPr id="15" name="Rectangle 111"/>
          <p:cNvSpPr>
            <a:spLocks noChangeArrowheads="1"/>
          </p:cNvSpPr>
          <p:nvPr/>
        </p:nvSpPr>
        <p:spPr bwMode="auto">
          <a:xfrm>
            <a:off x="0" y="2068513"/>
            <a:ext cx="3733800" cy="646112"/>
          </a:xfrm>
          <a:prstGeom prst="rect">
            <a:avLst/>
          </a:prstGeom>
          <a:solidFill>
            <a:srgbClr val="4D240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Nanostructured ultrasoft Magnetic alloys : FeNbCuSiB</a:t>
            </a:r>
          </a:p>
        </p:txBody>
      </p:sp>
      <p:sp>
        <p:nvSpPr>
          <p:cNvPr id="19" name="Rectangle 111"/>
          <p:cNvSpPr>
            <a:spLocks noChangeArrowheads="1"/>
          </p:cNvSpPr>
          <p:nvPr/>
        </p:nvSpPr>
        <p:spPr bwMode="auto">
          <a:xfrm>
            <a:off x="0" y="2741613"/>
            <a:ext cx="3733800" cy="646112"/>
          </a:xfrm>
          <a:prstGeom prst="rect">
            <a:avLst/>
          </a:prstGeom>
          <a:solidFill>
            <a:srgbClr val="4D240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High induction &amp; High Curie temp.Alloys : CoFeSiB</a:t>
            </a:r>
          </a:p>
        </p:txBody>
      </p:sp>
      <p:pic>
        <p:nvPicPr>
          <p:cNvPr id="5132" name="Picture 23" descr="DSC06969.JPG"/>
          <p:cNvPicPr>
            <a:picLocks noChangeAspect="1"/>
          </p:cNvPicPr>
          <p:nvPr/>
        </p:nvPicPr>
        <p:blipFill>
          <a:blip r:embed="rId4"/>
          <a:srcRect t="17857" b="26785"/>
          <a:stretch>
            <a:fillRect/>
          </a:stretch>
        </p:blipFill>
        <p:spPr bwMode="auto">
          <a:xfrm>
            <a:off x="0" y="5214950"/>
            <a:ext cx="37655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ounded Rectangle 10"/>
          <p:cNvSpPr/>
          <p:nvPr/>
        </p:nvSpPr>
        <p:spPr bwMode="auto">
          <a:xfrm>
            <a:off x="4214810" y="1357298"/>
            <a:ext cx="4643470" cy="838200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891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rgbClr val="FFFF00"/>
                </a:solidFill>
              </a:rPr>
              <a:t>Melt Spinning technology for the production of wide (25mm) ribbons (About  1kg batch)</a:t>
            </a:r>
            <a:endParaRPr lang="en-U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4214810" y="5929330"/>
            <a:ext cx="4572032" cy="838200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891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FFFF00"/>
                </a:solidFill>
              </a:rPr>
              <a:t>Technology transferred to M/s Vacuum Techniques, Bangalore, India</a:t>
            </a:r>
            <a:endParaRPr lang="en-U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3844925"/>
            <a:ext cx="3733800" cy="830263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</a:rPr>
              <a:t>Brazing alloys for space application</a:t>
            </a:r>
          </a:p>
        </p:txBody>
      </p:sp>
      <p:sp>
        <p:nvSpPr>
          <p:cNvPr id="21" name="Rectangle 111"/>
          <p:cNvSpPr>
            <a:spLocks noChangeArrowheads="1"/>
          </p:cNvSpPr>
          <p:nvPr/>
        </p:nvSpPr>
        <p:spPr bwMode="auto">
          <a:xfrm>
            <a:off x="0" y="4703763"/>
            <a:ext cx="3733800" cy="646112"/>
          </a:xfrm>
          <a:prstGeom prst="rect">
            <a:avLst/>
          </a:prstGeom>
          <a:solidFill>
            <a:srgbClr val="4D240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Brazing foils : </a:t>
            </a:r>
          </a:p>
          <a:p>
            <a:r>
              <a:rPr lang="en-US">
                <a:solidFill>
                  <a:schemeClr val="bg1"/>
                </a:solidFill>
              </a:rPr>
              <a:t>Cu-Ni-Mn , Ti-Zr-Cu-Ni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791200"/>
            <a:ext cx="1219200" cy="3048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 err="1">
                <a:solidFill>
                  <a:schemeClr val="bg1"/>
                </a:solidFill>
              </a:rPr>
              <a:t>FeSiB</a:t>
            </a:r>
            <a:r>
              <a:rPr lang="en-US" sz="1400" b="1" dirty="0">
                <a:solidFill>
                  <a:schemeClr val="bg1"/>
                </a:solidFill>
              </a:rPr>
              <a:t> alloy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-32" y="0"/>
            <a:ext cx="9144032" cy="1000108"/>
            <a:chOff x="-32" y="0"/>
            <a:chExt cx="9144032" cy="1000108"/>
          </a:xfrm>
        </p:grpSpPr>
        <p:sp>
          <p:nvSpPr>
            <p:cNvPr id="24" name="Flowchart: Process 23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5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Magnetic Alloy for Sensors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10800000">
              <a:off x="0" y="998519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&amp; Transformer Core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714412" y="3071810"/>
          <a:ext cx="5740400" cy="4094163"/>
        </p:xfrm>
        <a:graphic>
          <a:graphicData uri="http://schemas.openxmlformats.org/presentationml/2006/ole">
            <p:oleObj spid="_x0000_s5122" name="Graph" r:id="rId3" imgW="4253760" imgH="3034080" progId="">
              <p:embed/>
            </p:oleObj>
          </a:graphicData>
        </a:graphic>
      </p:graphicFrame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4575176" y="3429000"/>
          <a:ext cx="4283104" cy="3354540"/>
        </p:xfrm>
        <a:graphic>
          <a:graphicData uri="http://schemas.openxmlformats.org/presentationml/2006/ole">
            <p:oleObj spid="_x0000_s5123" name="Graph" r:id="rId4" imgW="3908160" imgH="3062880" progId="">
              <p:embed/>
            </p:oleObj>
          </a:graphicData>
        </a:graphic>
      </p:graphicFrame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88900" y="6429396"/>
            <a:ext cx="4483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C0099"/>
                </a:solidFill>
              </a:rPr>
              <a:t>World Market for Applications of Mag.</a:t>
            </a:r>
          </a:p>
        </p:txBody>
      </p:sp>
      <p:grpSp>
        <p:nvGrpSpPr>
          <p:cNvPr id="2" name="Group 82"/>
          <p:cNvGrpSpPr>
            <a:grpSpLocks/>
          </p:cNvGrpSpPr>
          <p:nvPr/>
        </p:nvGrpSpPr>
        <p:grpSpPr bwMode="auto">
          <a:xfrm>
            <a:off x="242886" y="1142984"/>
            <a:ext cx="4114800" cy="2794000"/>
            <a:chOff x="-32" y="1887"/>
            <a:chExt cx="2592" cy="1760"/>
          </a:xfrm>
        </p:grpSpPr>
        <p:grpSp>
          <p:nvGrpSpPr>
            <p:cNvPr id="3" name="Group 76"/>
            <p:cNvGrpSpPr>
              <a:grpSpLocks/>
            </p:cNvGrpSpPr>
            <p:nvPr/>
          </p:nvGrpSpPr>
          <p:grpSpPr bwMode="auto">
            <a:xfrm>
              <a:off x="-32" y="2072"/>
              <a:ext cx="2592" cy="1575"/>
              <a:chOff x="96" y="2256"/>
              <a:chExt cx="2592" cy="1575"/>
            </a:xfrm>
          </p:grpSpPr>
          <p:sp>
            <p:nvSpPr>
              <p:cNvPr id="1039" name="Rectangle 64"/>
              <p:cNvSpPr>
                <a:spLocks noChangeArrowheads="1"/>
              </p:cNvSpPr>
              <p:nvPr/>
            </p:nvSpPr>
            <p:spPr bwMode="auto">
              <a:xfrm>
                <a:off x="144" y="2688"/>
                <a:ext cx="24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sz="1800" b="1">
                    <a:solidFill>
                      <a:srgbClr val="000099"/>
                    </a:solidFill>
                    <a:cs typeface="Times New Roman" pitchFamily="18" charset="0"/>
                  </a:rPr>
                  <a:t>Ferrite         34               1             96 %</a:t>
                </a:r>
              </a:p>
            </p:txBody>
          </p:sp>
          <p:sp>
            <p:nvSpPr>
              <p:cNvPr id="1040" name="Rectangle 65"/>
              <p:cNvSpPr>
                <a:spLocks noChangeArrowheads="1"/>
              </p:cNvSpPr>
              <p:nvPr/>
            </p:nvSpPr>
            <p:spPr bwMode="auto">
              <a:xfrm>
                <a:off x="144" y="3024"/>
                <a:ext cx="23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sz="1800" b="1" dirty="0" err="1">
                    <a:solidFill>
                      <a:srgbClr val="000099"/>
                    </a:solidFill>
                    <a:cs typeface="Times New Roman" pitchFamily="18" charset="0"/>
                  </a:rPr>
                  <a:t>NdFeB</a:t>
                </a:r>
                <a:r>
                  <a:rPr lang="en-US" sz="1800" b="1" dirty="0">
                    <a:solidFill>
                      <a:srgbClr val="000099"/>
                    </a:solidFill>
                    <a:cs typeface="Times New Roman" pitchFamily="18" charset="0"/>
                  </a:rPr>
                  <a:t>        280             24             1 %</a:t>
                </a:r>
              </a:p>
            </p:txBody>
          </p:sp>
          <p:sp>
            <p:nvSpPr>
              <p:cNvPr id="1041" name="Rectangle 66"/>
              <p:cNvSpPr>
                <a:spLocks noChangeArrowheads="1"/>
              </p:cNvSpPr>
              <p:nvPr/>
            </p:nvSpPr>
            <p:spPr bwMode="auto">
              <a:xfrm>
                <a:off x="144" y="3312"/>
                <a:ext cx="24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sz="1800" b="1">
                    <a:solidFill>
                      <a:srgbClr val="000099"/>
                    </a:solidFill>
                    <a:cs typeface="Times New Roman" pitchFamily="18" charset="0"/>
                  </a:rPr>
                  <a:t>SmCo         150              32           0.5 %</a:t>
                </a:r>
              </a:p>
            </p:txBody>
          </p:sp>
          <p:sp>
            <p:nvSpPr>
              <p:cNvPr id="1042" name="Rectangle 67"/>
              <p:cNvSpPr>
                <a:spLocks noChangeArrowheads="1"/>
              </p:cNvSpPr>
              <p:nvPr/>
            </p:nvSpPr>
            <p:spPr bwMode="auto">
              <a:xfrm>
                <a:off x="96" y="3600"/>
                <a:ext cx="24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sz="1800" b="1">
                    <a:solidFill>
                      <a:srgbClr val="000099"/>
                    </a:solidFill>
                    <a:cs typeface="Times New Roman" pitchFamily="18" charset="0"/>
                  </a:rPr>
                  <a:t>AlNiCo        40                 3            2.5 %</a:t>
                </a:r>
              </a:p>
            </p:txBody>
          </p:sp>
          <p:sp>
            <p:nvSpPr>
              <p:cNvPr id="1043" name="Rectangle 70"/>
              <p:cNvSpPr>
                <a:spLocks noChangeArrowheads="1"/>
              </p:cNvSpPr>
              <p:nvPr/>
            </p:nvSpPr>
            <p:spPr bwMode="auto">
              <a:xfrm>
                <a:off x="1584" y="2256"/>
                <a:ext cx="468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b="1">
                    <a:cs typeface="Times New Roman" pitchFamily="18" charset="0"/>
                  </a:rPr>
                  <a:t>Cost  </a:t>
                </a:r>
              </a:p>
              <a:p>
                <a:r>
                  <a:rPr lang="en-US" sz="1800" b="1">
                    <a:cs typeface="Times New Roman" pitchFamily="18" charset="0"/>
                  </a:rPr>
                  <a:t>ratio</a:t>
                </a:r>
              </a:p>
            </p:txBody>
          </p:sp>
          <p:sp>
            <p:nvSpPr>
              <p:cNvPr id="1044" name="Rectangle 73"/>
              <p:cNvSpPr>
                <a:spLocks noChangeArrowheads="1"/>
              </p:cNvSpPr>
              <p:nvPr/>
            </p:nvSpPr>
            <p:spPr bwMode="auto">
              <a:xfrm>
                <a:off x="816" y="2256"/>
                <a:ext cx="62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b="1">
                    <a:cs typeface="Times New Roman" pitchFamily="18" charset="0"/>
                  </a:rPr>
                  <a:t>BH</a:t>
                </a:r>
                <a:r>
                  <a:rPr lang="en-US" sz="1800" b="1" baseline="-25000">
                    <a:cs typeface="Times New Roman" pitchFamily="18" charset="0"/>
                  </a:rPr>
                  <a:t>max</a:t>
                </a:r>
                <a:r>
                  <a:rPr lang="en-US" sz="1800" b="1">
                    <a:cs typeface="Times New Roman" pitchFamily="18" charset="0"/>
                  </a:rPr>
                  <a:t>  </a:t>
                </a:r>
              </a:p>
              <a:p>
                <a:r>
                  <a:rPr lang="en-US" sz="1800" b="1">
                    <a:cs typeface="Times New Roman" pitchFamily="18" charset="0"/>
                  </a:rPr>
                  <a:t>kj/m</a:t>
                </a:r>
                <a:r>
                  <a:rPr lang="en-US" sz="1800" b="1" baseline="30000">
                    <a:cs typeface="Times New Roman" pitchFamily="18" charset="0"/>
                  </a:rPr>
                  <a:t>3</a:t>
                </a:r>
              </a:p>
            </p:txBody>
          </p:sp>
          <p:sp>
            <p:nvSpPr>
              <p:cNvPr id="1045" name="Rectangle 74"/>
              <p:cNvSpPr>
                <a:spLocks noChangeArrowheads="1"/>
              </p:cNvSpPr>
              <p:nvPr/>
            </p:nvSpPr>
            <p:spPr bwMode="auto">
              <a:xfrm>
                <a:off x="2112" y="2352"/>
                <a:ext cx="57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b="1">
                    <a:cs typeface="Times New Roman" pitchFamily="18" charset="0"/>
                  </a:rPr>
                  <a:t>Use   </a:t>
                </a:r>
              </a:p>
              <a:p>
                <a:endParaRPr lang="en-US" sz="1800" b="1">
                  <a:cs typeface="Times New Roman" pitchFamily="18" charset="0"/>
                </a:endParaRPr>
              </a:p>
            </p:txBody>
          </p:sp>
        </p:grpSp>
        <p:sp>
          <p:nvSpPr>
            <p:cNvPr id="1038" name="Text Box 75"/>
            <p:cNvSpPr txBox="1">
              <a:spLocks noChangeArrowheads="1"/>
            </p:cNvSpPr>
            <p:nvPr/>
          </p:nvSpPr>
          <p:spPr bwMode="auto">
            <a:xfrm>
              <a:off x="288" y="1887"/>
              <a:ext cx="20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FF"/>
                  </a:solidFill>
                </a:rPr>
                <a:t>Properties of Some Magnets</a:t>
              </a:r>
            </a:p>
          </p:txBody>
        </p:sp>
      </p:grpSp>
      <p:sp>
        <p:nvSpPr>
          <p:cNvPr id="1031" name="Text Box 78"/>
          <p:cNvSpPr txBox="1">
            <a:spLocks noChangeArrowheads="1"/>
          </p:cNvSpPr>
          <p:nvPr/>
        </p:nvSpPr>
        <p:spPr bwMode="auto">
          <a:xfrm>
            <a:off x="4429124" y="1142984"/>
            <a:ext cx="47148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400" dirty="0">
                <a:solidFill>
                  <a:srgbClr val="CC00CC"/>
                </a:solidFill>
                <a:latin typeface="Arial Narrow" pitchFamily="34" charset="0"/>
              </a:rPr>
              <a:t>       Ferrite is a low cost magnet, </a:t>
            </a:r>
          </a:p>
          <a:p>
            <a:r>
              <a:rPr lang="en-US" sz="2400" dirty="0">
                <a:solidFill>
                  <a:srgbClr val="CC00CC"/>
                </a:solidFill>
                <a:latin typeface="Arial Narrow" pitchFamily="34" charset="0"/>
              </a:rPr>
              <a:t>         but magnetic strength is low</a:t>
            </a:r>
          </a:p>
          <a:p>
            <a:pPr>
              <a:buFontTx/>
              <a:buChar char="•"/>
            </a:pPr>
            <a:r>
              <a:rPr lang="en-US" sz="2400" dirty="0">
                <a:solidFill>
                  <a:srgbClr val="FF3300"/>
                </a:solidFill>
                <a:latin typeface="Arial Narrow" pitchFamily="34" charset="0"/>
              </a:rPr>
              <a:t>       Properties need to improve </a:t>
            </a:r>
          </a:p>
          <a:p>
            <a:r>
              <a:rPr lang="en-US" sz="2400" dirty="0">
                <a:solidFill>
                  <a:srgbClr val="FF3300"/>
                </a:solidFill>
                <a:latin typeface="Arial Narrow" pitchFamily="34" charset="0"/>
              </a:rPr>
              <a:t>         for better performance</a:t>
            </a:r>
            <a:r>
              <a:rPr lang="en-US" sz="2400" dirty="0">
                <a:solidFill>
                  <a:srgbClr val="CC0099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1033" name="Text Box 80"/>
          <p:cNvSpPr txBox="1">
            <a:spLocks noChangeArrowheads="1"/>
          </p:cNvSpPr>
          <p:nvPr/>
        </p:nvSpPr>
        <p:spPr bwMode="auto">
          <a:xfrm>
            <a:off x="5562600" y="5562600"/>
            <a:ext cx="27162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Hc enhanced by La, &amp; Co doping</a:t>
            </a:r>
          </a:p>
          <a:p>
            <a:r>
              <a:rPr lang="en-US" sz="1400" b="1">
                <a:solidFill>
                  <a:srgbClr val="FF0000"/>
                </a:solidFill>
              </a:rPr>
              <a:t>           5400 Oe to 7800 Oe</a:t>
            </a:r>
          </a:p>
        </p:txBody>
      </p:sp>
      <p:sp>
        <p:nvSpPr>
          <p:cNvPr id="1034" name="Text Box 81"/>
          <p:cNvSpPr txBox="1">
            <a:spLocks noChangeArrowheads="1"/>
          </p:cNvSpPr>
          <p:nvPr/>
        </p:nvSpPr>
        <p:spPr bwMode="auto">
          <a:xfrm>
            <a:off x="4638675" y="3460753"/>
            <a:ext cx="4505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Ms, </a:t>
            </a:r>
            <a:r>
              <a:rPr lang="en-US" sz="2000" b="1" dirty="0" err="1">
                <a:solidFill>
                  <a:srgbClr val="0000FF"/>
                </a:solidFill>
              </a:rPr>
              <a:t>Mr</a:t>
            </a:r>
            <a:r>
              <a:rPr lang="en-US" sz="2000" b="1" dirty="0">
                <a:solidFill>
                  <a:srgbClr val="0000FF"/>
                </a:solidFill>
              </a:rPr>
              <a:t> and </a:t>
            </a:r>
            <a:r>
              <a:rPr lang="en-US" sz="2000" b="1" dirty="0" err="1">
                <a:solidFill>
                  <a:srgbClr val="0000FF"/>
                </a:solidFill>
              </a:rPr>
              <a:t>Hc</a:t>
            </a:r>
            <a:r>
              <a:rPr lang="en-US" sz="2000" b="1" dirty="0">
                <a:solidFill>
                  <a:srgbClr val="0000FF"/>
                </a:solidFill>
              </a:rPr>
              <a:t> data of doped SrFe</a:t>
            </a:r>
            <a:r>
              <a:rPr lang="en-US" sz="2000" b="1" baseline="-25000" dirty="0">
                <a:solidFill>
                  <a:srgbClr val="0000FF"/>
                </a:solidFill>
              </a:rPr>
              <a:t>12</a:t>
            </a:r>
            <a:r>
              <a:rPr lang="en-US" sz="2000" b="1" dirty="0">
                <a:solidFill>
                  <a:srgbClr val="0000FF"/>
                </a:solidFill>
              </a:rPr>
              <a:t>O</a:t>
            </a:r>
            <a:r>
              <a:rPr lang="en-US" sz="2000" b="1" baseline="-25000" dirty="0">
                <a:solidFill>
                  <a:srgbClr val="0000FF"/>
                </a:solidFill>
              </a:rPr>
              <a:t>19</a:t>
            </a:r>
          </a:p>
        </p:txBody>
      </p:sp>
      <p:sp>
        <p:nvSpPr>
          <p:cNvPr id="1035" name="Text Box 83"/>
          <p:cNvSpPr txBox="1">
            <a:spLocks noChangeArrowheads="1"/>
          </p:cNvSpPr>
          <p:nvPr/>
        </p:nvSpPr>
        <p:spPr bwMode="auto">
          <a:xfrm>
            <a:off x="4611688" y="6461125"/>
            <a:ext cx="38193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3300"/>
                </a:solidFill>
              </a:rPr>
              <a:t>Magnets fabricated and evaluated</a:t>
            </a:r>
            <a:endParaRPr lang="en-US" sz="2000" b="1" dirty="0">
              <a:solidFill>
                <a:srgbClr val="FF33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-32" y="0"/>
            <a:ext cx="9144032" cy="1000108"/>
            <a:chOff x="-32" y="0"/>
            <a:chExt cx="9144032" cy="1000108"/>
          </a:xfrm>
        </p:grpSpPr>
        <p:sp>
          <p:nvSpPr>
            <p:cNvPr id="23" name="Flowchart: Process 22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2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6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GB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Improvement of Magnetic Strength</a:t>
              </a:r>
              <a:endPara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 rot="10800000">
              <a:off x="0" y="998519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latin typeface="Century Gothic" pitchFamily="34" charset="0"/>
                </a:rPr>
                <a:t> </a:t>
              </a:r>
              <a:endParaRPr lang="en-GB" sz="3200" dirty="0">
                <a:latin typeface="Century Gothic" pitchFamily="34" charset="0"/>
              </a:endParaRPr>
            </a:p>
          </p:txBody>
        </p: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GB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of Ferrite Permanent Magnet</a:t>
              </a:r>
              <a:endPara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779715" y="1500174"/>
            <a:ext cx="7078697" cy="5500726"/>
            <a:chOff x="2493963" y="1247802"/>
            <a:chExt cx="7545387" cy="6038850"/>
          </a:xfrm>
        </p:grpSpPr>
        <p:sp>
          <p:nvSpPr>
            <p:cNvPr id="3" name="Rounded Rectangle 2"/>
            <p:cNvSpPr/>
            <p:nvPr/>
          </p:nvSpPr>
          <p:spPr>
            <a:xfrm>
              <a:off x="3409950" y="1247802"/>
              <a:ext cx="5638800" cy="704850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38912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Magnetic Field Induced Strain (MFIS) in annealed FSMA ribbons</a:t>
              </a:r>
              <a:endParaRPr lang="en-US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35843" name="Object 3"/>
            <p:cNvGraphicFramePr>
              <a:graphicFrameLocks noChangeAspect="1"/>
            </p:cNvGraphicFramePr>
            <p:nvPr/>
          </p:nvGraphicFramePr>
          <p:xfrm>
            <a:off x="2493963" y="1455765"/>
            <a:ext cx="7545387" cy="5830887"/>
          </p:xfrm>
          <a:graphic>
            <a:graphicData uri="http://schemas.openxmlformats.org/presentationml/2006/ole">
              <p:oleObj spid="_x0000_s3074" name="Graph" r:id="rId3" imgW="4023360" imgH="3108960" progId="">
                <p:embed/>
              </p:oleObj>
            </a:graphicData>
          </a:graphic>
        </p:graphicFrame>
        <p:graphicFrame>
          <p:nvGraphicFramePr>
            <p:cNvPr id="35845" name="Object 5"/>
            <p:cNvGraphicFramePr>
              <a:graphicFrameLocks noChangeAspect="1"/>
            </p:cNvGraphicFramePr>
            <p:nvPr/>
          </p:nvGraphicFramePr>
          <p:xfrm>
            <a:off x="2493963" y="1455765"/>
            <a:ext cx="7545387" cy="5830887"/>
          </p:xfrm>
          <a:graphic>
            <a:graphicData uri="http://schemas.openxmlformats.org/presentationml/2006/ole">
              <p:oleObj spid="_x0000_s3075" name="Graph" r:id="rId4" imgW="4023360" imgH="3108960" progId="">
                <p:embed/>
              </p:oleObj>
            </a:graphicData>
          </a:graphic>
        </p:graphicFrame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5672138" y="2105052"/>
              <a:ext cx="2557462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>
                  <a:solidFill>
                    <a:srgbClr val="000099"/>
                  </a:solidFill>
                </a:rPr>
                <a:t>Ni</a:t>
              </a:r>
              <a:r>
                <a:rPr lang="en-US" sz="2000" b="1" baseline="-25000">
                  <a:solidFill>
                    <a:srgbClr val="000099"/>
                  </a:solidFill>
                </a:rPr>
                <a:t>55</a:t>
              </a:r>
              <a:r>
                <a:rPr lang="en-US" sz="2000" b="1">
                  <a:solidFill>
                    <a:srgbClr val="000099"/>
                  </a:solidFill>
                </a:rPr>
                <a:t>Mn</a:t>
              </a:r>
              <a:r>
                <a:rPr lang="en-US" sz="2000" b="1" baseline="-25000">
                  <a:solidFill>
                    <a:srgbClr val="000099"/>
                  </a:solidFill>
                </a:rPr>
                <a:t>22</a:t>
              </a:r>
              <a:r>
                <a:rPr lang="en-US" sz="2000" b="1">
                  <a:solidFill>
                    <a:srgbClr val="000099"/>
                  </a:solidFill>
                </a:rPr>
                <a:t>Ga</a:t>
              </a:r>
              <a:r>
                <a:rPr lang="en-US" sz="2000" b="1" baseline="-25000">
                  <a:solidFill>
                    <a:srgbClr val="000099"/>
                  </a:solidFill>
                </a:rPr>
                <a:t>22</a:t>
              </a:r>
              <a:r>
                <a:rPr lang="en-US" sz="2000" b="1">
                  <a:solidFill>
                    <a:srgbClr val="000099"/>
                  </a:solidFill>
                </a:rPr>
                <a:t>Al</a:t>
              </a:r>
              <a:r>
                <a:rPr lang="en-US" sz="2000" b="1" baseline="-25000">
                  <a:solidFill>
                    <a:srgbClr val="000099"/>
                  </a:solidFill>
                </a:rPr>
                <a:t>1 </a:t>
              </a:r>
            </a:p>
          </p:txBody>
        </p:sp>
        <p:sp>
          <p:nvSpPr>
            <p:cNvPr id="8203" name="TextBox 11"/>
            <p:cNvSpPr txBox="1">
              <a:spLocks noChangeArrowheads="1"/>
            </p:cNvSpPr>
            <p:nvPr/>
          </p:nvSpPr>
          <p:spPr bwMode="auto">
            <a:xfrm>
              <a:off x="7200900" y="4162452"/>
              <a:ext cx="18669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>
                  <a:solidFill>
                    <a:srgbClr val="C00000"/>
                  </a:solidFill>
                </a:rPr>
                <a:t>Ni</a:t>
              </a:r>
              <a:r>
                <a:rPr lang="en-US" sz="2000" b="1" baseline="-25000">
                  <a:solidFill>
                    <a:srgbClr val="C00000"/>
                  </a:solidFill>
                </a:rPr>
                <a:t>55</a:t>
              </a:r>
              <a:r>
                <a:rPr lang="en-US" sz="2000" b="1">
                  <a:solidFill>
                    <a:srgbClr val="C00000"/>
                  </a:solidFill>
                </a:rPr>
                <a:t>Mn</a:t>
              </a:r>
              <a:r>
                <a:rPr lang="en-US" sz="2000" b="1" baseline="-25000">
                  <a:solidFill>
                    <a:srgbClr val="C00000"/>
                  </a:solidFill>
                </a:rPr>
                <a:t>22</a:t>
              </a:r>
              <a:r>
                <a:rPr lang="en-US" sz="2000" b="1">
                  <a:solidFill>
                    <a:srgbClr val="C00000"/>
                  </a:solidFill>
                </a:rPr>
                <a:t>Ga</a:t>
              </a:r>
              <a:r>
                <a:rPr lang="en-US" sz="2000" b="1" baseline="-25000">
                  <a:solidFill>
                    <a:srgbClr val="C00000"/>
                  </a:solidFill>
                </a:rPr>
                <a:t>23 </a:t>
              </a:r>
              <a:r>
                <a:rPr lang="en-US" sz="2000" b="1">
                  <a:solidFill>
                    <a:srgbClr val="C00000"/>
                  </a:solidFill>
                </a:rPr>
                <a:t> </a:t>
              </a:r>
              <a:endParaRPr lang="en-US" sz="2000" b="1" baseline="-25000">
                <a:solidFill>
                  <a:srgbClr val="C0000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12700" y="1500174"/>
            <a:ext cx="3084513" cy="5283208"/>
            <a:chOff x="-12700" y="1500174"/>
            <a:chExt cx="3084513" cy="5283208"/>
          </a:xfrm>
        </p:grpSpPr>
        <p:pic>
          <p:nvPicPr>
            <p:cNvPr id="3079" name="Picture 3" descr="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-12700" y="2185990"/>
              <a:ext cx="3070225" cy="231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0" name="Rectangle 14"/>
            <p:cNvSpPr>
              <a:spLocks noChangeArrowheads="1"/>
            </p:cNvSpPr>
            <p:nvPr/>
          </p:nvSpPr>
          <p:spPr bwMode="auto">
            <a:xfrm>
              <a:off x="0" y="1500174"/>
              <a:ext cx="3071802" cy="711200"/>
            </a:xfrm>
            <a:prstGeom prst="rect">
              <a:avLst/>
            </a:prstGeom>
            <a:solidFill>
              <a:srgbClr val="000099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just"/>
              <a:r>
                <a:rPr lang="en-US" sz="2000" dirty="0">
                  <a:solidFill>
                    <a:srgbClr val="FFFF00"/>
                  </a:solidFill>
                </a:rPr>
                <a:t>As-Spun Ni</a:t>
              </a:r>
              <a:r>
                <a:rPr lang="en-US" sz="2000" baseline="-25000" dirty="0">
                  <a:solidFill>
                    <a:srgbClr val="FFFF00"/>
                  </a:solidFill>
                </a:rPr>
                <a:t>55</a:t>
              </a:r>
              <a:r>
                <a:rPr lang="en-US" sz="2000" dirty="0">
                  <a:solidFill>
                    <a:srgbClr val="FFFF00"/>
                  </a:solidFill>
                </a:rPr>
                <a:t>Mn</a:t>
              </a:r>
              <a:r>
                <a:rPr lang="en-US" sz="2000" baseline="-25000" dirty="0">
                  <a:solidFill>
                    <a:srgbClr val="FFFF00"/>
                  </a:solidFill>
                </a:rPr>
                <a:t>22</a:t>
              </a:r>
              <a:r>
                <a:rPr lang="en-US" sz="2000" dirty="0">
                  <a:solidFill>
                    <a:srgbClr val="FFFF00"/>
                  </a:solidFill>
                </a:rPr>
                <a:t>Ga</a:t>
              </a:r>
              <a:r>
                <a:rPr lang="en-US" sz="2000" baseline="-25000" dirty="0">
                  <a:solidFill>
                    <a:srgbClr val="FFFF00"/>
                  </a:solidFill>
                </a:rPr>
                <a:t>23 </a:t>
              </a:r>
            </a:p>
            <a:p>
              <a:pPr algn="just"/>
              <a:r>
                <a:rPr lang="en-US" sz="2000" dirty="0">
                  <a:solidFill>
                    <a:srgbClr val="FFFF00"/>
                  </a:solidFill>
                </a:rPr>
                <a:t> Mart. Start : M</a:t>
              </a:r>
              <a:r>
                <a:rPr lang="en-US" sz="2000" baseline="-25000" dirty="0">
                  <a:solidFill>
                    <a:srgbClr val="FFFF00"/>
                  </a:solidFill>
                </a:rPr>
                <a:t>S</a:t>
              </a:r>
              <a:r>
                <a:rPr lang="en-US" sz="2000" dirty="0">
                  <a:solidFill>
                    <a:srgbClr val="FFFF00"/>
                  </a:solidFill>
                </a:rPr>
                <a:t>= 142</a:t>
              </a:r>
              <a:r>
                <a:rPr lang="en-US" sz="2000" baseline="30000" dirty="0">
                  <a:solidFill>
                    <a:srgbClr val="FFFF00"/>
                  </a:solidFill>
                </a:rPr>
                <a:t>o</a:t>
              </a:r>
              <a:r>
                <a:rPr lang="en-US" sz="2000" dirty="0">
                  <a:solidFill>
                    <a:srgbClr val="FFFF00"/>
                  </a:solidFill>
                </a:rPr>
                <a:t>C</a:t>
              </a:r>
            </a:p>
          </p:txBody>
        </p:sp>
        <p:pic>
          <p:nvPicPr>
            <p:cNvPr id="3082" name="Picture 16" descr="3. Image 38kX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4440232"/>
              <a:ext cx="3071813" cy="2305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3" name="Rectangle 18"/>
            <p:cNvSpPr>
              <a:spLocks noChangeArrowheads="1"/>
            </p:cNvSpPr>
            <p:nvPr/>
          </p:nvSpPr>
          <p:spPr bwMode="auto">
            <a:xfrm>
              <a:off x="0" y="4221168"/>
              <a:ext cx="3048000" cy="704850"/>
            </a:xfrm>
            <a:prstGeom prst="rect">
              <a:avLst/>
            </a:prstGeom>
            <a:solidFill>
              <a:srgbClr val="000099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000" dirty="0">
                  <a:solidFill>
                    <a:srgbClr val="FFFF00"/>
                  </a:solidFill>
                </a:rPr>
                <a:t>As-Spun Ni</a:t>
              </a:r>
              <a:r>
                <a:rPr lang="en-US" sz="2000" baseline="-25000" dirty="0">
                  <a:solidFill>
                    <a:srgbClr val="FFFF00"/>
                  </a:solidFill>
                </a:rPr>
                <a:t>55</a:t>
              </a:r>
              <a:r>
                <a:rPr lang="en-US" sz="2000" dirty="0">
                  <a:solidFill>
                    <a:srgbClr val="FFFF00"/>
                  </a:solidFill>
                </a:rPr>
                <a:t>Mn</a:t>
              </a:r>
              <a:r>
                <a:rPr lang="en-US" sz="2000" baseline="-25000" dirty="0">
                  <a:solidFill>
                    <a:srgbClr val="FFFF00"/>
                  </a:solidFill>
                </a:rPr>
                <a:t>22</a:t>
              </a:r>
              <a:r>
                <a:rPr lang="en-US" sz="2000" dirty="0">
                  <a:solidFill>
                    <a:srgbClr val="FFFF00"/>
                  </a:solidFill>
                </a:rPr>
                <a:t>Ga</a:t>
              </a:r>
              <a:r>
                <a:rPr lang="en-US" sz="2000" baseline="-25000" dirty="0">
                  <a:solidFill>
                    <a:srgbClr val="FFFF00"/>
                  </a:solidFill>
                </a:rPr>
                <a:t>22</a:t>
              </a:r>
              <a:r>
                <a:rPr lang="en-US" sz="2000" dirty="0">
                  <a:solidFill>
                    <a:srgbClr val="FFFF00"/>
                  </a:solidFill>
                </a:rPr>
                <a:t>Al</a:t>
              </a:r>
              <a:r>
                <a:rPr lang="en-US" sz="2000" baseline="-25000" dirty="0">
                  <a:solidFill>
                    <a:srgbClr val="FFFF00"/>
                  </a:solidFill>
                </a:rPr>
                <a:t>1</a:t>
              </a:r>
            </a:p>
            <a:p>
              <a:r>
                <a:rPr lang="en-US" sz="2000" dirty="0">
                  <a:solidFill>
                    <a:srgbClr val="FFFF00"/>
                  </a:solidFill>
                </a:rPr>
                <a:t>Mart. Start : M</a:t>
              </a:r>
              <a:r>
                <a:rPr lang="en-US" sz="2000" baseline="-25000" dirty="0">
                  <a:solidFill>
                    <a:srgbClr val="FFFF00"/>
                  </a:solidFill>
                </a:rPr>
                <a:t>S</a:t>
              </a:r>
              <a:r>
                <a:rPr lang="en-US" sz="2000" dirty="0">
                  <a:solidFill>
                    <a:srgbClr val="FFFF00"/>
                  </a:solidFill>
                </a:rPr>
                <a:t> = 231</a:t>
              </a:r>
              <a:r>
                <a:rPr lang="en-US" sz="2000" baseline="30000" dirty="0">
                  <a:solidFill>
                    <a:srgbClr val="FFFF00"/>
                  </a:solidFill>
                </a:rPr>
                <a:t>o</a:t>
              </a:r>
              <a:r>
                <a:rPr lang="en-US" sz="2000" dirty="0">
                  <a:solidFill>
                    <a:srgbClr val="FFFF00"/>
                  </a:solidFill>
                </a:rPr>
                <a:t>C</a:t>
              </a:r>
            </a:p>
          </p:txBody>
        </p:sp>
        <p:sp>
          <p:nvSpPr>
            <p:cNvPr id="3084" name="Rounded Rectangular Callout 11"/>
            <p:cNvSpPr>
              <a:spLocks noChangeArrowheads="1"/>
            </p:cNvSpPr>
            <p:nvPr/>
          </p:nvSpPr>
          <p:spPr bwMode="auto">
            <a:xfrm>
              <a:off x="0" y="2620954"/>
              <a:ext cx="2057400" cy="304800"/>
            </a:xfrm>
            <a:prstGeom prst="wedgeRoundRectCallout">
              <a:avLst>
                <a:gd name="adj1" fmla="val -315"/>
                <a:gd name="adj2" fmla="val 191917"/>
                <a:gd name="adj3" fmla="val 16667"/>
              </a:avLst>
            </a:prstGeom>
            <a:solidFill>
              <a:srgbClr val="FFFFA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r>
                <a:rPr lang="en-US" sz="1600" b="1" dirty="0" err="1">
                  <a:solidFill>
                    <a:srgbClr val="C00000"/>
                  </a:solidFill>
                </a:rPr>
                <a:t>Martensite</a:t>
              </a:r>
              <a:r>
                <a:rPr lang="en-US" sz="1600" b="1" dirty="0">
                  <a:solidFill>
                    <a:srgbClr val="C00000"/>
                  </a:solidFill>
                </a:rPr>
                <a:t> Twins</a:t>
              </a:r>
            </a:p>
          </p:txBody>
        </p:sp>
        <p:sp>
          <p:nvSpPr>
            <p:cNvPr id="3085" name="Rounded Rectangular Callout 11"/>
            <p:cNvSpPr>
              <a:spLocks noChangeArrowheads="1"/>
            </p:cNvSpPr>
            <p:nvPr/>
          </p:nvSpPr>
          <p:spPr bwMode="auto">
            <a:xfrm>
              <a:off x="0" y="6478582"/>
              <a:ext cx="1981200" cy="304800"/>
            </a:xfrm>
            <a:prstGeom prst="wedgeRoundRectCallout">
              <a:avLst>
                <a:gd name="adj1" fmla="val 1769"/>
                <a:gd name="adj2" fmla="val -170583"/>
                <a:gd name="adj3" fmla="val 16667"/>
              </a:avLst>
            </a:prstGeom>
            <a:solidFill>
              <a:srgbClr val="FFFFA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r>
                <a:rPr lang="en-US" sz="1600" b="1">
                  <a:solidFill>
                    <a:srgbClr val="C00000"/>
                  </a:solidFill>
                </a:rPr>
                <a:t>Martensite Plates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32" y="0"/>
            <a:ext cx="9144032" cy="1000108"/>
            <a:chOff x="-32" y="0"/>
            <a:chExt cx="9144032" cy="1000108"/>
          </a:xfrm>
        </p:grpSpPr>
        <p:sp>
          <p:nvSpPr>
            <p:cNvPr id="18" name="Flowchart: Process 17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9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latin typeface="Century Gothic" pitchFamily="34" charset="0"/>
                </a:rPr>
                <a:t> </a:t>
              </a: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Ferromagnetic Shape Memory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rot="10800000">
              <a:off x="0" y="998519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latin typeface="Century Gothic" pitchFamily="34" charset="0"/>
                </a:rPr>
                <a:t> </a:t>
              </a:r>
              <a:endParaRPr lang="en-GB" sz="3200" dirty="0">
                <a:latin typeface="Century Gothic" pitchFamily="34" charset="0"/>
              </a:endParaRPr>
            </a:p>
          </p:txBody>
        </p:sp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latin typeface="Century Gothic" pitchFamily="34" charset="0"/>
                </a:rPr>
                <a:t> </a:t>
              </a: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Alloys (FSMAs) by Rapid Solidification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2844" y="857232"/>
            <a:ext cx="8858312" cy="19288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142844" y="891115"/>
            <a:ext cx="8715436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Research </a:t>
            </a:r>
            <a:r>
              <a:rPr lang="en-US" sz="2400" b="1" dirty="0" smtClean="0">
                <a:solidFill>
                  <a:srgbClr val="0000FF"/>
                </a:solidFill>
              </a:rPr>
              <a:t>Area (PVD, CVD, e-beam, Laser cladding, HVOF, Thermal Spray, Plasma Spray)</a:t>
            </a:r>
            <a:endParaRPr lang="en-US" sz="2400" b="1" dirty="0">
              <a:solidFill>
                <a:srgbClr val="0000FF"/>
              </a:solidFill>
            </a:endParaRPr>
          </a:p>
          <a:p>
            <a:pPr marL="539750" indent="-539750">
              <a:buFont typeface="Wingdings" pitchFamily="2" charset="2"/>
              <a:buChar char="q"/>
            </a:pPr>
            <a:r>
              <a:rPr lang="en-US" sz="2200" dirty="0">
                <a:solidFill>
                  <a:srgbClr val="0070C0"/>
                </a:solidFill>
              </a:rPr>
              <a:t>Hard  &amp; tough coatings for wear resistance applications</a:t>
            </a:r>
          </a:p>
          <a:p>
            <a:pPr marL="539750" indent="-539750">
              <a:buFont typeface="Wingdings" pitchFamily="2" charset="2"/>
              <a:buChar char="q"/>
            </a:pPr>
            <a:r>
              <a:rPr lang="en-US" sz="2200" dirty="0">
                <a:solidFill>
                  <a:srgbClr val="0070C0"/>
                </a:solidFill>
              </a:rPr>
              <a:t>High temperature  and oxidation resistant coatings</a:t>
            </a:r>
          </a:p>
          <a:p>
            <a:pPr marL="539750" indent="-539750">
              <a:buFont typeface="Wingdings" pitchFamily="2" charset="2"/>
              <a:buChar char="q"/>
            </a:pPr>
            <a:r>
              <a:rPr lang="en-US" sz="2200" dirty="0">
                <a:solidFill>
                  <a:srgbClr val="0070C0"/>
                </a:solidFill>
              </a:rPr>
              <a:t>Coatings for corrosion resistance application</a:t>
            </a: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285720" y="2714620"/>
            <a:ext cx="8215370" cy="3845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en-US" sz="2400" b="1" dirty="0">
                <a:solidFill>
                  <a:srgbClr val="0000FF"/>
                </a:solidFill>
                <a:latin typeface="Arial Narrow" pitchFamily="34" charset="0"/>
              </a:rPr>
              <a:t>Recent Projects</a:t>
            </a:r>
          </a:p>
          <a:p>
            <a:pPr marL="342900" indent="-342900">
              <a:lnSpc>
                <a:spcPct val="130000"/>
              </a:lnSpc>
              <a:spcAft>
                <a:spcPts val="300"/>
              </a:spcAft>
              <a:buFont typeface="Wingdings" pitchFamily="2" charset="2"/>
              <a:buChar char="q"/>
            </a:pPr>
            <a:r>
              <a:rPr lang="en-US" sz="2200" dirty="0" err="1">
                <a:latin typeface="Arial Narrow" pitchFamily="34" charset="0"/>
              </a:rPr>
              <a:t>Nanocomposite</a:t>
            </a:r>
            <a:r>
              <a:rPr lang="en-US" sz="2200" dirty="0">
                <a:latin typeface="Arial Narrow" pitchFamily="34" charset="0"/>
              </a:rPr>
              <a:t> </a:t>
            </a:r>
            <a:r>
              <a:rPr lang="en-US" sz="2200" dirty="0" err="1">
                <a:latin typeface="Arial Narrow" pitchFamily="34" charset="0"/>
              </a:rPr>
              <a:t>multicomponent</a:t>
            </a:r>
            <a:r>
              <a:rPr lang="en-US" sz="2200" dirty="0">
                <a:latin typeface="Arial Narrow" pitchFamily="34" charset="0"/>
              </a:rPr>
              <a:t> coatings of </a:t>
            </a:r>
            <a:r>
              <a:rPr lang="en-US" sz="2200" dirty="0" err="1">
                <a:latin typeface="Arial Narrow" pitchFamily="34" charset="0"/>
              </a:rPr>
              <a:t>TiSiBC</a:t>
            </a:r>
            <a:r>
              <a:rPr lang="en-US" sz="2200" dirty="0">
                <a:latin typeface="Arial Narrow" pitchFamily="34" charset="0"/>
              </a:rPr>
              <a:t> system for wear resistance and  less coefficient of friction </a:t>
            </a:r>
            <a:r>
              <a:rPr lang="en-US" sz="2200" dirty="0" smtClean="0">
                <a:latin typeface="Arial Narrow" pitchFamily="34" charset="0"/>
              </a:rPr>
              <a:t>applications (Ashok Leyland)</a:t>
            </a:r>
            <a:endParaRPr lang="en-US" sz="2200" dirty="0">
              <a:latin typeface="Arial Narrow" pitchFamily="34" charset="0"/>
            </a:endParaRPr>
          </a:p>
          <a:p>
            <a:pPr marL="342900" indent="-342900">
              <a:lnSpc>
                <a:spcPct val="130000"/>
              </a:lnSpc>
              <a:spcAft>
                <a:spcPts val="300"/>
              </a:spcAft>
              <a:buFont typeface="Wingdings" pitchFamily="2" charset="2"/>
              <a:buChar char="q"/>
            </a:pPr>
            <a:r>
              <a:rPr lang="en-US" sz="2200" dirty="0" smtClean="0">
                <a:latin typeface="Arial Narrow" pitchFamily="34" charset="0"/>
              </a:rPr>
              <a:t>Multilayered </a:t>
            </a:r>
            <a:r>
              <a:rPr lang="en-US" sz="2200" dirty="0">
                <a:latin typeface="Arial Narrow" pitchFamily="34" charset="0"/>
              </a:rPr>
              <a:t>hard and tough coatings of </a:t>
            </a:r>
            <a:r>
              <a:rPr lang="en-US" sz="2200" dirty="0" err="1">
                <a:latin typeface="Arial Narrow" pitchFamily="34" charset="0"/>
              </a:rPr>
              <a:t>SiCN</a:t>
            </a:r>
            <a:r>
              <a:rPr lang="en-US" sz="2200" dirty="0">
                <a:latin typeface="Arial Narrow" pitchFamily="34" charset="0"/>
              </a:rPr>
              <a:t> system</a:t>
            </a:r>
          </a:p>
          <a:p>
            <a:pPr marL="342900" indent="-342900">
              <a:lnSpc>
                <a:spcPct val="130000"/>
              </a:lnSpc>
              <a:spcAft>
                <a:spcPts val="300"/>
              </a:spcAft>
              <a:buFont typeface="Wingdings" pitchFamily="2" charset="2"/>
              <a:buChar char="q"/>
            </a:pPr>
            <a:r>
              <a:rPr lang="en-US" sz="2200" dirty="0" smtClean="0">
                <a:latin typeface="Arial Narrow" pitchFamily="34" charset="0"/>
              </a:rPr>
              <a:t>Cadmium </a:t>
            </a:r>
            <a:r>
              <a:rPr lang="en-US" sz="2200" dirty="0">
                <a:latin typeface="Arial Narrow" pitchFamily="34" charset="0"/>
              </a:rPr>
              <a:t>replacement coatings for landing gears in </a:t>
            </a:r>
            <a:r>
              <a:rPr lang="en-US" sz="2200" dirty="0" err="1" smtClean="0">
                <a:latin typeface="Arial Narrow" pitchFamily="34" charset="0"/>
              </a:rPr>
              <a:t>aeroplane</a:t>
            </a:r>
            <a:r>
              <a:rPr lang="en-US" sz="2200" dirty="0" smtClean="0">
                <a:latin typeface="Arial Narrow" pitchFamily="34" charset="0"/>
              </a:rPr>
              <a:t> (Boeing International)</a:t>
            </a:r>
            <a:endParaRPr lang="en-US" sz="2200" dirty="0">
              <a:latin typeface="Arial Narrow" pitchFamily="34" charset="0"/>
            </a:endParaRPr>
          </a:p>
          <a:p>
            <a:pPr marL="342900" indent="-342900">
              <a:lnSpc>
                <a:spcPct val="130000"/>
              </a:lnSpc>
              <a:spcAft>
                <a:spcPts val="300"/>
              </a:spcAft>
              <a:buFont typeface="Wingdings" pitchFamily="2" charset="2"/>
              <a:buChar char="q"/>
            </a:pPr>
            <a:r>
              <a:rPr lang="en-US" sz="2200" dirty="0">
                <a:latin typeface="Arial Narrow" pitchFamily="34" charset="0"/>
              </a:rPr>
              <a:t>Anti corrosion, foul fuel sustainable </a:t>
            </a:r>
            <a:r>
              <a:rPr lang="en-US" sz="2200" dirty="0" smtClean="0">
                <a:latin typeface="Arial Narrow" pitchFamily="34" charset="0"/>
              </a:rPr>
              <a:t>coatings (Tata Steel)</a:t>
            </a:r>
            <a:endParaRPr lang="en-US" sz="2200" dirty="0">
              <a:latin typeface="Arial Narrow" pitchFamily="34" charset="0"/>
            </a:endParaRPr>
          </a:p>
          <a:p>
            <a:pPr marL="342900" indent="-342900">
              <a:lnSpc>
                <a:spcPct val="130000"/>
              </a:lnSpc>
              <a:spcAft>
                <a:spcPts val="300"/>
              </a:spcAft>
              <a:buFont typeface="Wingdings" pitchFamily="2" charset="2"/>
              <a:buChar char="q"/>
            </a:pPr>
            <a:r>
              <a:rPr lang="en-US" sz="2200" dirty="0">
                <a:latin typeface="Arial Narrow" pitchFamily="34" charset="0"/>
              </a:rPr>
              <a:t>Anticorrosion and anti bacterial </a:t>
            </a:r>
            <a:r>
              <a:rPr lang="en-US" sz="2200" dirty="0" smtClean="0">
                <a:latin typeface="Arial Narrow" pitchFamily="34" charset="0"/>
              </a:rPr>
              <a:t>coatings (Tata Steel)</a:t>
            </a:r>
            <a:endParaRPr lang="en-US" sz="2200" dirty="0">
              <a:latin typeface="Arial Narrow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7" name="Flowchart: Process 6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latin typeface="Century Gothic" pitchFamily="34" charset="0"/>
                </a:rPr>
                <a:t> </a:t>
              </a: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Coatings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32" y="0"/>
            <a:ext cx="9144032" cy="1000108"/>
            <a:chOff x="-32" y="0"/>
            <a:chExt cx="9144032" cy="1000108"/>
          </a:xfrm>
        </p:grpSpPr>
        <p:sp>
          <p:nvSpPr>
            <p:cNvPr id="24" name="Flowchart: Process 23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5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Coatings for various applications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10800000">
              <a:off x="0" y="714357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30" name="Text Box 2"/>
            <p:cNvSpPr txBox="1">
              <a:spLocks noChangeArrowheads="1"/>
            </p:cNvSpPr>
            <p:nvPr/>
          </p:nvSpPr>
          <p:spPr bwMode="auto">
            <a:xfrm>
              <a:off x="-32" y="357166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85786" y="857232"/>
            <a:ext cx="7643866" cy="5357850"/>
            <a:chOff x="785786" y="857232"/>
            <a:chExt cx="7643866" cy="5357850"/>
          </a:xfrm>
        </p:grpSpPr>
        <p:pic>
          <p:nvPicPr>
            <p:cNvPr id="3078" name="Picture 11" descr="DSC_5905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57224" y="857232"/>
              <a:ext cx="3546470" cy="2500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9" name="TextBox 12"/>
            <p:cNvSpPr txBox="1">
              <a:spLocks noChangeArrowheads="1"/>
            </p:cNvSpPr>
            <p:nvPr/>
          </p:nvSpPr>
          <p:spPr bwMode="auto">
            <a:xfrm>
              <a:off x="785786" y="3071810"/>
              <a:ext cx="378621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Piston ring of truck engine Ashok </a:t>
              </a:r>
              <a:r>
                <a:rPr lang="en-US" sz="1600" b="1" dirty="0" err="1"/>
                <a:t>leyland</a:t>
              </a:r>
              <a:endParaRPr lang="en-US" sz="1600" b="1" dirty="0"/>
            </a:p>
          </p:txBody>
        </p:sp>
        <p:grpSp>
          <p:nvGrpSpPr>
            <p:cNvPr id="32" name="Group 18"/>
            <p:cNvGrpSpPr>
              <a:grpSpLocks/>
            </p:cNvGrpSpPr>
            <p:nvPr/>
          </p:nvGrpSpPr>
          <p:grpSpPr bwMode="auto">
            <a:xfrm>
              <a:off x="4786314" y="857232"/>
              <a:ext cx="3643338" cy="2500330"/>
              <a:chOff x="0" y="762000"/>
              <a:chExt cx="3352800" cy="2314575"/>
            </a:xfrm>
          </p:grpSpPr>
          <p:pic>
            <p:nvPicPr>
              <p:cNvPr id="33" name="Picture 3" descr="DSCN244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0" y="762000"/>
                <a:ext cx="3352800" cy="2314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" name="Rectangle 17"/>
              <p:cNvSpPr>
                <a:spLocks noChangeArrowheads="1"/>
              </p:cNvSpPr>
              <p:nvPr/>
            </p:nvSpPr>
            <p:spPr bwMode="auto">
              <a:xfrm>
                <a:off x="228600" y="2590800"/>
                <a:ext cx="29718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 dirty="0">
                    <a:cs typeface="Times New Roman" pitchFamily="18" charset="0"/>
                  </a:rPr>
                  <a:t>Al</a:t>
                </a:r>
                <a:r>
                  <a:rPr lang="en-US" b="1" baseline="-30000" dirty="0">
                    <a:cs typeface="Times New Roman" pitchFamily="18" charset="0"/>
                  </a:rPr>
                  <a:t>2</a:t>
                </a:r>
                <a:r>
                  <a:rPr lang="en-US" b="1" dirty="0">
                    <a:cs typeface="Times New Roman" pitchFamily="18" charset="0"/>
                  </a:rPr>
                  <a:t>O</a:t>
                </a:r>
                <a:r>
                  <a:rPr lang="en-US" b="1" baseline="-30000" dirty="0">
                    <a:cs typeface="Times New Roman" pitchFamily="18" charset="0"/>
                  </a:rPr>
                  <a:t>3</a:t>
                </a:r>
                <a:r>
                  <a:rPr lang="en-US" b="1" dirty="0">
                    <a:cs typeface="Times New Roman" pitchFamily="18" charset="0"/>
                  </a:rPr>
                  <a:t>-Fe coated pipe</a:t>
                </a:r>
                <a:endParaRPr lang="en-US" dirty="0"/>
              </a:p>
            </p:txBody>
          </p:sp>
        </p:grpSp>
        <p:grpSp>
          <p:nvGrpSpPr>
            <p:cNvPr id="35" name="Group 20"/>
            <p:cNvGrpSpPr>
              <a:grpSpLocks/>
            </p:cNvGrpSpPr>
            <p:nvPr/>
          </p:nvGrpSpPr>
          <p:grpSpPr bwMode="auto">
            <a:xfrm>
              <a:off x="857224" y="3571876"/>
              <a:ext cx="3571900" cy="2643206"/>
              <a:chOff x="6553200" y="762000"/>
              <a:chExt cx="2590800" cy="2355056"/>
            </a:xfrm>
          </p:grpSpPr>
          <p:pic>
            <p:nvPicPr>
              <p:cNvPr id="36" name="Picture 10" descr="DSCN245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6553200" y="762000"/>
                <a:ext cx="2590800" cy="2355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7" name="Rectangle 18"/>
              <p:cNvSpPr>
                <a:spLocks noChangeArrowheads="1"/>
              </p:cNvSpPr>
              <p:nvPr/>
            </p:nvSpPr>
            <p:spPr bwMode="auto">
              <a:xfrm>
                <a:off x="6629400" y="2590800"/>
                <a:ext cx="25146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cs typeface="Times New Roman" pitchFamily="18" charset="0"/>
                  </a:rPr>
                  <a:t>Al</a:t>
                </a:r>
                <a:r>
                  <a:rPr lang="en-US" sz="1600" b="1" baseline="-30000">
                    <a:cs typeface="Times New Roman" pitchFamily="18" charset="0"/>
                  </a:rPr>
                  <a:t>2</a:t>
                </a:r>
                <a:r>
                  <a:rPr lang="en-US" sz="1600" b="1">
                    <a:cs typeface="Times New Roman" pitchFamily="18" charset="0"/>
                  </a:rPr>
                  <a:t>O</a:t>
                </a:r>
                <a:r>
                  <a:rPr lang="en-US" sz="1600" b="1" baseline="-30000">
                    <a:cs typeface="Times New Roman" pitchFamily="18" charset="0"/>
                  </a:rPr>
                  <a:t>3</a:t>
                </a:r>
                <a:r>
                  <a:rPr lang="en-US" sz="1600" b="1">
                    <a:cs typeface="Times New Roman" pitchFamily="18" charset="0"/>
                  </a:rPr>
                  <a:t>-TiB</a:t>
                </a:r>
                <a:r>
                  <a:rPr lang="en-US" sz="1600" b="1" baseline="-25000">
                    <a:cs typeface="Times New Roman" pitchFamily="18" charset="0"/>
                  </a:rPr>
                  <a:t>2 </a:t>
                </a:r>
                <a:r>
                  <a:rPr lang="en-US" sz="1600" b="1">
                    <a:cs typeface="Times New Roman" pitchFamily="18" charset="0"/>
                  </a:rPr>
                  <a:t> coated  pipe</a:t>
                </a:r>
                <a:endParaRPr lang="en-US" sz="1600"/>
              </a:p>
            </p:txBody>
          </p:sp>
        </p:grpSp>
        <p:grpSp>
          <p:nvGrpSpPr>
            <p:cNvPr id="38" name="Group 34"/>
            <p:cNvGrpSpPr>
              <a:grpSpLocks/>
            </p:cNvGrpSpPr>
            <p:nvPr/>
          </p:nvGrpSpPr>
          <p:grpSpPr bwMode="auto">
            <a:xfrm>
              <a:off x="4786314" y="3571876"/>
              <a:ext cx="3643338" cy="2643206"/>
              <a:chOff x="4724400" y="2895600"/>
              <a:chExt cx="2819400" cy="1867175"/>
            </a:xfrm>
          </p:grpSpPr>
          <p:pic>
            <p:nvPicPr>
              <p:cNvPr id="39" name="Picture 2" descr="DSC_5329.JPG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724400" y="2895600"/>
                <a:ext cx="2819400" cy="1867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0" name="TextBox 39"/>
              <p:cNvSpPr txBox="1"/>
              <p:nvPr/>
            </p:nvSpPr>
            <p:spPr>
              <a:xfrm>
                <a:off x="5563117" y="3504578"/>
                <a:ext cx="1218462" cy="64653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400" b="1" dirty="0"/>
                  <a:t>Laser </a:t>
                </a:r>
                <a:r>
                  <a:rPr lang="en-US" sz="1400" b="1" dirty="0" err="1"/>
                  <a:t>cladded</a:t>
                </a:r>
                <a:r>
                  <a:rPr lang="en-US" sz="1400" b="1" dirty="0"/>
                  <a:t>  </a:t>
                </a:r>
                <a:r>
                  <a:rPr lang="en-US" sz="1400" b="1" dirty="0" err="1"/>
                  <a:t>hydroturbine</a:t>
                </a:r>
                <a:r>
                  <a:rPr lang="en-US" sz="1400" b="1" dirty="0"/>
                  <a:t> guided vanes 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2" descr="C:\Users\Dell\Desktop\Mrs Ansu -12.04.2012\DSC_0343.JPG"/>
          <p:cNvPicPr>
            <a:picLocks noChangeAspect="1" noChangeArrowheads="1"/>
          </p:cNvPicPr>
          <p:nvPr/>
        </p:nvPicPr>
        <p:blipFill>
          <a:blip r:embed="rId3"/>
          <a:srcRect l="4871" t="1225" r="19481"/>
          <a:stretch>
            <a:fillRect/>
          </a:stretch>
        </p:blipFill>
        <p:spPr bwMode="auto">
          <a:xfrm>
            <a:off x="6786578" y="1357298"/>
            <a:ext cx="1903136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Rectangle 32"/>
          <p:cNvSpPr>
            <a:spLocks noChangeArrowheads="1"/>
          </p:cNvSpPr>
          <p:nvPr/>
        </p:nvSpPr>
        <p:spPr bwMode="auto">
          <a:xfrm>
            <a:off x="5000628" y="1000108"/>
            <a:ext cx="35004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entury Gothic" pitchFamily="34" charset="0"/>
              </a:rPr>
              <a:t>Alloys              </a:t>
            </a:r>
            <a:r>
              <a:rPr lang="en-GB" sz="2000" dirty="0">
                <a:latin typeface="Century Gothic" pitchFamily="34" charset="0"/>
              </a:rPr>
              <a:t>BMG’s</a:t>
            </a:r>
          </a:p>
        </p:txBody>
      </p:sp>
      <p:pic>
        <p:nvPicPr>
          <p:cNvPr id="3086" name="Picture 2" descr="G:\DCIM\101MSDCF\DSC00794.JPG"/>
          <p:cNvPicPr>
            <a:picLocks noChangeAspect="1" noChangeArrowheads="1"/>
          </p:cNvPicPr>
          <p:nvPr/>
        </p:nvPicPr>
        <p:blipFill>
          <a:blip r:embed="rId4"/>
          <a:srcRect l="29779" r="22060" b="30812"/>
          <a:stretch>
            <a:fillRect/>
          </a:stretch>
        </p:blipFill>
        <p:spPr bwMode="auto">
          <a:xfrm>
            <a:off x="5000628" y="1357298"/>
            <a:ext cx="152495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 Box 33"/>
          <p:cNvSpPr txBox="1">
            <a:spLocks noChangeArrowheads="1"/>
          </p:cNvSpPr>
          <p:nvPr/>
        </p:nvSpPr>
        <p:spPr bwMode="auto">
          <a:xfrm>
            <a:off x="214282" y="2071678"/>
            <a:ext cx="3929090" cy="954088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rgbClr val="0000FF"/>
                </a:solidFill>
                <a:latin typeface="Arial Narrow" pitchFamily="34" charset="0"/>
              </a:rPr>
              <a:t>Size of BMGs produced</a:t>
            </a:r>
          </a:p>
          <a:p>
            <a:pPr>
              <a:defRPr/>
            </a:pPr>
            <a:r>
              <a:rPr lang="en-US" altLang="ko-KR" dirty="0">
                <a:latin typeface="Arial Narrow" pitchFamily="34" charset="0"/>
              </a:rPr>
              <a:t>Rods: L ~70mm, </a:t>
            </a:r>
            <a:r>
              <a:rPr lang="en-US" altLang="ko-KR" dirty="0">
                <a:latin typeface="Arial Narrow" pitchFamily="34" charset="0"/>
                <a:sym typeface="Symbol"/>
              </a:rPr>
              <a:t> </a:t>
            </a:r>
            <a:r>
              <a:rPr lang="en-US" altLang="ko-KR" dirty="0">
                <a:latin typeface="Arial Narrow" pitchFamily="34" charset="0"/>
              </a:rPr>
              <a:t> up to 3mm </a:t>
            </a:r>
          </a:p>
          <a:p>
            <a:pPr>
              <a:defRPr/>
            </a:pPr>
            <a:r>
              <a:rPr lang="en-US" altLang="ko-KR" dirty="0">
                <a:latin typeface="Arial Narrow" pitchFamily="34" charset="0"/>
              </a:rPr>
              <a:t>Plates: L ~70mm, B ~8mm, T ~up to 1.5mm</a:t>
            </a:r>
          </a:p>
        </p:txBody>
      </p:sp>
      <p:sp>
        <p:nvSpPr>
          <p:cNvPr id="3081" name="Text Box 33"/>
          <p:cNvSpPr txBox="1">
            <a:spLocks noChangeArrowheads="1"/>
          </p:cNvSpPr>
          <p:nvPr/>
        </p:nvSpPr>
        <p:spPr bwMode="auto">
          <a:xfrm>
            <a:off x="214282" y="1142984"/>
            <a:ext cx="3929058" cy="954087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srgbClr val="0000FF"/>
                </a:solidFill>
                <a:latin typeface="Arial Narrow" pitchFamily="34" charset="0"/>
              </a:rPr>
              <a:t>Composition of BMGs produced</a:t>
            </a:r>
          </a:p>
          <a:p>
            <a:r>
              <a:rPr lang="en-US" altLang="ko-KR" dirty="0">
                <a:latin typeface="Arial Narrow" pitchFamily="34" charset="0"/>
              </a:rPr>
              <a:t> </a:t>
            </a:r>
            <a:r>
              <a:rPr lang="en-US" altLang="ko-KR" dirty="0" smtClean="0">
                <a:latin typeface="Arial Narrow" pitchFamily="34" charset="0"/>
              </a:rPr>
              <a:t>Cu-</a:t>
            </a:r>
            <a:r>
              <a:rPr lang="en-US" altLang="ko-KR" dirty="0" err="1" smtClean="0">
                <a:latin typeface="Arial Narrow" pitchFamily="34" charset="0"/>
              </a:rPr>
              <a:t>Zr</a:t>
            </a:r>
            <a:r>
              <a:rPr lang="en-US" altLang="ko-KR" dirty="0" smtClean="0">
                <a:latin typeface="Arial Narrow" pitchFamily="34" charset="0"/>
              </a:rPr>
              <a:t>-Ti </a:t>
            </a:r>
            <a:r>
              <a:rPr lang="en-US" altLang="ko-KR" dirty="0">
                <a:latin typeface="Arial Narrow" pitchFamily="34" charset="0"/>
              </a:rPr>
              <a:t>alloys with minor addition </a:t>
            </a:r>
          </a:p>
          <a:p>
            <a:r>
              <a:rPr lang="en-US" altLang="ko-KR" dirty="0">
                <a:latin typeface="Arial Narrow" pitchFamily="34" charset="0"/>
              </a:rPr>
              <a:t> </a:t>
            </a:r>
            <a:r>
              <a:rPr lang="en-US" altLang="ko-KR" dirty="0" smtClean="0">
                <a:latin typeface="Arial Narrow" pitchFamily="34" charset="0"/>
              </a:rPr>
              <a:t>of </a:t>
            </a:r>
            <a:r>
              <a:rPr lang="en-US" altLang="ko-KR" dirty="0" err="1">
                <a:latin typeface="Arial Narrow" pitchFamily="34" charset="0"/>
              </a:rPr>
              <a:t>Nb</a:t>
            </a:r>
            <a:r>
              <a:rPr lang="en-US" altLang="ko-KR" dirty="0">
                <a:latin typeface="Arial Narrow" pitchFamily="34" charset="0"/>
              </a:rPr>
              <a:t>, Ni, </a:t>
            </a:r>
            <a:r>
              <a:rPr lang="en-US" altLang="ko-KR" dirty="0" err="1">
                <a:latin typeface="Arial Narrow" pitchFamily="34" charset="0"/>
              </a:rPr>
              <a:t>Sn</a:t>
            </a:r>
            <a:endParaRPr lang="en-US" altLang="ko-KR" dirty="0">
              <a:latin typeface="Arial Narrow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-32" y="0"/>
            <a:ext cx="9144032" cy="1000108"/>
            <a:chOff x="-32" y="0"/>
            <a:chExt cx="9144032" cy="1000108"/>
          </a:xfrm>
        </p:grpSpPr>
        <p:sp>
          <p:nvSpPr>
            <p:cNvPr id="16" name="Flowchart: Process 15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Development of Ductile Cu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rot="10800000">
              <a:off x="0" y="998519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based Bulk Metallic Glasses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sp>
        <p:nvSpPr>
          <p:cNvPr id="25" name="TextBox 2"/>
          <p:cNvSpPr txBox="1">
            <a:spLocks noChangeArrowheads="1"/>
          </p:cNvSpPr>
          <p:nvPr/>
        </p:nvSpPr>
        <p:spPr bwMode="auto">
          <a:xfrm>
            <a:off x="71406" y="3559734"/>
            <a:ext cx="289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Arial Narrow" pitchFamily="34" charset="0"/>
              </a:rPr>
              <a:t>DSC Curves of Cu-BMGs </a:t>
            </a:r>
          </a:p>
        </p:txBody>
      </p:sp>
      <p:graphicFrame>
        <p:nvGraphicFramePr>
          <p:cNvPr id="26" name="Object 3"/>
          <p:cNvGraphicFramePr>
            <a:graphicFrameLocks noChangeAspect="1"/>
          </p:cNvGraphicFramePr>
          <p:nvPr/>
        </p:nvGraphicFramePr>
        <p:xfrm>
          <a:off x="214282" y="3929066"/>
          <a:ext cx="2571768" cy="2286016"/>
        </p:xfrm>
        <a:graphic>
          <a:graphicData uri="http://schemas.openxmlformats.org/presentationml/2006/ole">
            <p:oleObj spid="_x0000_s36865" name="Graph" r:id="rId6" imgW="3828960" imgH="2926080" progId="">
              <p:embed/>
            </p:oleObj>
          </a:graphicData>
        </a:graphic>
      </p:graphicFrame>
      <p:graphicFrame>
        <p:nvGraphicFramePr>
          <p:cNvPr id="36866" name="Object 7"/>
          <p:cNvGraphicFramePr>
            <a:graphicFrameLocks noChangeAspect="1"/>
          </p:cNvGraphicFramePr>
          <p:nvPr/>
        </p:nvGraphicFramePr>
        <p:xfrm>
          <a:off x="2987045" y="3900509"/>
          <a:ext cx="2942255" cy="2314573"/>
        </p:xfrm>
        <a:graphic>
          <a:graphicData uri="http://schemas.openxmlformats.org/presentationml/2006/ole">
            <p:oleObj spid="_x0000_s36866" name="Graph" r:id="rId7" imgW="3876480" imgH="2986560" progId="">
              <p:embed/>
            </p:oleObj>
          </a:graphicData>
        </a:graphic>
      </p:graphicFrame>
      <p:graphicFrame>
        <p:nvGraphicFramePr>
          <p:cNvPr id="36867" name="Object 8"/>
          <p:cNvGraphicFramePr>
            <a:graphicFrameLocks noChangeAspect="1"/>
          </p:cNvGraphicFramePr>
          <p:nvPr/>
        </p:nvGraphicFramePr>
        <p:xfrm>
          <a:off x="5865574" y="3786190"/>
          <a:ext cx="3064144" cy="2500330"/>
        </p:xfrm>
        <a:graphic>
          <a:graphicData uri="http://schemas.openxmlformats.org/presentationml/2006/ole">
            <p:oleObj spid="_x0000_s36867" name="Graph" r:id="rId8" imgW="3876480" imgH="2986560" progId="">
              <p:embed/>
            </p:oleObj>
          </a:graphicData>
        </a:graphic>
      </p:graphicFrame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3714744" y="3473620"/>
            <a:ext cx="4572000" cy="455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b="1" dirty="0">
                <a:latin typeface="Arial Narrow" pitchFamily="34" charset="0"/>
                <a:cs typeface="Arial" charset="0"/>
              </a:rPr>
              <a:t>Compressive stress strain curves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3000364" y="6201811"/>
            <a:ext cx="58388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rgbClr val="0000CC"/>
                </a:solidFill>
                <a:latin typeface="Arial Narrow" pitchFamily="34" charset="0"/>
              </a:rPr>
              <a:t>Compressive strength ~ 2100 to 2700 </a:t>
            </a:r>
            <a:r>
              <a:rPr lang="en-US" sz="1600" dirty="0" err="1">
                <a:solidFill>
                  <a:srgbClr val="0000CC"/>
                </a:solidFill>
                <a:latin typeface="Arial Narrow" pitchFamily="34" charset="0"/>
              </a:rPr>
              <a:t>MPa</a:t>
            </a:r>
            <a:r>
              <a:rPr lang="en-US" sz="1600" dirty="0">
                <a:solidFill>
                  <a:srgbClr val="0000CC"/>
                </a:solidFill>
                <a:latin typeface="Arial Narrow" pitchFamily="34" charset="0"/>
              </a:rPr>
              <a:t>  &amp; Plastic strain up to 16% obtained. </a:t>
            </a:r>
            <a:r>
              <a:rPr lang="en-US" sz="1600" dirty="0">
                <a:latin typeface="Arial Narrow" pitchFamily="34" charset="0"/>
              </a:rPr>
              <a:t>A few alloys didn’t break and showed plastic strain &gt;20%.</a:t>
            </a:r>
            <a:r>
              <a:rPr lang="en-US" sz="16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endParaRPr lang="en-US" sz="1600" dirty="0">
              <a:solidFill>
                <a:srgbClr val="0000CC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age1_02"/>
          <p:cNvPicPr>
            <a:picLocks noChangeArrowheads="1"/>
          </p:cNvPicPr>
          <p:nvPr/>
        </p:nvPicPr>
        <p:blipFill>
          <a:blip r:embed="rId3">
            <a:lum contrast="16000"/>
          </a:blip>
          <a:srcRect/>
          <a:stretch>
            <a:fillRect/>
          </a:stretch>
        </p:blipFill>
        <p:spPr bwMode="auto">
          <a:xfrm>
            <a:off x="2971800" y="1285860"/>
            <a:ext cx="2743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Image_m0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1362060"/>
            <a:ext cx="2819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3648060"/>
            <a:ext cx="302895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lum bright="36000"/>
          </a:blip>
          <a:srcRect/>
          <a:stretch>
            <a:fillRect/>
          </a:stretch>
        </p:blipFill>
        <p:spPr bwMode="auto">
          <a:xfrm>
            <a:off x="6172200" y="3571860"/>
            <a:ext cx="297180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" name="TextBox 11"/>
          <p:cNvSpPr txBox="1">
            <a:spLocks noChangeArrowheads="1"/>
          </p:cNvSpPr>
          <p:nvPr/>
        </p:nvSpPr>
        <p:spPr bwMode="auto">
          <a:xfrm>
            <a:off x="76200" y="1438260"/>
            <a:ext cx="28956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b="1" dirty="0">
                <a:solidFill>
                  <a:srgbClr val="002060"/>
                </a:solidFill>
              </a:rPr>
              <a:t>Al coating by PVD process showed dense  </a:t>
            </a:r>
            <a:r>
              <a:rPr lang="en-US" b="1" dirty="0">
                <a:solidFill>
                  <a:srgbClr val="00B0F0"/>
                </a:solidFill>
              </a:rPr>
              <a:t>microstructures</a:t>
            </a:r>
            <a:r>
              <a:rPr lang="en-US" b="1" dirty="0">
                <a:solidFill>
                  <a:srgbClr val="002060"/>
                </a:solidFill>
              </a:rPr>
              <a:t>  and good </a:t>
            </a:r>
            <a:r>
              <a:rPr lang="en-US" b="1" dirty="0">
                <a:solidFill>
                  <a:srgbClr val="00B0F0"/>
                </a:solidFill>
              </a:rPr>
              <a:t>adhered  interface.</a:t>
            </a:r>
          </a:p>
          <a:p>
            <a:pPr algn="just"/>
            <a:r>
              <a:rPr lang="en-US" b="1" dirty="0">
                <a:solidFill>
                  <a:srgbClr val="0070C0"/>
                </a:solidFill>
              </a:rPr>
              <a:t>Control of oxygen inside deposition chamber is crucial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371600" y="1971660"/>
            <a:ext cx="1752600" cy="1524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295400" y="2047860"/>
            <a:ext cx="6477000" cy="3810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42844" y="3786190"/>
            <a:ext cx="278447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2060"/>
                </a:solidFill>
              </a:rPr>
              <a:t>Al coating by EC process using low cost ionic liquid  showed good quality  Al films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en-US" dirty="0">
              <a:solidFill>
                <a:srgbClr val="002060"/>
              </a:solidFill>
            </a:endParaRPr>
          </a:p>
          <a:p>
            <a:pPr algn="just"/>
            <a:r>
              <a:rPr lang="en-US" dirty="0">
                <a:solidFill>
                  <a:srgbClr val="008000"/>
                </a:solidFill>
              </a:rPr>
              <a:t>Moisture control is crucial. </a:t>
            </a:r>
          </a:p>
          <a:p>
            <a:pPr algn="just"/>
            <a:r>
              <a:rPr lang="en-US" dirty="0">
                <a:solidFill>
                  <a:srgbClr val="008000"/>
                </a:solidFill>
              </a:rPr>
              <a:t>The process can be scaled up easily.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048000" y="5553060"/>
            <a:ext cx="2895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2060"/>
                </a:solidFill>
              </a:rPr>
              <a:t>Electrochemical set up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248400" y="5440348"/>
            <a:ext cx="2895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002060"/>
                </a:solidFill>
              </a:rPr>
              <a:t>Chrome passivated EC Al coat ings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191000" y="2505060"/>
            <a:ext cx="4038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Photograph of Al coated steel substrate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29" name="Flowchart: Process 28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30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32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Al Coatings for </a:t>
              </a:r>
              <a:r>
                <a:rPr lang="en-GB" sz="30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Cd</a:t>
              </a:r>
              <a:r>
                <a:rPr lang="en-GB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Replacement</a:t>
              </a:r>
              <a:endParaRPr lang="en-GB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0D11-F870-4EA9-A4E7-4A307BB60042}" type="slidenum">
              <a:rPr lang="en-US"/>
              <a:pPr/>
              <a:t>10</a:t>
            </a:fld>
            <a:endParaRPr lang="en-US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142976" y="1028626"/>
            <a:ext cx="7812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Ti films on Si(100) substrate</a:t>
            </a:r>
            <a:r>
              <a:rPr lang="en-US" sz="2000" dirty="0" smtClean="0">
                <a:solidFill>
                  <a:srgbClr val="FF0000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lang="en-US" sz="2000" dirty="0" smtClean="0">
                <a:solidFill>
                  <a:srgbClr val="FF0000"/>
                </a:solidFill>
                <a:latin typeface="Century Gothic" pitchFamily="34" charset="0"/>
              </a:rPr>
              <a:t>(thickness: 140nm to 717nm)</a:t>
            </a:r>
            <a:endParaRPr lang="en-US" sz="2000" dirty="0">
              <a:solidFill>
                <a:srgbClr val="FF0000"/>
              </a:solidFill>
              <a:latin typeface="Century Gothic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3095" name="Object 23"/>
          <p:cNvGraphicFramePr>
            <a:graphicFrameLocks noChangeAspect="1"/>
          </p:cNvGraphicFramePr>
          <p:nvPr/>
        </p:nvGraphicFramePr>
        <p:xfrm>
          <a:off x="63489" y="1778010"/>
          <a:ext cx="3324225" cy="3079750"/>
        </p:xfrm>
        <a:graphic>
          <a:graphicData uri="http://schemas.openxmlformats.org/presentationml/2006/ole">
            <p:oleObj spid="_x0000_s29698" name="Graph" r:id="rId4" imgW="3108960" imgH="4023360" progId="">
              <p:embed/>
            </p:oleObj>
          </a:graphicData>
        </a:graphic>
      </p:graphicFrame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4337315" y="6534675"/>
            <a:ext cx="48245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>
                <a:solidFill>
                  <a:srgbClr val="C00000"/>
                </a:solidFill>
                <a:latin typeface="Comic Sans MS" pitchFamily="66" charset="0"/>
              </a:rPr>
              <a:t>Chakraborty </a:t>
            </a:r>
            <a:r>
              <a:rPr lang="en-US" sz="1400" dirty="0">
                <a:solidFill>
                  <a:srgbClr val="C00000"/>
                </a:solidFill>
                <a:latin typeface="Comic Sans MS" pitchFamily="66" charset="0"/>
              </a:rPr>
              <a:t>et al. </a:t>
            </a:r>
            <a:r>
              <a:rPr lang="en-US" sz="1400" dirty="0" err="1">
                <a:solidFill>
                  <a:srgbClr val="C00000"/>
                </a:solidFill>
                <a:latin typeface="Comic Sans MS" pitchFamily="66" charset="0"/>
              </a:rPr>
              <a:t>Acta</a:t>
            </a:r>
            <a:r>
              <a:rPr lang="en-US" sz="1400" dirty="0">
                <a:solidFill>
                  <a:srgbClr val="C00000"/>
                </a:solidFill>
                <a:latin typeface="Comic Sans MS" pitchFamily="66" charset="0"/>
              </a:rPr>
              <a:t> mater. (2011) 59(7) 2615-2623 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429388" y="1982570"/>
          <a:ext cx="2519735" cy="2232248"/>
        </p:xfrm>
        <a:graphic>
          <a:graphicData uri="http://schemas.openxmlformats.org/presentationml/2006/ole">
            <p:oleObj spid="_x0000_s29699" name="Graph" r:id="rId5" imgW="3432960" imgH="2964960" progId="">
              <p:embed/>
            </p:oleObj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lum bright="-5000" contrast="35000"/>
          </a:blip>
          <a:srcRect l="4481" t="13270" r="14339" b="9953"/>
          <a:stretch>
            <a:fillRect/>
          </a:stretch>
        </p:blipFill>
        <p:spPr bwMode="auto">
          <a:xfrm>
            <a:off x="3814596" y="2013328"/>
            <a:ext cx="2448272" cy="1415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172821" y="1385816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X-ray diffraction:</a:t>
            </a:r>
            <a:r>
              <a:rPr lang="en-IN" sz="2000" dirty="0" smtClean="0">
                <a:solidFill>
                  <a:srgbClr val="0000FF"/>
                </a:solidFill>
              </a:rPr>
              <a:t> Phase analysis</a:t>
            </a:r>
            <a:endParaRPr 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35899" y="1385816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Texture evolution  </a:t>
            </a:r>
            <a:endParaRPr lang="en-IN" sz="20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44207" y="1289766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Diffraction stress analysis  </a:t>
            </a:r>
            <a:endParaRPr lang="en-IN" sz="2000" dirty="0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5572140"/>
            <a:ext cx="914501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Arial Narrow" pitchFamily="34" charset="0"/>
              </a:rPr>
              <a:t>Conclusion</a:t>
            </a:r>
          </a:p>
          <a:p>
            <a:pPr marL="361950" indent="-361950">
              <a:buFont typeface="Wingdings" pitchFamily="2" charset="2"/>
              <a:buChar char="v"/>
            </a:pP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</a:rPr>
              <a:t>At low film thickness, high compressive stress (</a:t>
            </a: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≥ 2 </a:t>
            </a:r>
            <a:r>
              <a:rPr lang="en-US" sz="1500" dirty="0" err="1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GPa</a:t>
            </a: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) in </a:t>
            </a:r>
            <a:r>
              <a:rPr lang="en-US" sz="1500" dirty="0" err="1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hcp</a:t>
            </a: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  <a:cs typeface="Arial" charset="0"/>
              </a:rPr>
              <a:t> matrix</a:t>
            </a: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</a:rPr>
              <a:t> may generate Shockley-partial dislocations which glide on close packed plane (00.2)</a:t>
            </a:r>
            <a:r>
              <a:rPr lang="en-US" sz="1500" dirty="0" err="1" smtClean="0">
                <a:solidFill>
                  <a:srgbClr val="0000FF"/>
                </a:solidFill>
                <a:latin typeface="Arial Narrow" pitchFamily="34" charset="0"/>
              </a:rPr>
              <a:t>hcp</a:t>
            </a: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</a:rPr>
              <a:t>/(111)</a:t>
            </a:r>
            <a:r>
              <a:rPr lang="en-US" sz="1500" dirty="0" err="1" smtClean="0">
                <a:solidFill>
                  <a:srgbClr val="0000FF"/>
                </a:solidFill>
                <a:latin typeface="Arial Narrow" pitchFamily="34" charset="0"/>
              </a:rPr>
              <a:t>fcc</a:t>
            </a: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</a:rPr>
              <a:t> in order to change the stacking sequence from </a:t>
            </a:r>
            <a:r>
              <a:rPr lang="en-US" sz="1500" dirty="0" err="1" smtClean="0">
                <a:solidFill>
                  <a:srgbClr val="0000FF"/>
                </a:solidFill>
                <a:latin typeface="Arial Narrow" pitchFamily="34" charset="0"/>
              </a:rPr>
              <a:t>hcp</a:t>
            </a: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</a:rPr>
              <a:t> to </a:t>
            </a:r>
            <a:r>
              <a:rPr lang="en-US" sz="1500" dirty="0" err="1" smtClean="0">
                <a:solidFill>
                  <a:srgbClr val="0000FF"/>
                </a:solidFill>
                <a:latin typeface="Arial Narrow" pitchFamily="34" charset="0"/>
              </a:rPr>
              <a:t>fcc</a:t>
            </a: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</a:rPr>
              <a:t> &amp; vice versa.</a:t>
            </a:r>
          </a:p>
          <a:p>
            <a:pPr marL="361950" indent="-361950">
              <a:buFont typeface="Wingdings" pitchFamily="2" charset="2"/>
              <a:buChar char="v"/>
            </a:pPr>
            <a:r>
              <a:rPr lang="en-US" sz="1500" dirty="0" err="1" smtClean="0">
                <a:solidFill>
                  <a:srgbClr val="0000FF"/>
                </a:solidFill>
                <a:latin typeface="Arial Narrow" pitchFamily="34" charset="0"/>
              </a:rPr>
              <a:t>Fcc</a:t>
            </a:r>
            <a:r>
              <a:rPr lang="en-US" sz="1500" dirty="0" smtClean="0">
                <a:solidFill>
                  <a:srgbClr val="0000FF"/>
                </a:solidFill>
                <a:latin typeface="Arial Narrow" pitchFamily="34" charset="0"/>
              </a:rPr>
              <a:t> phase is stable below a critical film thickness</a:t>
            </a:r>
          </a:p>
          <a:p>
            <a:endParaRPr lang="en-IN" sz="1400" dirty="0">
              <a:solidFill>
                <a:srgbClr val="0000FF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7242175" y="1811179"/>
          <a:ext cx="1266825" cy="260499"/>
        </p:xfrm>
        <a:graphic>
          <a:graphicData uri="http://schemas.openxmlformats.org/presentationml/2006/ole">
            <p:oleObj spid="_x0000_s29700" name="Equation" r:id="rId7" imgW="952200" imgH="228600" progId="">
              <p:embed/>
            </p:oleObj>
          </a:graphicData>
        </a:graphic>
      </p:graphicFrame>
      <p:sp>
        <p:nvSpPr>
          <p:cNvPr id="31" name="Rectangle 30"/>
          <p:cNvSpPr/>
          <p:nvPr/>
        </p:nvSpPr>
        <p:spPr>
          <a:xfrm>
            <a:off x="3500243" y="3528956"/>
            <a:ext cx="2286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u="sng" dirty="0" smtClean="0">
                <a:solidFill>
                  <a:srgbClr val="C00000"/>
                </a:solidFill>
                <a:latin typeface="Century" pitchFamily="18" charset="0"/>
              </a:rPr>
              <a:t>Key observations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33259" y="16309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140nm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13379" y="161224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717nm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4797355" y="1723547"/>
            <a:ext cx="216024" cy="144016"/>
          </a:xfrm>
          <a:prstGeom prst="rightArrow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/>
          <p:cNvSpPr txBox="1"/>
          <p:nvPr/>
        </p:nvSpPr>
        <p:spPr>
          <a:xfrm>
            <a:off x="6137514" y="1601846"/>
            <a:ext cx="30963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rgbClr val="FF0000"/>
                </a:solidFill>
                <a:latin typeface="Comic Sans MS" pitchFamily="66" charset="0"/>
              </a:rPr>
              <a:t>Rotationally symmetric biaxial stress</a:t>
            </a:r>
            <a:endParaRPr lang="en-IN" sz="13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0" name="Rectangle 47"/>
          <p:cNvSpPr>
            <a:spLocks noChangeArrowheads="1"/>
          </p:cNvSpPr>
          <p:nvPr/>
        </p:nvSpPr>
        <p:spPr bwMode="auto">
          <a:xfrm>
            <a:off x="3385188" y="4000504"/>
            <a:ext cx="5544530" cy="6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400" dirty="0" smtClean="0">
                <a:latin typeface="Century" pitchFamily="18" charset="0"/>
              </a:rPr>
              <a:t> </a:t>
            </a:r>
            <a:r>
              <a:rPr lang="en-US" sz="1400" dirty="0" err="1" smtClean="0">
                <a:latin typeface="Century" pitchFamily="18" charset="0"/>
              </a:rPr>
              <a:t>Fcc</a:t>
            </a:r>
            <a:r>
              <a:rPr lang="en-US" sz="1400" dirty="0" smtClean="0">
                <a:latin typeface="Century" pitchFamily="18" charset="0"/>
              </a:rPr>
              <a:t> Ti: LP = 4.1638Å  </a:t>
            </a:r>
            <a:r>
              <a:rPr lang="en-US" sz="1400" dirty="0" smtClean="0">
                <a:solidFill>
                  <a:srgbClr val="0000FF"/>
                </a:solidFill>
                <a:latin typeface="Century" pitchFamily="18" charset="0"/>
              </a:rPr>
              <a:t>(this work) </a:t>
            </a:r>
          </a:p>
          <a:p>
            <a:pPr>
              <a:buFont typeface="Wingdings" pitchFamily="2" charset="2"/>
              <a:buChar char="§"/>
            </a:pPr>
            <a:r>
              <a:rPr lang="en-US" sz="1400" dirty="0" smtClean="0">
                <a:latin typeface="Century" pitchFamily="18" charset="0"/>
              </a:rPr>
              <a:t>  LP = 4.11Å </a:t>
            </a:r>
            <a:r>
              <a:rPr lang="en-US" sz="1400" dirty="0" smtClean="0">
                <a:solidFill>
                  <a:srgbClr val="0000FF"/>
                </a:solidFill>
                <a:latin typeface="Century" pitchFamily="18" charset="0"/>
              </a:rPr>
              <a:t>(</a:t>
            </a:r>
            <a:r>
              <a:rPr lang="en-US" sz="1400" dirty="0" err="1" smtClean="0">
                <a:solidFill>
                  <a:srgbClr val="0000FF"/>
                </a:solidFill>
                <a:latin typeface="Century" pitchFamily="18" charset="0"/>
              </a:rPr>
              <a:t>ab</a:t>
            </a:r>
            <a:r>
              <a:rPr lang="en-US" sz="1400" dirty="0" smtClean="0">
                <a:solidFill>
                  <a:srgbClr val="0000FF"/>
                </a:solidFill>
                <a:latin typeface="Century" pitchFamily="18" charset="0"/>
              </a:rPr>
              <a:t> initio calc.)</a:t>
            </a:r>
            <a:r>
              <a:rPr lang="en-US" sz="1400" dirty="0" smtClean="0">
                <a:latin typeface="Century" pitchFamily="18" charset="0"/>
              </a:rPr>
              <a:t>PRB 65(2002)092106</a:t>
            </a:r>
          </a:p>
          <a:p>
            <a:pPr>
              <a:lnSpc>
                <a:spcPct val="70000"/>
              </a:lnSpc>
              <a:buFont typeface="Wingdings" pitchFamily="2" charset="2"/>
              <a:buChar char="§"/>
            </a:pPr>
            <a:endParaRPr lang="en-US" sz="1400" dirty="0">
              <a:solidFill>
                <a:srgbClr val="000066"/>
              </a:solidFill>
              <a:latin typeface="Century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85188" y="4477416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400" dirty="0" smtClean="0">
                <a:latin typeface="Century" pitchFamily="18" charset="0"/>
              </a:rPr>
              <a:t> Volume fraction of </a:t>
            </a:r>
            <a:r>
              <a:rPr lang="en-US" sz="1400" dirty="0" err="1" smtClean="0">
                <a:latin typeface="Century" pitchFamily="18" charset="0"/>
              </a:rPr>
              <a:t>fcc</a:t>
            </a:r>
            <a:r>
              <a:rPr lang="en-US" sz="1400" dirty="0" smtClean="0">
                <a:latin typeface="Century" pitchFamily="18" charset="0"/>
              </a:rPr>
              <a:t> Ti reduces with increasing film thickness. </a:t>
            </a:r>
          </a:p>
          <a:p>
            <a:pPr>
              <a:buFont typeface="Wingdings" pitchFamily="2" charset="2"/>
              <a:buChar char="§"/>
            </a:pPr>
            <a:r>
              <a:rPr lang="en-US" sz="1400" dirty="0" smtClean="0">
                <a:solidFill>
                  <a:srgbClr val="C00000"/>
                </a:solidFill>
                <a:latin typeface="Century" pitchFamily="18" charset="0"/>
              </a:rPr>
              <a:t>  Hence, </a:t>
            </a:r>
            <a:r>
              <a:rPr lang="en-US" sz="1400" dirty="0" err="1" smtClean="0">
                <a:solidFill>
                  <a:srgbClr val="C00000"/>
                </a:solidFill>
                <a:latin typeface="Century" pitchFamily="18" charset="0"/>
              </a:rPr>
              <a:t>hcp-fcc</a:t>
            </a:r>
            <a:r>
              <a:rPr lang="en-US" sz="1400" dirty="0" smtClean="0">
                <a:solidFill>
                  <a:srgbClr val="C00000"/>
                </a:solidFill>
                <a:latin typeface="Century" pitchFamily="18" charset="0"/>
              </a:rPr>
              <a:t> transformation is film thickness dependent </a:t>
            </a:r>
            <a:endParaRPr lang="en-IN" sz="1400" dirty="0">
              <a:latin typeface="Century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385188" y="4978611"/>
            <a:ext cx="5400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400" dirty="0" smtClean="0">
                <a:latin typeface="Century" pitchFamily="18" charset="0"/>
              </a:rPr>
              <a:t>Texture evolution is driven by surface energy minimization</a:t>
            </a:r>
            <a:endParaRPr lang="en-IN" sz="1400" dirty="0">
              <a:latin typeface="Century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85188" y="5263234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400" dirty="0" smtClean="0">
                <a:latin typeface="Century" pitchFamily="18" charset="0"/>
              </a:rPr>
              <a:t> Compressive stress in </a:t>
            </a:r>
            <a:r>
              <a:rPr lang="en-US" sz="1400" dirty="0" err="1" smtClean="0">
                <a:latin typeface="Century" pitchFamily="18" charset="0"/>
              </a:rPr>
              <a:t>hcp</a:t>
            </a:r>
            <a:r>
              <a:rPr lang="en-US" sz="1400" dirty="0" smtClean="0">
                <a:latin typeface="Century" pitchFamily="18" charset="0"/>
              </a:rPr>
              <a:t> matrix decreases with increasing film thickness</a:t>
            </a:r>
            <a:endParaRPr lang="en-IN" sz="1400" dirty="0">
              <a:latin typeface="Century" pitchFamily="18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-32" y="0"/>
            <a:ext cx="9144032" cy="1000108"/>
            <a:chOff x="-32" y="0"/>
            <a:chExt cx="9144032" cy="1000108"/>
          </a:xfrm>
        </p:grpSpPr>
        <p:sp>
          <p:nvSpPr>
            <p:cNvPr id="28" name="Flowchart: Process 27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30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37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GB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Hcp-fcc</a:t>
              </a: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phase transformation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 rot="10800000">
              <a:off x="0" y="998519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45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46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of Ti thin film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5" descr="D:\Ashok\OLP\i-PSG\OLP-167\DSCN2424 -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287838"/>
            <a:ext cx="3311525" cy="216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3" name="TextBox 28"/>
          <p:cNvSpPr txBox="1">
            <a:spLocks noChangeArrowheads="1"/>
          </p:cNvSpPr>
          <p:nvPr/>
        </p:nvSpPr>
        <p:spPr bwMode="auto">
          <a:xfrm>
            <a:off x="827088" y="6453188"/>
            <a:ext cx="23764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0070C0"/>
                </a:solidFill>
                <a:latin typeface="Calibri" pitchFamily="34" charset="0"/>
              </a:rPr>
              <a:t>Dip coating of Brass items </a:t>
            </a:r>
            <a:endParaRPr lang="en-IN" sz="16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5720" y="1214422"/>
            <a:ext cx="4176712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  <a:latin typeface="Century Gothic" pitchFamily="34" charset="0"/>
              </a:rPr>
              <a:t>Advantages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entury Gothic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latin typeface="Century Gothic" pitchFamily="34" charset="0"/>
              </a:rPr>
              <a:t> Efficiency better than available lacquers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rgbClr val="00B050"/>
                </a:solidFill>
                <a:latin typeface="Century Gothic" pitchFamily="34" charset="0"/>
              </a:rPr>
              <a:t> User friendly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B050"/>
                </a:solidFill>
                <a:latin typeface="Century Gothic" pitchFamily="34" charset="0"/>
              </a:rPr>
              <a:t>Can be used as dip coating, brush painting or spray coating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>
                <a:solidFill>
                  <a:srgbClr val="002060"/>
                </a:solidFill>
                <a:latin typeface="Century Gothic" pitchFamily="34" charset="0"/>
              </a:rPr>
              <a:t> Cost effective</a:t>
            </a:r>
            <a:endParaRPr lang="en-IN" dirty="0">
              <a:latin typeface="Century Gothic" pitchFamily="34" charset="0"/>
            </a:endParaRPr>
          </a:p>
        </p:txBody>
      </p:sp>
      <p:pic>
        <p:nvPicPr>
          <p:cNvPr id="2055" name="Picture 2" descr="D:\Ashok\OLP\i-PSG\OLP-167\Fig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690834"/>
            <a:ext cx="395605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56" name="TextBox 28"/>
          <p:cNvSpPr txBox="1">
            <a:spLocks noChangeArrowheads="1"/>
          </p:cNvSpPr>
          <p:nvPr/>
        </p:nvSpPr>
        <p:spPr bwMode="auto">
          <a:xfrm>
            <a:off x="5572132" y="1928802"/>
            <a:ext cx="2519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Calibri" pitchFamily="34" charset="0"/>
              </a:rPr>
              <a:t>Outdoor Exposure test</a:t>
            </a:r>
            <a:endParaRPr lang="en-IN" dirty="0">
              <a:solidFill>
                <a:srgbClr val="0070C0"/>
              </a:solidFill>
              <a:latin typeface="Calibri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32" y="0"/>
            <a:ext cx="9144032" cy="1000108"/>
            <a:chOff x="-32" y="0"/>
            <a:chExt cx="9144032" cy="1000108"/>
          </a:xfrm>
        </p:grpSpPr>
        <p:sp>
          <p:nvSpPr>
            <p:cNvPr id="10" name="Flowchart: Process 9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1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3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Anti-Tarnishing Lacquer for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0" y="998519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-32" y="415333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Copper &amp; its Alloys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468312" y="1187450"/>
            <a:ext cx="3103555" cy="1881188"/>
            <a:chOff x="467544" y="836712"/>
            <a:chExt cx="2957512" cy="1881633"/>
          </a:xfrm>
        </p:grpSpPr>
        <p:pic>
          <p:nvPicPr>
            <p:cNvPr id="3100" name="Picture 3" descr="E:\Instrument photos\Salt spray\24 hour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7544" y="836712"/>
              <a:ext cx="2957512" cy="1512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01" name="TextBox 6"/>
            <p:cNvSpPr txBox="1">
              <a:spLocks noChangeArrowheads="1"/>
            </p:cNvSpPr>
            <p:nvPr/>
          </p:nvSpPr>
          <p:spPr bwMode="auto">
            <a:xfrm>
              <a:off x="683620" y="2061290"/>
              <a:ext cx="648229" cy="307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Blank</a:t>
              </a:r>
              <a:endParaRPr lang="en-IN" sz="1400" b="1">
                <a:latin typeface="Calibri" pitchFamily="34" charset="0"/>
              </a:endParaRPr>
            </a:p>
          </p:txBody>
        </p:sp>
        <p:sp>
          <p:nvSpPr>
            <p:cNvPr id="3102" name="TextBox 8"/>
            <p:cNvSpPr txBox="1">
              <a:spLocks noChangeArrowheads="1"/>
            </p:cNvSpPr>
            <p:nvPr/>
          </p:nvSpPr>
          <p:spPr bwMode="auto">
            <a:xfrm>
              <a:off x="2627592" y="2040992"/>
              <a:ext cx="792280" cy="307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Saboo</a:t>
              </a:r>
              <a:endParaRPr lang="en-IN" sz="1400" b="1">
                <a:latin typeface="Calibri" pitchFamily="34" charset="0"/>
              </a:endParaRPr>
            </a:p>
          </p:txBody>
        </p:sp>
        <p:sp>
          <p:nvSpPr>
            <p:cNvPr id="3103" name="TextBox 9"/>
            <p:cNvSpPr txBox="1">
              <a:spLocks noChangeArrowheads="1"/>
            </p:cNvSpPr>
            <p:nvPr/>
          </p:nvSpPr>
          <p:spPr bwMode="auto">
            <a:xfrm>
              <a:off x="1547664" y="2041538"/>
              <a:ext cx="936331" cy="307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CSIR-NML</a:t>
              </a:r>
              <a:endParaRPr lang="en-IN" sz="1400" b="1">
                <a:latin typeface="Calibri" pitchFamily="34" charset="0"/>
              </a:endParaRPr>
            </a:p>
          </p:txBody>
        </p:sp>
        <p:sp>
          <p:nvSpPr>
            <p:cNvPr id="3104" name="TextBox 14"/>
            <p:cNvSpPr txBox="1">
              <a:spLocks noChangeArrowheads="1"/>
            </p:cNvSpPr>
            <p:nvPr/>
          </p:nvSpPr>
          <p:spPr bwMode="auto">
            <a:xfrm>
              <a:off x="1475341" y="2348880"/>
              <a:ext cx="1152443" cy="369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Calibri" pitchFamily="34" charset="0"/>
                </a:rPr>
                <a:t>24 Hours</a:t>
              </a:r>
              <a:endParaRPr lang="en-IN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sp>
        <p:nvSpPr>
          <p:cNvPr id="3075" name="TextBox 25"/>
          <p:cNvSpPr txBox="1">
            <a:spLocks noChangeArrowheads="1"/>
          </p:cNvSpPr>
          <p:nvPr/>
        </p:nvSpPr>
        <p:spPr bwMode="auto">
          <a:xfrm>
            <a:off x="539750" y="774684"/>
            <a:ext cx="30241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Salt spray test (</a:t>
            </a:r>
            <a:r>
              <a:rPr lang="en-IN" dirty="0">
                <a:solidFill>
                  <a:srgbClr val="C00000"/>
                </a:solidFill>
                <a:latin typeface="Calibri" pitchFamily="34" charset="0"/>
              </a:rPr>
              <a:t>ASTM-B-117)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643438" y="773097"/>
            <a:ext cx="36734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cap="small" dirty="0">
                <a:solidFill>
                  <a:srgbClr val="C00000"/>
                </a:solidFill>
                <a:latin typeface="+mn-lt"/>
                <a:cs typeface="+mn-cs"/>
              </a:rPr>
              <a:t>“Flower of Sulfur Test” (ASTM B 809)</a:t>
            </a:r>
            <a:endParaRPr lang="en-IN" cap="small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323850" y="4932363"/>
            <a:ext cx="3311525" cy="1809750"/>
            <a:chOff x="323528" y="4869160"/>
            <a:chExt cx="3312368" cy="1809431"/>
          </a:xfrm>
        </p:grpSpPr>
        <p:sp>
          <p:nvSpPr>
            <p:cNvPr id="3095" name="TextBox 22"/>
            <p:cNvSpPr txBox="1">
              <a:spLocks noChangeArrowheads="1"/>
            </p:cNvSpPr>
            <p:nvPr/>
          </p:nvSpPr>
          <p:spPr bwMode="auto">
            <a:xfrm>
              <a:off x="1475656" y="6309320"/>
              <a:ext cx="1008112" cy="369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Calibri" pitchFamily="34" charset="0"/>
                </a:rPr>
                <a:t>20 days</a:t>
              </a:r>
              <a:endParaRPr lang="en-IN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pic>
          <p:nvPicPr>
            <p:cNvPr id="3096" name="Picture 3" descr="E:\Instrument photos\Salt spray\22 days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3528" y="4869160"/>
              <a:ext cx="3312368" cy="1460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7" name="TextBox 19"/>
            <p:cNvSpPr txBox="1">
              <a:spLocks noChangeArrowheads="1"/>
            </p:cNvSpPr>
            <p:nvPr/>
          </p:nvSpPr>
          <p:spPr bwMode="auto">
            <a:xfrm>
              <a:off x="539552" y="6093296"/>
              <a:ext cx="647998" cy="307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Blank</a:t>
              </a:r>
              <a:endParaRPr lang="en-IN" sz="1400" b="1">
                <a:latin typeface="Calibri" pitchFamily="34" charset="0"/>
              </a:endParaRPr>
            </a:p>
          </p:txBody>
        </p:sp>
        <p:sp>
          <p:nvSpPr>
            <p:cNvPr id="3098" name="TextBox 20"/>
            <p:cNvSpPr txBox="1">
              <a:spLocks noChangeArrowheads="1"/>
            </p:cNvSpPr>
            <p:nvPr/>
          </p:nvSpPr>
          <p:spPr bwMode="auto">
            <a:xfrm>
              <a:off x="1691680" y="6073602"/>
              <a:ext cx="935997" cy="307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CSIR-NML</a:t>
              </a:r>
              <a:endParaRPr lang="en-IN" sz="1400" b="1">
                <a:latin typeface="Calibri" pitchFamily="34" charset="0"/>
              </a:endParaRPr>
            </a:p>
          </p:txBody>
        </p:sp>
        <p:sp>
          <p:nvSpPr>
            <p:cNvPr id="3099" name="TextBox 21"/>
            <p:cNvSpPr txBox="1">
              <a:spLocks noChangeArrowheads="1"/>
            </p:cNvSpPr>
            <p:nvPr/>
          </p:nvSpPr>
          <p:spPr bwMode="auto">
            <a:xfrm>
              <a:off x="2843808" y="6073602"/>
              <a:ext cx="791997" cy="307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Saboo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323850" y="3132138"/>
            <a:ext cx="3259138" cy="1736725"/>
            <a:chOff x="323528" y="2996952"/>
            <a:chExt cx="3259137" cy="1737734"/>
          </a:xfrm>
        </p:grpSpPr>
        <p:sp>
          <p:nvSpPr>
            <p:cNvPr id="3090" name="TextBox 15"/>
            <p:cNvSpPr txBox="1">
              <a:spLocks noChangeArrowheads="1"/>
            </p:cNvSpPr>
            <p:nvPr/>
          </p:nvSpPr>
          <p:spPr bwMode="auto">
            <a:xfrm>
              <a:off x="1475671" y="4365104"/>
              <a:ext cx="1080105" cy="369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Calibri" pitchFamily="34" charset="0"/>
                </a:rPr>
                <a:t>10 days</a:t>
              </a:r>
              <a:endParaRPr lang="en-IN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pic>
          <p:nvPicPr>
            <p:cNvPr id="3091" name="Picture 2" descr="E:\Instrument photos\Salt spray\13 days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3528" y="2996952"/>
              <a:ext cx="3259137" cy="1382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2" name="TextBox 7"/>
            <p:cNvSpPr txBox="1">
              <a:spLocks noChangeArrowheads="1"/>
            </p:cNvSpPr>
            <p:nvPr/>
          </p:nvSpPr>
          <p:spPr bwMode="auto">
            <a:xfrm>
              <a:off x="539552" y="4149080"/>
              <a:ext cx="648081" cy="3079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Blank</a:t>
              </a:r>
              <a:endParaRPr lang="en-IN" sz="1400" b="1">
                <a:latin typeface="Calibri" pitchFamily="34" charset="0"/>
              </a:endParaRPr>
            </a:p>
          </p:txBody>
        </p:sp>
        <p:sp>
          <p:nvSpPr>
            <p:cNvPr id="3093" name="TextBox 10"/>
            <p:cNvSpPr txBox="1">
              <a:spLocks noChangeArrowheads="1"/>
            </p:cNvSpPr>
            <p:nvPr/>
          </p:nvSpPr>
          <p:spPr bwMode="auto">
            <a:xfrm>
              <a:off x="1547664" y="4149080"/>
              <a:ext cx="936117" cy="3079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CSIR-NML</a:t>
              </a:r>
              <a:endParaRPr lang="en-IN" sz="1400" b="1">
                <a:latin typeface="Calibri" pitchFamily="34" charset="0"/>
              </a:endParaRPr>
            </a:p>
          </p:txBody>
        </p:sp>
        <p:sp>
          <p:nvSpPr>
            <p:cNvPr id="3094" name="TextBox 11"/>
            <p:cNvSpPr txBox="1">
              <a:spLocks noChangeArrowheads="1"/>
            </p:cNvSpPr>
            <p:nvPr/>
          </p:nvSpPr>
          <p:spPr bwMode="auto">
            <a:xfrm>
              <a:off x="2699781" y="4149080"/>
              <a:ext cx="792099" cy="3079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Saboo</a:t>
              </a:r>
              <a:endParaRPr lang="en-IN" sz="1400" b="1">
                <a:latin typeface="Calibri" pitchFamily="34" charset="0"/>
              </a:endParaRPr>
            </a:p>
          </p:txBody>
        </p:sp>
      </p:grp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4714876" y="1141398"/>
            <a:ext cx="3079749" cy="2787668"/>
            <a:chOff x="5364088" y="1124744"/>
            <a:chExt cx="2431146" cy="2366723"/>
          </a:xfrm>
        </p:grpSpPr>
        <p:pic>
          <p:nvPicPr>
            <p:cNvPr id="3088" name="Picture 6" descr="E:\Instrument photos\Brasswares\Horse_blank copy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364088" y="1124744"/>
              <a:ext cx="2431146" cy="2366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9" name="TextBox 40"/>
            <p:cNvSpPr txBox="1">
              <a:spLocks noChangeArrowheads="1"/>
            </p:cNvSpPr>
            <p:nvPr/>
          </p:nvSpPr>
          <p:spPr bwMode="auto">
            <a:xfrm>
              <a:off x="5940152" y="2924944"/>
              <a:ext cx="100811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Calibri" pitchFamily="34" charset="0"/>
                </a:rPr>
                <a:t>0 hours</a:t>
              </a:r>
              <a:endParaRPr lang="en-IN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oup 51"/>
          <p:cNvGrpSpPr>
            <a:grpSpLocks/>
          </p:cNvGrpSpPr>
          <p:nvPr/>
        </p:nvGrpSpPr>
        <p:grpSpPr bwMode="auto">
          <a:xfrm>
            <a:off x="4356100" y="4021138"/>
            <a:ext cx="4573618" cy="2551134"/>
            <a:chOff x="4355976" y="4020691"/>
            <a:chExt cx="4332197" cy="2365200"/>
          </a:xfrm>
        </p:grpSpPr>
        <p:pic>
          <p:nvPicPr>
            <p:cNvPr id="3082" name="Picture 4" descr="E:\Instrument photos\Brasswares\Horse_72 hours2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292081" y="4020691"/>
              <a:ext cx="2505975" cy="236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3" name="TextBox 43"/>
            <p:cNvSpPr txBox="1">
              <a:spLocks noChangeArrowheads="1"/>
            </p:cNvSpPr>
            <p:nvPr/>
          </p:nvSpPr>
          <p:spPr bwMode="auto">
            <a:xfrm>
              <a:off x="5940152" y="5805264"/>
              <a:ext cx="100811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Calibri" pitchFamily="34" charset="0"/>
                </a:rPr>
                <a:t>72 hours</a:t>
              </a:r>
              <a:endParaRPr lang="en-IN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3084" name="TextBox 45"/>
            <p:cNvSpPr txBox="1">
              <a:spLocks noChangeArrowheads="1"/>
            </p:cNvSpPr>
            <p:nvPr/>
          </p:nvSpPr>
          <p:spPr bwMode="auto">
            <a:xfrm>
              <a:off x="7596336" y="4509120"/>
              <a:ext cx="109183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</a:rPr>
                <a:t>Uncoated</a:t>
              </a:r>
              <a:endParaRPr lang="en-IN">
                <a:latin typeface="Calibri" pitchFamily="34" charset="0"/>
              </a:endParaRPr>
            </a:p>
          </p:txBody>
        </p:sp>
        <p:sp>
          <p:nvSpPr>
            <p:cNvPr id="3085" name="TextBox 46"/>
            <p:cNvSpPr txBox="1">
              <a:spLocks noChangeArrowheads="1"/>
            </p:cNvSpPr>
            <p:nvPr/>
          </p:nvSpPr>
          <p:spPr bwMode="auto">
            <a:xfrm>
              <a:off x="4355976" y="4509120"/>
              <a:ext cx="85010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alibri" pitchFamily="34" charset="0"/>
                </a:rPr>
                <a:t>Coated</a:t>
              </a:r>
              <a:endParaRPr lang="en-IN">
                <a:latin typeface="Calibri" pitchFamily="34" charset="0"/>
              </a:endParaRPr>
            </a:p>
          </p:txBody>
        </p:sp>
        <p:cxnSp>
          <p:nvCxnSpPr>
            <p:cNvPr id="49" name="Straight Arrow Connector 48"/>
            <p:cNvCxnSpPr>
              <a:stCxn id="3084" idx="1"/>
            </p:cNvCxnSpPr>
            <p:nvPr/>
          </p:nvCxnSpPr>
          <p:spPr>
            <a:xfrm flipH="1">
              <a:off x="7092769" y="4693741"/>
              <a:ext cx="503227" cy="1761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3085" idx="2"/>
            </p:cNvCxnSpPr>
            <p:nvPr/>
          </p:nvCxnSpPr>
          <p:spPr>
            <a:xfrm>
              <a:off x="4781417" y="4877878"/>
              <a:ext cx="654036" cy="20794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35" name="Flowchart: Process 34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36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38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Accelerated Tarnish Test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H:\shell.jpg"/>
          <p:cNvPicPr>
            <a:picLocks noChangeAspect="1" noChangeArrowheads="1"/>
          </p:cNvPicPr>
          <p:nvPr/>
        </p:nvPicPr>
        <p:blipFill>
          <a:blip r:embed="rId2"/>
          <a:srcRect l="1667" t="22222" r="5000" b="8889"/>
          <a:stretch>
            <a:fillRect/>
          </a:stretch>
        </p:blipFill>
        <p:spPr bwMode="auto">
          <a:xfrm>
            <a:off x="357158" y="1571613"/>
            <a:ext cx="3904677" cy="3857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214282" y="714356"/>
            <a:ext cx="784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Cambria Math" pitchFamily="18" charset="0"/>
                <a:ea typeface="Cambria Math" pitchFamily="18" charset="0"/>
              </a:rPr>
              <a:t>Inspiration </a:t>
            </a:r>
            <a:r>
              <a:rPr lang="en-US" sz="2800" dirty="0">
                <a:solidFill>
                  <a:srgbClr val="0070C0"/>
                </a:solidFill>
                <a:latin typeface="Cambria Math" pitchFamily="18" charset="0"/>
                <a:ea typeface="Cambria Math" pitchFamily="18" charset="0"/>
              </a:rPr>
              <a:t>from nature</a:t>
            </a: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4786314" y="1428736"/>
            <a:ext cx="4071966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Century Gothic" pitchFamily="34" charset="0"/>
              </a:rPr>
              <a:t>WHY????</a:t>
            </a:r>
          </a:p>
          <a:p>
            <a:endParaRPr lang="en-US" sz="2800" dirty="0">
              <a:latin typeface="Century Gothic" pitchFamily="34" charset="0"/>
            </a:endParaRPr>
          </a:p>
          <a:p>
            <a:pPr marL="360363" indent="-360363">
              <a:buFont typeface="Wingdings" pitchFamily="2" charset="2"/>
              <a:buChar char="q"/>
            </a:pPr>
            <a:r>
              <a:rPr lang="en-US" b="1" dirty="0">
                <a:solidFill>
                  <a:srgbClr val="FF0000"/>
                </a:solidFill>
                <a:latin typeface="Century Gothic" pitchFamily="34" charset="0"/>
              </a:rPr>
              <a:t>Ambient reaction conditions</a:t>
            </a:r>
          </a:p>
          <a:p>
            <a:pPr marL="360363" indent="-360363">
              <a:buFont typeface="Wingdings" pitchFamily="2" charset="2"/>
              <a:buChar char="q"/>
            </a:pPr>
            <a:endParaRPr lang="en-US" b="1" dirty="0">
              <a:solidFill>
                <a:srgbClr val="FF0000"/>
              </a:solidFill>
              <a:latin typeface="Century Gothic" pitchFamily="34" charset="0"/>
            </a:endParaRPr>
          </a:p>
          <a:p>
            <a:pPr marL="360363" indent="-360363">
              <a:buFont typeface="Wingdings" pitchFamily="2" charset="2"/>
              <a:buChar char="q"/>
            </a:pPr>
            <a:r>
              <a:rPr lang="en-US" b="1" dirty="0">
                <a:solidFill>
                  <a:srgbClr val="FF0000"/>
                </a:solidFill>
                <a:latin typeface="Century Gothic" pitchFamily="34" charset="0"/>
              </a:rPr>
              <a:t>Uniform morphology-	site </a:t>
            </a: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specific </a:t>
            </a:r>
            <a:r>
              <a:rPr lang="en-US" b="1" dirty="0">
                <a:solidFill>
                  <a:srgbClr val="FF0000"/>
                </a:solidFill>
                <a:latin typeface="Century Gothic" pitchFamily="34" charset="0"/>
              </a:rPr>
              <a:t>nucleation &amp; </a:t>
            </a: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growth  </a:t>
            </a:r>
            <a:endParaRPr lang="en-US" b="1" dirty="0">
              <a:solidFill>
                <a:srgbClr val="FF0000"/>
              </a:solidFill>
              <a:latin typeface="Century Gothic" pitchFamily="34" charset="0"/>
            </a:endParaRPr>
          </a:p>
          <a:p>
            <a:pPr marL="360363" indent="-360363">
              <a:buFont typeface="Wingdings" pitchFamily="2" charset="2"/>
              <a:buChar char="q"/>
            </a:pPr>
            <a:endParaRPr lang="en-US" b="1" dirty="0">
              <a:solidFill>
                <a:srgbClr val="FF0000"/>
              </a:solidFill>
              <a:latin typeface="Century Gothic" pitchFamily="34" charset="0"/>
            </a:endParaRPr>
          </a:p>
          <a:p>
            <a:pPr marL="360363" indent="-360363">
              <a:buFont typeface="Wingdings" pitchFamily="2" charset="2"/>
              <a:buChar char="q"/>
            </a:pPr>
            <a:r>
              <a:rPr lang="en-US" b="1" dirty="0">
                <a:solidFill>
                  <a:srgbClr val="FF0000"/>
                </a:solidFill>
                <a:latin typeface="Century Gothic" pitchFamily="34" charset="0"/>
              </a:rPr>
              <a:t> Reproducible </a:t>
            </a:r>
            <a:r>
              <a:rPr lang="en-US" b="1" dirty="0" err="1">
                <a:solidFill>
                  <a:srgbClr val="FF0000"/>
                </a:solidFill>
                <a:latin typeface="Century Gothic" pitchFamily="34" charset="0"/>
              </a:rPr>
              <a:t>Nanosize</a:t>
            </a:r>
            <a:r>
              <a:rPr lang="en-US" b="1" dirty="0">
                <a:solidFill>
                  <a:srgbClr val="FF0000"/>
                </a:solidFill>
                <a:latin typeface="Century Gothic" pitchFamily="34" charset="0"/>
              </a:rPr>
              <a:t> as </a:t>
            </a:r>
            <a:r>
              <a:rPr lang="en-US" b="1" dirty="0" smtClean="0">
                <a:solidFill>
                  <a:srgbClr val="FF0000"/>
                </a:solidFill>
                <a:latin typeface="Century Gothic" pitchFamily="34" charset="0"/>
              </a:rPr>
              <a:t>matrix </a:t>
            </a:r>
            <a:r>
              <a:rPr lang="en-US" b="1" dirty="0">
                <a:solidFill>
                  <a:srgbClr val="FF0000"/>
                </a:solidFill>
                <a:latin typeface="Century Gothic" pitchFamily="34" charset="0"/>
              </a:rPr>
              <a:t>is defined</a:t>
            </a:r>
          </a:p>
          <a:p>
            <a:pPr marL="360363" indent="-360363">
              <a:buFont typeface="Wingdings" pitchFamily="2" charset="2"/>
              <a:buChar char="q"/>
            </a:pPr>
            <a:endParaRPr lang="en-US" b="1" dirty="0">
              <a:solidFill>
                <a:srgbClr val="FF0000"/>
              </a:solidFill>
              <a:latin typeface="Century Gothic" pitchFamily="34" charset="0"/>
            </a:endParaRPr>
          </a:p>
          <a:p>
            <a:pPr marL="360363" indent="-360363">
              <a:buFont typeface="Wingdings" pitchFamily="2" charset="2"/>
              <a:buChar char="q"/>
            </a:pPr>
            <a:r>
              <a:rPr lang="en-US" b="1" dirty="0" err="1">
                <a:solidFill>
                  <a:srgbClr val="FF0000"/>
                </a:solidFill>
                <a:latin typeface="Century Gothic" pitchFamily="34" charset="0"/>
              </a:rPr>
              <a:t>Monodispersity</a:t>
            </a:r>
            <a:endParaRPr lang="en-US" b="1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914400" y="5500702"/>
            <a:ext cx="7010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Arial Narrow" pitchFamily="34" charset="0"/>
              </a:rPr>
              <a:t>Projects on two materials</a:t>
            </a:r>
            <a:r>
              <a:rPr lang="en-US" sz="2400" dirty="0">
                <a:solidFill>
                  <a:srgbClr val="00B0F0"/>
                </a:solidFill>
                <a:latin typeface="Arial Narrow" pitchFamily="34" charset="0"/>
              </a:rPr>
              <a:t>: </a:t>
            </a:r>
          </a:p>
          <a:p>
            <a:r>
              <a:rPr lang="en-US" sz="2400" dirty="0">
                <a:solidFill>
                  <a:srgbClr val="00B0F0"/>
                </a:solidFill>
                <a:latin typeface="Arial Narrow" pitchFamily="34" charset="0"/>
              </a:rPr>
              <a:t>	</a:t>
            </a:r>
            <a:r>
              <a:rPr lang="en-US" sz="2400" dirty="0">
                <a:latin typeface="Arial Narrow" pitchFamily="34" charset="0"/>
              </a:rPr>
              <a:t>1. </a:t>
            </a:r>
            <a:r>
              <a:rPr lang="en-US" sz="2400" dirty="0" err="1">
                <a:latin typeface="Arial Narrow" pitchFamily="34" charset="0"/>
              </a:rPr>
              <a:t>Nanosized</a:t>
            </a:r>
            <a:r>
              <a:rPr lang="en-US" sz="2400" dirty="0">
                <a:latin typeface="Arial Narrow" pitchFamily="34" charset="0"/>
              </a:rPr>
              <a:t> </a:t>
            </a:r>
            <a:r>
              <a:rPr lang="en-US" sz="2400" dirty="0" err="1">
                <a:latin typeface="Arial Narrow" pitchFamily="34" charset="0"/>
              </a:rPr>
              <a:t>hydroxyapatite</a:t>
            </a:r>
            <a:r>
              <a:rPr lang="en-US" sz="2400" dirty="0">
                <a:latin typeface="Arial Narrow" pitchFamily="34" charset="0"/>
              </a:rPr>
              <a:t> &amp; its various forms</a:t>
            </a:r>
          </a:p>
          <a:p>
            <a:r>
              <a:rPr lang="en-US" sz="2400" dirty="0">
                <a:latin typeface="Arial Narrow" pitchFamily="34" charset="0"/>
              </a:rPr>
              <a:t>	2. </a:t>
            </a:r>
            <a:r>
              <a:rPr lang="en-US" sz="2400" dirty="0" err="1">
                <a:latin typeface="Arial Narrow" pitchFamily="34" charset="0"/>
              </a:rPr>
              <a:t>Nanosized</a:t>
            </a:r>
            <a:r>
              <a:rPr lang="en-US" sz="2400" dirty="0">
                <a:latin typeface="Arial Narrow" pitchFamily="34" charset="0"/>
              </a:rPr>
              <a:t> iron oxides and aqueous </a:t>
            </a:r>
            <a:r>
              <a:rPr lang="en-US" sz="2400" dirty="0" err="1">
                <a:latin typeface="Arial Narrow" pitchFamily="34" charset="0"/>
              </a:rPr>
              <a:t>ferrofluids</a:t>
            </a:r>
            <a:endParaRPr lang="en-US" sz="2400" dirty="0">
              <a:latin typeface="Arial Narrow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7" name="Flowchart: Process 6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Biomaterials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12"/>
          <p:cNvSpPr txBox="1">
            <a:spLocks noChangeArrowheads="1"/>
          </p:cNvSpPr>
          <p:nvPr/>
        </p:nvSpPr>
        <p:spPr bwMode="auto">
          <a:xfrm>
            <a:off x="6781800" y="12954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0000"/>
                </a:solidFill>
                <a:latin typeface="Comic Sans MS" pitchFamily="66" charset="0"/>
              </a:rPr>
              <a:t>HA &amp;  </a:t>
            </a:r>
            <a:r>
              <a:rPr lang="el-GR" sz="1400" b="1">
                <a:solidFill>
                  <a:srgbClr val="FF0000"/>
                </a:solidFill>
                <a:latin typeface="Comic Sans MS" pitchFamily="66" charset="0"/>
              </a:rPr>
              <a:t>β</a:t>
            </a:r>
            <a:r>
              <a:rPr lang="en-US" sz="1400" b="1">
                <a:solidFill>
                  <a:srgbClr val="FF0000"/>
                </a:solidFill>
                <a:latin typeface="Comic Sans MS" pitchFamily="66" charset="0"/>
              </a:rPr>
              <a:t> TCP</a:t>
            </a: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990600" y="1219200"/>
            <a:ext cx="7086600" cy="5448300"/>
            <a:chOff x="990600" y="1219200"/>
            <a:chExt cx="7086600" cy="5448300"/>
          </a:xfrm>
        </p:grpSpPr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990600" y="1219200"/>
              <a:ext cx="7086600" cy="5448300"/>
              <a:chOff x="990600" y="1219200"/>
              <a:chExt cx="7086600" cy="5448300"/>
            </a:xfrm>
          </p:grpSpPr>
          <p:pic>
            <p:nvPicPr>
              <p:cNvPr id="9" name="Picture 5" descr="1a-arsin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53000" y="1219200"/>
                <a:ext cx="3124200" cy="2514600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  <p:grpSp>
            <p:nvGrpSpPr>
              <p:cNvPr id="5" name="Group 16"/>
              <p:cNvGrpSpPr>
                <a:grpSpLocks/>
              </p:cNvGrpSpPr>
              <p:nvPr/>
            </p:nvGrpSpPr>
            <p:grpSpPr bwMode="auto">
              <a:xfrm>
                <a:off x="990600" y="1219200"/>
                <a:ext cx="3048000" cy="2590800"/>
                <a:chOff x="990600" y="1143000"/>
                <a:chExt cx="3048000" cy="2590800"/>
              </a:xfrm>
            </p:grpSpPr>
            <p:pic>
              <p:nvPicPr>
                <p:cNvPr id="2" name="Picture 7" descr="s2.jpg"/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990600" y="1143000"/>
                  <a:ext cx="3048000" cy="2590800"/>
                </a:xfrm>
                <a:prstGeom prst="rect">
                  <a:avLst/>
                </a:prstGeom>
                <a:ln w="88900" cap="sq" cmpd="thickThin">
                  <a:solidFill>
                    <a:srgbClr val="000000"/>
                  </a:solidFill>
                  <a:prstDash val="solid"/>
                  <a:miter lim="800000"/>
                </a:ln>
                <a:effectLst>
                  <a:innerShdw blurRad="76200">
                    <a:srgbClr val="000000"/>
                  </a:innerShdw>
                </a:effectLst>
              </p:spPr>
            </p:pic>
            <p:sp>
              <p:nvSpPr>
                <p:cNvPr id="3090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2514600" y="1219200"/>
                  <a:ext cx="1143000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400" b="1">
                      <a:solidFill>
                        <a:srgbClr val="FF0000"/>
                      </a:solidFill>
                      <a:latin typeface="Comic Sans MS" pitchFamily="66" charset="0"/>
                    </a:rPr>
                    <a:t>HA Powder</a:t>
                  </a:r>
                </a:p>
              </p:txBody>
            </p:sp>
          </p:grpSp>
          <p:grpSp>
            <p:nvGrpSpPr>
              <p:cNvPr id="6" name="Group 17"/>
              <p:cNvGrpSpPr>
                <a:grpSpLocks/>
              </p:cNvGrpSpPr>
              <p:nvPr/>
            </p:nvGrpSpPr>
            <p:grpSpPr bwMode="auto">
              <a:xfrm>
                <a:off x="990600" y="3886200"/>
                <a:ext cx="7086600" cy="2781300"/>
                <a:chOff x="990600" y="3886200"/>
                <a:chExt cx="7086600" cy="2781300"/>
              </a:xfrm>
            </p:grpSpPr>
            <p:grpSp>
              <p:nvGrpSpPr>
                <p:cNvPr id="7" name="Group 18"/>
                <p:cNvGrpSpPr>
                  <a:grpSpLocks/>
                </p:cNvGrpSpPr>
                <p:nvPr/>
              </p:nvGrpSpPr>
              <p:grpSpPr bwMode="auto">
                <a:xfrm>
                  <a:off x="990600" y="3886200"/>
                  <a:ext cx="3048000" cy="2781300"/>
                  <a:chOff x="990600" y="3886200"/>
                  <a:chExt cx="3048000" cy="2780665"/>
                </a:xfrm>
              </p:grpSpPr>
              <p:pic>
                <p:nvPicPr>
                  <p:cNvPr id="10" name="Picture 12"/>
                  <p:cNvPicPr>
                    <a:picLocks noChangeAspect="1" noChangeArrowheads="1"/>
                  </p:cNvPicPr>
                  <p:nvPr/>
                </p:nvPicPr>
                <p:blipFill>
                  <a:blip r:embed="rId4"/>
                  <a:srcRect l="16327" t="23810" r="14285" b="11905"/>
                  <a:stretch>
                    <a:fillRect/>
                  </a:stretch>
                </p:blipFill>
                <p:spPr bwMode="auto">
                  <a:xfrm>
                    <a:off x="990600" y="3886200"/>
                    <a:ext cx="3048000" cy="2780665"/>
                  </a:xfrm>
                  <a:prstGeom prst="rect">
                    <a:avLst/>
                  </a:prstGeom>
                  <a:ln w="88900" cap="sq" cmpd="thickThin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innerShdw blurRad="76200">
                      <a:srgbClr val="000000"/>
                    </a:innerShdw>
                  </a:effectLst>
                </p:spPr>
              </p:pic>
              <p:sp>
                <p:nvSpPr>
                  <p:cNvPr id="3088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14600" y="3962400"/>
                    <a:ext cx="1524000" cy="30777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sz="1400" b="1">
                        <a:latin typeface="Comic Sans MS" pitchFamily="66" charset="0"/>
                      </a:rPr>
                      <a:t>3-D HA Block </a:t>
                    </a:r>
                  </a:p>
                </p:txBody>
              </p:sp>
            </p:grpSp>
            <p:grpSp>
              <p:nvGrpSpPr>
                <p:cNvPr id="8" name="Group 19"/>
                <p:cNvGrpSpPr>
                  <a:grpSpLocks/>
                </p:cNvGrpSpPr>
                <p:nvPr/>
              </p:nvGrpSpPr>
              <p:grpSpPr bwMode="auto">
                <a:xfrm>
                  <a:off x="4953000" y="3886200"/>
                  <a:ext cx="3124200" cy="2743200"/>
                  <a:chOff x="4953000" y="3886200"/>
                  <a:chExt cx="3200400" cy="2669059"/>
                </a:xfrm>
              </p:grpSpPr>
              <p:pic>
                <p:nvPicPr>
                  <p:cNvPr id="11" name="Picture 3" descr="4 hrs hand ground_m01"/>
                  <p:cNvPicPr>
                    <a:picLocks noChangeAspect="1" noChangeArrowheads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 bwMode="auto">
                  <a:xfrm>
                    <a:off x="4953000" y="3886200"/>
                    <a:ext cx="3200400" cy="2669059"/>
                  </a:xfrm>
                  <a:prstGeom prst="rect">
                    <a:avLst/>
                  </a:prstGeom>
                  <a:ln w="88900" cap="sq" cmpd="thickThin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innerShdw blurRad="76200">
                      <a:srgbClr val="000000"/>
                    </a:innerShdw>
                  </a:effectLst>
                </p:spPr>
              </p:pic>
              <p:sp>
                <p:nvSpPr>
                  <p:cNvPr id="3086" name="Text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53000" y="3962400"/>
                    <a:ext cx="1600200" cy="5847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sz="1400" b="1">
                        <a:solidFill>
                          <a:srgbClr val="FF0000"/>
                        </a:solidFill>
                        <a:latin typeface="Comic Sans MS" pitchFamily="66" charset="0"/>
                      </a:rPr>
                      <a:t>Microstructure</a:t>
                    </a:r>
                  </a:p>
                  <a:p>
                    <a:endParaRPr lang="en-US"/>
                  </a:p>
                </p:txBody>
              </p:sp>
            </p:grpSp>
            <p:sp>
              <p:nvSpPr>
                <p:cNvPr id="17" name="Right Arrow 16"/>
                <p:cNvSpPr/>
                <p:nvPr/>
              </p:nvSpPr>
              <p:spPr>
                <a:xfrm>
                  <a:off x="4267200" y="5105400"/>
                  <a:ext cx="457200" cy="152400"/>
                </a:xfrm>
                <a:prstGeom prst="rightArrow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3078" name="Rectangle 19"/>
            <p:cNvSpPr>
              <a:spLocks noChangeArrowheads="1"/>
            </p:cNvSpPr>
            <p:nvPr/>
          </p:nvSpPr>
          <p:spPr bwMode="auto">
            <a:xfrm>
              <a:off x="6172200" y="1295400"/>
              <a:ext cx="1905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0000"/>
                  </a:solidFill>
                  <a:latin typeface="Comic Sans MS" pitchFamily="66" charset="0"/>
                </a:rPr>
                <a:t>HA&amp; </a:t>
              </a:r>
              <a:r>
                <a:rPr lang="el-GR" sz="1400" b="1">
                  <a:solidFill>
                    <a:srgbClr val="FF0000"/>
                  </a:solidFill>
                  <a:latin typeface="Comic Sans MS" pitchFamily="66" charset="0"/>
                </a:rPr>
                <a:t>β</a:t>
              </a:r>
              <a:r>
                <a:rPr lang="en-US" sz="1400" b="1">
                  <a:solidFill>
                    <a:srgbClr val="FF0000"/>
                  </a:solidFill>
                  <a:latin typeface="Comic Sans MS" pitchFamily="66" charset="0"/>
                </a:rPr>
                <a:t>-TCP Powder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20" name="Flowchart: Process 19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21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Control Achieved over Morphology</a:t>
              </a:r>
              <a:endPara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42910" y="932179"/>
          <a:ext cx="7643865" cy="2486343"/>
        </p:xfrm>
        <a:graphic>
          <a:graphicData uri="http://schemas.openxmlformats.org/drawingml/2006/table">
            <a:tbl>
              <a:tblPr/>
              <a:tblGrid>
                <a:gridCol w="2313275"/>
                <a:gridCol w="1609233"/>
                <a:gridCol w="1206927"/>
                <a:gridCol w="1206927"/>
                <a:gridCol w="1307503"/>
              </a:tblGrid>
              <a:tr h="350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Characteristics of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Hydroxyapatite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Sigma Aldrich, US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Kemix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US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charset="0"/>
                        </a:rPr>
                        <a:t>Ningbo, China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charset="0"/>
                        </a:rPr>
                        <a:t>NML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Form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Powder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Powder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Powder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Powder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Particle size 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&lt;200 nm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40nm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40nm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25-30nm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Surface area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10-15 m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/g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67.54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bulk density g/cm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2‑6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3.02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Trace elements (ppm)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&lt;0.01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Cost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Rs 7000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56$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55$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Rs 2000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2909" y="3497681"/>
          <a:ext cx="7677157" cy="243164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7005"/>
                <a:gridCol w="2687005"/>
                <a:gridCol w="2303147"/>
              </a:tblGrid>
              <a:tr h="57150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omic Sans MS" pitchFamily="66" charset="0"/>
                        </a:rPr>
                        <a:t>Characteristics of Injectable</a:t>
                      </a:r>
                    </a:p>
                    <a:p>
                      <a:r>
                        <a:rPr lang="en-US" sz="1200" dirty="0" err="1" smtClean="0">
                          <a:latin typeface="Comic Sans MS" pitchFamily="66" charset="0"/>
                        </a:rPr>
                        <a:t>Hydroxyapatite</a:t>
                      </a:r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BONESUPPORT™</a:t>
                      </a:r>
                    </a:p>
                    <a:p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NML</a:t>
                      </a:r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48854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Injectability/</a:t>
                      </a:r>
                    </a:p>
                    <a:p>
                      <a:r>
                        <a:rPr lang="en-US" sz="1200" dirty="0" smtClean="0"/>
                        <a:t>working time</a:t>
                      </a:r>
                      <a:endParaRPr lang="en-US" sz="12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≥ 4 min (through 16G cannulae)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7-10 min</a:t>
                      </a:r>
                      <a:endParaRPr lang="en-US" sz="1200" b="1" dirty="0" smtClean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Final setting time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≤ 45 min</a:t>
                      </a:r>
                    </a:p>
                    <a:p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30  min</a:t>
                      </a:r>
                    </a:p>
                    <a:p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Compressive strength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10 - 50 MPa</a:t>
                      </a:r>
                    </a:p>
                    <a:p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&gt; 33 MPa</a:t>
                      </a:r>
                    </a:p>
                    <a:p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83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Setting reaction temp</a:t>
                      </a: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&lt; 43°C</a:t>
                      </a:r>
                    </a:p>
                    <a:p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&lt; 30ºC</a:t>
                      </a:r>
                      <a:r>
                        <a:rPr lang="en-GB" sz="1200" dirty="0" smtClean="0"/>
                        <a:t> </a:t>
                      </a:r>
                    </a:p>
                    <a:p>
                      <a:endParaRPr lang="en-US" sz="12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14282" y="6143644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Arial Narrow" pitchFamily="34" charset="0"/>
              </a:rPr>
              <a:t>Hemocompatibility</a:t>
            </a:r>
            <a:r>
              <a:rPr lang="en-US" dirty="0" smtClean="0">
                <a:solidFill>
                  <a:srgbClr val="FF0000"/>
                </a:solidFill>
                <a:latin typeface="Arial Narrow" pitchFamily="34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Arial Narrow" pitchFamily="34" charset="0"/>
              </a:rPr>
              <a:t>Cytotoxicity</a:t>
            </a:r>
            <a:r>
              <a:rPr lang="en-US" dirty="0" smtClean="0">
                <a:solidFill>
                  <a:srgbClr val="FF0000"/>
                </a:solidFill>
                <a:latin typeface="Arial Narrow" pitchFamily="34" charset="0"/>
              </a:rPr>
              <a:t>, Initial screening &amp;Sensitivity test, Cell adhesion-both </a:t>
            </a:r>
            <a:r>
              <a:rPr lang="en-US" i="1" dirty="0" smtClean="0">
                <a:solidFill>
                  <a:srgbClr val="FF0000"/>
                </a:solidFill>
                <a:latin typeface="Arial Narrow" pitchFamily="34" charset="0"/>
              </a:rPr>
              <a:t>in vitro </a:t>
            </a:r>
            <a:r>
              <a:rPr lang="en-US" dirty="0" smtClean="0">
                <a:solidFill>
                  <a:srgbClr val="FF0000"/>
                </a:solidFill>
                <a:latin typeface="Arial Narrow" pitchFamily="34" charset="0"/>
              </a:rPr>
              <a:t>&amp; </a:t>
            </a:r>
            <a:r>
              <a:rPr lang="en-US" i="1" dirty="0" smtClean="0">
                <a:solidFill>
                  <a:srgbClr val="FF0000"/>
                </a:solidFill>
                <a:latin typeface="Arial Narrow" pitchFamily="34" charset="0"/>
              </a:rPr>
              <a:t>in vivo, </a:t>
            </a:r>
            <a:r>
              <a:rPr lang="en-US" dirty="0" smtClean="0">
                <a:solidFill>
                  <a:srgbClr val="FF0000"/>
                </a:solidFill>
                <a:latin typeface="Arial Narrow" pitchFamily="34" charset="0"/>
              </a:rPr>
              <a:t>Carcinogenesis evaluated and qualified</a:t>
            </a:r>
            <a:endParaRPr lang="en-IN" dirty="0">
              <a:latin typeface="Arial Narrow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7" name="Flowchart: Process 6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27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Comparison with Commercial Brands</a:t>
              </a:r>
              <a:endParaRPr lang="en-GB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914400" y="1066800"/>
            <a:ext cx="7924800" cy="5715000"/>
            <a:chOff x="914400" y="1066800"/>
            <a:chExt cx="7924800" cy="5715000"/>
          </a:xfrm>
        </p:grpSpPr>
        <p:pic>
          <p:nvPicPr>
            <p:cNvPr id="5132" name="Picture 2" descr="C:\WINDOWS\Desktop\Arvind\DST_school_figure\coverpage2001.jpg"/>
            <p:cNvPicPr>
              <a:picLocks noChangeAspect="1" noChangeArrowheads="1"/>
            </p:cNvPicPr>
            <p:nvPr/>
          </p:nvPicPr>
          <p:blipFill>
            <a:blip r:embed="rId2">
              <a:lum bright="-12000" contrast="36000"/>
            </a:blip>
            <a:srcRect l="10989" t="1149" r="3297" b="5746"/>
            <a:stretch>
              <a:fillRect/>
            </a:stretch>
          </p:blipFill>
          <p:spPr bwMode="auto">
            <a:xfrm>
              <a:off x="1676400" y="4495800"/>
              <a:ext cx="1600200" cy="1981200"/>
            </a:xfrm>
            <a:prstGeom prst="rect">
              <a:avLst/>
            </a:prstGeom>
            <a:noFill/>
            <a:ln w="9525">
              <a:solidFill>
                <a:srgbClr val="99FF33"/>
              </a:solidFill>
              <a:miter lim="800000"/>
              <a:headEnd/>
              <a:tailEnd/>
            </a:ln>
          </p:spPr>
        </p:pic>
        <p:pic>
          <p:nvPicPr>
            <p:cNvPr id="5133" name="Picture 2" descr="C:\WINDOWS\Desktop\Arvind\DST_school_figure\coverpage2003.jpg"/>
            <p:cNvPicPr>
              <a:picLocks noChangeAspect="1" noChangeArrowheads="1"/>
            </p:cNvPicPr>
            <p:nvPr/>
          </p:nvPicPr>
          <p:blipFill>
            <a:blip r:embed="rId3">
              <a:lum bright="-12000" contrast="24000"/>
            </a:blip>
            <a:srcRect l="12132" t="1440" r="2518" b="5478"/>
            <a:stretch>
              <a:fillRect/>
            </a:stretch>
          </p:blipFill>
          <p:spPr bwMode="auto">
            <a:xfrm>
              <a:off x="3276600" y="4648200"/>
              <a:ext cx="1600200" cy="1981200"/>
            </a:xfrm>
            <a:prstGeom prst="rect">
              <a:avLst/>
            </a:prstGeom>
            <a:noFill/>
            <a:ln w="9525">
              <a:solidFill>
                <a:srgbClr val="99FF33"/>
              </a:solidFill>
              <a:miter lim="800000"/>
              <a:headEnd/>
              <a:tailEnd/>
            </a:ln>
          </p:spPr>
        </p:pic>
        <p:pic>
          <p:nvPicPr>
            <p:cNvPr id="5134" name="Picture 3" descr="C:\Users\user\AppData\Local\Microsoft\Windows\Temporary Internet Files\Low\Content.IE5\CG3TCY6L\act8-3%20cover[1]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76800" y="4783138"/>
              <a:ext cx="1566863" cy="1998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8" name="Picture 4" descr="C:\Users\user\AppData\Local\Microsoft\Windows\Temporary Internet Files\Low\Content.IE5\AZXBUST3\IMG0330A[1].jpg"/>
            <p:cNvPicPr>
              <a:picLocks noChangeAspect="1" noChangeArrowheads="1"/>
            </p:cNvPicPr>
            <p:nvPr/>
          </p:nvPicPr>
          <p:blipFill>
            <a:blip r:embed="rId5"/>
            <a:srcRect l="3140" t="30890" r="15182" b="14661"/>
            <a:stretch>
              <a:fillRect/>
            </a:stretch>
          </p:blipFill>
          <p:spPr bwMode="auto">
            <a:xfrm>
              <a:off x="1066800" y="2362200"/>
              <a:ext cx="4038600" cy="2087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9" name="Picture 7" descr="H:\eucare-pharmaceuticals-private-limited-logo-120x120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14400" y="1066800"/>
              <a:ext cx="14478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0" name="Picture 8" descr="H:\header.jpg"/>
            <p:cNvPicPr>
              <a:picLocks noChangeAspect="1" noChangeArrowheads="1"/>
            </p:cNvPicPr>
            <p:nvPr/>
          </p:nvPicPr>
          <p:blipFill>
            <a:blip r:embed="rId7"/>
            <a:srcRect l="11111" r="11111"/>
            <a:stretch>
              <a:fillRect/>
            </a:stretch>
          </p:blipFill>
          <p:spPr bwMode="auto">
            <a:xfrm>
              <a:off x="4572000" y="1219200"/>
              <a:ext cx="2667000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1" name="Picture 10" descr="http://www.indoflogates.com/images/fgllogo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514600" y="1143000"/>
              <a:ext cx="2097088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5286380" y="2357430"/>
              <a:ext cx="3505200" cy="20313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b="1" dirty="0"/>
                <a:t>Products Commercialized: 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lang="en-US" dirty="0"/>
                <a:t>Nanosized Hydroxyapatite (Increased mechanical strength)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lang="en-US" dirty="0" err="1"/>
                <a:t>Nano</a:t>
              </a:r>
              <a:r>
                <a:rPr lang="en-US" dirty="0"/>
                <a:t> HA+ </a:t>
              </a:r>
              <a:r>
                <a:rPr lang="el-GR" dirty="0"/>
                <a:t>β</a:t>
              </a:r>
              <a:r>
                <a:rPr lang="en-US" dirty="0"/>
                <a:t>-</a:t>
              </a:r>
              <a:r>
                <a:rPr lang="en-US" dirty="0" err="1"/>
                <a:t>tricalcium</a:t>
              </a:r>
              <a:r>
                <a:rPr lang="en-US" dirty="0"/>
                <a:t> phosphate (Strength &amp; Solubility)</a:t>
              </a:r>
            </a:p>
            <a:p>
              <a:pPr marL="342900" indent="-342900">
                <a:buFontTx/>
                <a:buAutoNum type="arabicPeriod"/>
                <a:defRPr/>
              </a:pPr>
              <a:endParaRPr lang="en-US" dirty="0"/>
            </a:p>
          </p:txBody>
        </p:sp>
        <p:sp>
          <p:nvSpPr>
            <p:cNvPr id="5125" name="TextBox 11"/>
            <p:cNvSpPr txBox="1">
              <a:spLocks noChangeArrowheads="1"/>
            </p:cNvSpPr>
            <p:nvPr/>
          </p:nvSpPr>
          <p:spPr bwMode="auto">
            <a:xfrm>
              <a:off x="6500826" y="5286388"/>
              <a:ext cx="2209800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dirty="0">
                  <a:latin typeface="Comic Sans MS" pitchFamily="66" charset="0"/>
                </a:rPr>
                <a:t>Cover pages of journals</a:t>
              </a:r>
            </a:p>
          </p:txBody>
        </p:sp>
        <p:sp>
          <p:nvSpPr>
            <p:cNvPr id="5126" name="TextBox 12"/>
            <p:cNvSpPr txBox="1">
              <a:spLocks noChangeArrowheads="1"/>
            </p:cNvSpPr>
            <p:nvPr/>
          </p:nvSpPr>
          <p:spPr bwMode="auto">
            <a:xfrm>
              <a:off x="7162800" y="1600200"/>
              <a:ext cx="1676400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dirty="0">
                  <a:latin typeface="Comic Sans MS" pitchFamily="66" charset="0"/>
                </a:rPr>
                <a:t>Industries with us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16" name="Flowchart: Process 15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9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Success Story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57158" y="642918"/>
            <a:ext cx="8624918" cy="5047536"/>
            <a:chOff x="357158" y="357142"/>
            <a:chExt cx="8624918" cy="5047720"/>
          </a:xfrm>
        </p:grpSpPr>
        <p:sp>
          <p:nvSpPr>
            <p:cNvPr id="7175" name="Rectangle 2"/>
            <p:cNvSpPr>
              <a:spLocks noChangeArrowheads="1"/>
            </p:cNvSpPr>
            <p:nvPr/>
          </p:nvSpPr>
          <p:spPr bwMode="auto">
            <a:xfrm>
              <a:off x="357158" y="571464"/>
              <a:ext cx="3500462" cy="4832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just"/>
              <a:r>
                <a:rPr lang="en-US" sz="1400" b="1" u="sng" dirty="0">
                  <a:solidFill>
                    <a:srgbClr val="FF00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FERROTEC’s EMG series, USA </a:t>
              </a:r>
            </a:p>
            <a:p>
              <a:pPr algn="just"/>
              <a:endParaRPr lang="en-US" sz="1400" u="sng" dirty="0"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Magnetite: 0.4-1.1% by </a:t>
              </a:r>
              <a:r>
                <a:rPr lang="en-US" sz="1400" dirty="0" err="1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vol</a:t>
              </a:r>
              <a:endParaRPr lang="en-US" sz="1400" dirty="0"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Size: 10nm</a:t>
              </a: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Dispersant:</a:t>
              </a: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not mentioned</a:t>
              </a: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0.5–1.5%by </a:t>
              </a:r>
              <a:r>
                <a:rPr lang="en-US" sz="1400" dirty="0" err="1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vol</a:t>
              </a:r>
              <a:endParaRPr lang="en-US" sz="1400" dirty="0"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 algn="just" eaLnBrk="0" hangingPunct="0"/>
              <a:endParaRPr lang="en-US" sz="1400" dirty="0"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Water: 97.4-99.1% by </a:t>
              </a:r>
              <a:r>
                <a:rPr lang="en-US" sz="1400" dirty="0" err="1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vol</a:t>
              </a:r>
              <a:endParaRPr lang="en-US" sz="1400" dirty="0"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Solubility in Water: Complete</a:t>
              </a: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Appearance &amp; Odor: Black Fluid, no 		odor</a:t>
              </a:r>
            </a:p>
            <a:p>
              <a:pPr algn="just" eaLnBrk="0" hangingPunct="0"/>
              <a:endParaRPr lang="en-US" sz="1400" dirty="0"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 algn="just" eaLnBrk="0" hangingPunct="0"/>
              <a:endParaRPr lang="en-US" sz="1400" dirty="0" smtClean="0"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en-US" sz="1400" dirty="0" smtClean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Boiling </a:t>
              </a: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Point (°F) 212° F</a:t>
              </a: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Specific Gravity 1.05 to1.07</a:t>
              </a: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Vapor Pressure (mm Hg.) 17 @20°C</a:t>
              </a: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Percent Volatile by Volume 97.4-99.1%</a:t>
              </a: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Vapor Density (AIR = 1) &lt;1</a:t>
              </a:r>
            </a:p>
            <a:p>
              <a:pPr algn="just" eaLnBrk="0" hangingPunct="0"/>
              <a:r>
                <a:rPr lang="en-US" sz="1400" dirty="0" err="1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Magnetisation</a:t>
              </a: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: not mentioned</a:t>
              </a:r>
            </a:p>
            <a:p>
              <a:pPr algn="just" eaLnBrk="0" hangingPunct="0"/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Colloidal Stability: not mentioned</a:t>
              </a:r>
            </a:p>
            <a:p>
              <a:pPr algn="just" eaLnBrk="0" hangingPunct="0"/>
              <a:r>
                <a:rPr lang="en-US" sz="1400" b="1" dirty="0" smtClean="0">
                  <a:solidFill>
                    <a:srgbClr val="FF00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Scale </a:t>
              </a:r>
              <a:r>
                <a:rPr lang="en-US" sz="1400" b="1" dirty="0">
                  <a:solidFill>
                    <a:srgbClr val="FF00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of production: not mentioned</a:t>
              </a:r>
            </a:p>
          </p:txBody>
        </p:sp>
        <p:sp>
          <p:nvSpPr>
            <p:cNvPr id="7176" name="Rectangle 3"/>
            <p:cNvSpPr>
              <a:spLocks noChangeArrowheads="1"/>
            </p:cNvSpPr>
            <p:nvPr/>
          </p:nvSpPr>
          <p:spPr bwMode="auto">
            <a:xfrm>
              <a:off x="4714876" y="357142"/>
              <a:ext cx="4267200" cy="5047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tabLst>
                  <a:tab pos="457200" algn="l"/>
                </a:tabLst>
              </a:pPr>
              <a:r>
                <a:rPr lang="en-US" sz="1400" b="1" dirty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 </a:t>
              </a:r>
            </a:p>
            <a:p>
              <a:pPr>
                <a:tabLst>
                  <a:tab pos="457200" algn="l"/>
                </a:tabLst>
              </a:pPr>
              <a:r>
                <a:rPr lang="en-US" sz="1400" b="1" u="sng" dirty="0">
                  <a:solidFill>
                    <a:srgbClr val="FF00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NML’s BIOMATERIALS GROUP</a:t>
              </a:r>
            </a:p>
            <a:p>
              <a:pPr>
                <a:tabLst>
                  <a:tab pos="457200" algn="l"/>
                </a:tabLst>
              </a:pPr>
              <a:endParaRPr lang="en-US" sz="1400" b="1" u="sng" dirty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Magnetite: 0.1- 0.3 % by </a:t>
              </a:r>
              <a:r>
                <a:rPr lang="en-US" sz="12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en-US" sz="1200" dirty="0" err="1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vol</a:t>
              </a:r>
              <a:r>
                <a:rPr lang="en-US" sz="12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en-US" sz="1100" b="1" dirty="0">
                  <a:solidFill>
                    <a:srgbClr val="00B0F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(need to increase)</a:t>
              </a:r>
            </a:p>
            <a:p>
              <a:pPr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Size: ≤ 6nm</a:t>
              </a:r>
            </a:p>
            <a:p>
              <a:pPr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Dispersant: </a:t>
              </a:r>
            </a:p>
            <a:p>
              <a:pPr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	</a:t>
              </a:r>
              <a:r>
                <a:rPr lang="en-US" sz="1400" dirty="0" err="1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biomolecules</a:t>
              </a: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 &amp; water soluble polymers</a:t>
              </a:r>
            </a:p>
            <a:p>
              <a:pPr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	</a:t>
              </a: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 0.05 – 2.5 % by volume</a:t>
              </a:r>
            </a:p>
            <a:p>
              <a:pPr>
                <a:tabLst>
                  <a:tab pos="457200" algn="l"/>
                </a:tabLst>
              </a:pPr>
              <a:endParaRPr lang="en-US" sz="1400" dirty="0"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Water: 97-98% by </a:t>
              </a:r>
              <a:r>
                <a:rPr lang="en-US" sz="1400" dirty="0" err="1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vol</a:t>
              </a:r>
              <a:endParaRPr lang="en-US" sz="1400" dirty="0"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  <a:p>
              <a:pPr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Solubility in water: Complete</a:t>
              </a:r>
            </a:p>
            <a:p>
              <a:pPr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	Appearance &amp;</a:t>
              </a:r>
              <a:r>
                <a:rPr lang="en-US" sz="1400" dirty="0" err="1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odour</a:t>
              </a: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: Black, no odor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Specific Gravity (at </a:t>
              </a:r>
              <a:r>
                <a:rPr lang="en-US" sz="1400" dirty="0" err="1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rt</a:t>
              </a: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)-0.996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Viscosity – 0.982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Boiling Point (°F) -  212° F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Magnetization:  0.23emu/gm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water soluble dried powder-43.34 emu/gm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 Colloidal stability: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	Zeta Pot:  -15 -18mV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	Hydrodynamic diameter: 150-175nm 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		</a:t>
              </a:r>
              <a:r>
                <a:rPr lang="en-US" sz="1400" dirty="0" err="1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Polydispersity</a:t>
              </a:r>
              <a:r>
                <a:rPr lang="en-US" sz="1400" dirty="0">
                  <a:latin typeface="Comic Sans MS" pitchFamily="66" charset="0"/>
                  <a:ea typeface="Calibri" pitchFamily="34" charset="0"/>
                  <a:cs typeface="Times New Roman" pitchFamily="18" charset="0"/>
                  <a:sym typeface="Symbol" pitchFamily="18" charset="2"/>
                </a:rPr>
                <a:t> index: 0.1-0.2</a:t>
              </a:r>
            </a:p>
            <a:p>
              <a:pPr eaLnBrk="0" hangingPunct="0">
                <a:tabLst>
                  <a:tab pos="457200" algn="l"/>
                </a:tabLst>
              </a:pPr>
              <a:r>
                <a:rPr lang="en-US" sz="1400" b="1" dirty="0" smtClean="0">
                  <a:solidFill>
                    <a:srgbClr val="FF00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Scale </a:t>
              </a:r>
              <a:r>
                <a:rPr lang="en-US" sz="1400" b="1" dirty="0">
                  <a:solidFill>
                    <a:srgbClr val="FF00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of production: one </a:t>
              </a:r>
              <a:r>
                <a:rPr lang="en-US" sz="1400" b="1" dirty="0" err="1" smtClean="0">
                  <a:solidFill>
                    <a:srgbClr val="FF00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litre</a:t>
              </a:r>
              <a:endParaRPr lang="en-US" sz="1400" b="1" dirty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85720" y="881082"/>
            <a:ext cx="3571900" cy="4833934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14876" y="857232"/>
            <a:ext cx="4286280" cy="48577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4" name="TextBox 8"/>
          <p:cNvSpPr txBox="1">
            <a:spLocks noChangeArrowheads="1"/>
          </p:cNvSpPr>
          <p:nvPr/>
        </p:nvSpPr>
        <p:spPr bwMode="auto">
          <a:xfrm>
            <a:off x="838200" y="6550025"/>
            <a:ext cx="8305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rgbClr val="00B0F0"/>
                </a:solidFill>
                <a:latin typeface="Comic Sans MS" pitchFamily="66" charset="0"/>
              </a:rPr>
              <a:t>Collaborative work with CCMB &amp; BARC :feasibility  studies for MRI &amp; Hyperthermia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857892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>
                <a:solidFill>
                  <a:srgbClr val="0070C0"/>
                </a:solidFill>
                <a:latin typeface="Century Gothic" pitchFamily="34" charset="0"/>
              </a:rPr>
              <a:t>Hemocompatibility</a:t>
            </a:r>
            <a:r>
              <a:rPr lang="en-US" dirty="0" smtClean="0">
                <a:solidFill>
                  <a:srgbClr val="0070C0"/>
                </a:solidFill>
                <a:latin typeface="Century Gothic" pitchFamily="34" charset="0"/>
              </a:rPr>
              <a:t>, </a:t>
            </a:r>
            <a:r>
              <a:rPr lang="en-US" dirty="0" err="1" smtClean="0">
                <a:solidFill>
                  <a:srgbClr val="0070C0"/>
                </a:solidFill>
                <a:latin typeface="Century Gothic" pitchFamily="34" charset="0"/>
              </a:rPr>
              <a:t>Cytotoxicity</a:t>
            </a:r>
            <a:r>
              <a:rPr lang="en-US" dirty="0" smtClean="0">
                <a:solidFill>
                  <a:srgbClr val="0070C0"/>
                </a:solidFill>
                <a:latin typeface="Century Gothic" pitchFamily="34" charset="0"/>
              </a:rPr>
              <a:t>, Initial screening &amp;Sensitivity test, Cell adhesion-both </a:t>
            </a:r>
            <a:r>
              <a:rPr lang="en-US" i="1" dirty="0" smtClean="0">
                <a:solidFill>
                  <a:srgbClr val="0070C0"/>
                </a:solidFill>
                <a:latin typeface="Century Gothic" pitchFamily="34" charset="0"/>
              </a:rPr>
              <a:t>in vitro </a:t>
            </a:r>
            <a:r>
              <a:rPr lang="en-US" dirty="0" smtClean="0">
                <a:solidFill>
                  <a:srgbClr val="0070C0"/>
                </a:solidFill>
                <a:latin typeface="Century Gothic" pitchFamily="34" charset="0"/>
              </a:rPr>
              <a:t>&amp; </a:t>
            </a:r>
            <a:r>
              <a:rPr lang="en-US" i="1" dirty="0" smtClean="0">
                <a:solidFill>
                  <a:srgbClr val="0070C0"/>
                </a:solidFill>
                <a:latin typeface="Century Gothic" pitchFamily="34" charset="0"/>
              </a:rPr>
              <a:t>in vivo, </a:t>
            </a:r>
            <a:r>
              <a:rPr lang="en-US" dirty="0" smtClean="0">
                <a:solidFill>
                  <a:srgbClr val="0070C0"/>
                </a:solidFill>
                <a:latin typeface="Century Gothic" pitchFamily="34" charset="0"/>
              </a:rPr>
              <a:t>Carcinogenesis evaluated and qualified</a:t>
            </a:r>
            <a:endParaRPr lang="en-IN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11" name="Flowchart: Process 10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Aqueous </a:t>
              </a:r>
              <a:r>
                <a:rPr lang="en-GB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Ferrofluids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16" name="Picture 42" descr="DSC03399"/>
          <p:cNvPicPr preferRelativeResize="0">
            <a:picLocks noChangeArrowheads="1"/>
          </p:cNvPicPr>
          <p:nvPr/>
        </p:nvPicPr>
        <p:blipFill>
          <a:blip r:embed="rId4"/>
          <a:srcRect l="49777" t="11839" r="6650" b="9207"/>
          <a:stretch>
            <a:fillRect/>
          </a:stretch>
        </p:blipFill>
        <p:spPr bwMode="auto">
          <a:xfrm>
            <a:off x="3786182" y="1357298"/>
            <a:ext cx="1038228" cy="4071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ankYouEyeGi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286000"/>
            <a:ext cx="3048000" cy="228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1130</Words>
  <Application>Microsoft Office PowerPoint</Application>
  <PresentationFormat>On-screen Show (4:3)</PresentationFormat>
  <Paragraphs>301</Paragraphs>
  <Slides>18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Graph</vt:lpstr>
      <vt:lpstr>Equation</vt:lpstr>
      <vt:lpstr>Materials Development Program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Materials Development Program at CSIR-NML</dc:title>
  <dc:creator>S Srikanth</dc:creator>
  <cp:lastModifiedBy>S Srikanth</cp:lastModifiedBy>
  <cp:revision>55</cp:revision>
  <dcterms:created xsi:type="dcterms:W3CDTF">2012-04-12T03:50:24Z</dcterms:created>
  <dcterms:modified xsi:type="dcterms:W3CDTF">2012-04-24T04:10:19Z</dcterms:modified>
</cp:coreProperties>
</file>